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  <p:sldMasterId id="2147483690" r:id="rId3"/>
    <p:sldMasterId id="2147483715" r:id="rId4"/>
  </p:sldMasterIdLst>
  <p:notesMasterIdLst>
    <p:notesMasterId r:id="rId22"/>
  </p:notesMasterIdLst>
  <p:sldIdLst>
    <p:sldId id="400" r:id="rId5"/>
    <p:sldId id="401" r:id="rId6"/>
    <p:sldId id="441" r:id="rId7"/>
    <p:sldId id="452" r:id="rId8"/>
    <p:sldId id="442" r:id="rId9"/>
    <p:sldId id="443" r:id="rId10"/>
    <p:sldId id="420" r:id="rId11"/>
    <p:sldId id="445" r:id="rId12"/>
    <p:sldId id="446" r:id="rId13"/>
    <p:sldId id="409" r:id="rId14"/>
    <p:sldId id="450" r:id="rId15"/>
    <p:sldId id="447" r:id="rId16"/>
    <p:sldId id="410" r:id="rId17"/>
    <p:sldId id="451" r:id="rId18"/>
    <p:sldId id="449" r:id="rId19"/>
    <p:sldId id="453" r:id="rId20"/>
    <p:sldId id="448" r:id="rId21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CC"/>
    <a:srgbClr val="000096"/>
    <a:srgbClr val="FF9933"/>
    <a:srgbClr val="0085F2"/>
    <a:srgbClr val="FF9966"/>
    <a:srgbClr val="FFCCFF"/>
    <a:srgbClr val="008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สไตล์สีอ่อน 2 - เน้น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992" autoAdjust="0"/>
  </p:normalViewPr>
  <p:slideViewPr>
    <p:cSldViewPr snapToGrid="0" showGuides="1">
      <p:cViewPr>
        <p:scale>
          <a:sx n="100" d="100"/>
          <a:sy n="100" d="100"/>
        </p:scale>
        <p:origin x="912" y="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883B77E8-259F-42E7-AAF1-EA239074753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8779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  <a:p>
            <a:pPr marL="0" lvl="0" algn="ctr"/>
            <a:r>
              <a:rPr lang="en-US" altLang="ko-KR" dirty="0"/>
              <a:t>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78A192D-4D5E-4075-8F7A-9114F743B5B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40201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  <a:p>
            <a:pPr marL="0" lvl="0" algn="ctr"/>
            <a:r>
              <a:rPr lang="en-US" altLang="ko-KR" dirty="0"/>
              <a:t>and send to back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617640F-CA64-4017-83A6-84975131BB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D873AD6C-496D-4491-A682-E92FEDBEE7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0D208DCB-F3E4-4527-ABE6-A22C349C91B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55342" y="764189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655EAC4-2A21-449D-B1A3-7D045F3CCB9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307482" y="764189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21815CCC-CA9E-4F29-B955-753452C96A97}"/>
              </a:ext>
            </a:extLst>
          </p:cNvPr>
          <p:cNvSpPr/>
          <p:nvPr userDrawn="1"/>
        </p:nvSpPr>
        <p:spPr>
          <a:xfrm>
            <a:off x="7228120" y="1876149"/>
            <a:ext cx="4320000" cy="43200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그림 개체 틀 5">
            <a:extLst>
              <a:ext uri="{FF2B5EF4-FFF2-40B4-BE49-F238E27FC236}">
                <a16:creationId xmlns:a16="http://schemas.microsoft.com/office/drawing/2014/main" id="{5FEC4456-0BAB-478F-8B37-BCF7945CE7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90688" y="729342"/>
            <a:ext cx="4982112" cy="498211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55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799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593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99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492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636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25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903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9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460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587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38584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45" y="1250975"/>
            <a:ext cx="2112235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052646" y="1250975"/>
            <a:ext cx="1056117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5400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14" y="3909054"/>
            <a:ext cx="1260665" cy="279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8608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533123"/>
            <a:ext cx="12192000" cy="23248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5391415" y="3813043"/>
            <a:ext cx="1440160" cy="144016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409" y="4013590"/>
            <a:ext cx="468171" cy="103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3601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7790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0274240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91344" y="123479"/>
            <a:ext cx="11809312" cy="6611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103893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207787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311680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104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208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312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0743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909485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01" y="1508787"/>
            <a:ext cx="9640360" cy="490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17974" y="2168343"/>
            <a:ext cx="4620289" cy="34168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23392" y="4485118"/>
            <a:ext cx="4032448" cy="1344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21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3D870A7-FE5E-40F4-A7C7-37E90CEC400A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4931" y="1490302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615C780-92DB-48AA-9CD0-9548DF1656A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2928701" y="1490302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5F0508D-AA30-4696-A4CC-23A8C8408F2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200621" y="1490302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FB49AB0-8EF9-4316-A378-0D6995EDE1B6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472541" y="1490302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5D507A7-BBC1-4D73-B1DA-8A17D69433C5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744460" y="1490302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E06E515-D4FE-4549-95B7-9FC6BC1107E1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54931" y="4076847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A8CD0D3-9855-47AB-BAEB-C52324B2AC1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2926851" y="4076847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74390A0-D256-44F2-A319-F9663500DEA3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5198771" y="4076847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346339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944" y="1389641"/>
            <a:ext cx="3825696" cy="463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840416" y="1566977"/>
            <a:ext cx="1344149" cy="340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524359" y="1681512"/>
            <a:ext cx="2206355" cy="340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75849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079776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480043" y="0"/>
            <a:ext cx="4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6528043" y="1749000"/>
            <a:ext cx="240000" cy="3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9465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12192000" cy="4102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47069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75787" y="242176"/>
            <a:ext cx="8016213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75787" y="1010261"/>
            <a:ext cx="8016213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079776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95293" y="1508787"/>
            <a:ext cx="4079776" cy="5349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923115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48680"/>
            <a:ext cx="8592277" cy="5760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0829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965139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749448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10473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592277" y="356659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592277" y="3621021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314951" y="356659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14951" y="3621021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01772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27381" y="4389107"/>
            <a:ext cx="1166461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27381" y="5157192"/>
            <a:ext cx="11664619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23392" y="452669"/>
            <a:ext cx="4416171" cy="3744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27915" y="452669"/>
            <a:ext cx="6240693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327915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488261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9648608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95040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2175296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472011" y="1508786"/>
            <a:ext cx="3799787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709243" y="1796667"/>
            <a:ext cx="14469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3456857" y="1650935"/>
            <a:ext cx="669775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07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8">
            <a:extLst>
              <a:ext uri="{FF2B5EF4-FFF2-40B4-BE49-F238E27FC236}">
                <a16:creationId xmlns:a16="http://schemas.microsoft.com/office/drawing/2014/main" id="{2DF45995-8A1F-42EB-97CA-0BE9292982F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273" y="516579"/>
            <a:ext cx="6750120" cy="400278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FD66ED7B-B0C8-4F96-B66D-9E7D98CDE7D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924610" cy="29246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Frame 4">
            <a:extLst>
              <a:ext uri="{FF2B5EF4-FFF2-40B4-BE49-F238E27FC236}">
                <a16:creationId xmlns:a16="http://schemas.microsoft.com/office/drawing/2014/main" id="{E82089DB-8E5A-433D-90AB-D3A09E398B5C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E2C7D9B-A094-4410-B1AD-4D00BF7AE127}"/>
              </a:ext>
            </a:extLst>
          </p:cNvPr>
          <p:cNvSpPr/>
          <p:nvPr userDrawn="1"/>
        </p:nvSpPr>
        <p:spPr>
          <a:xfrm>
            <a:off x="0" y="2672858"/>
            <a:ext cx="3064747" cy="29246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id="{3BB0289F-8A8A-4535-98F6-194A35541597}"/>
              </a:ext>
            </a:extLst>
          </p:cNvPr>
          <p:cNvGrpSpPr/>
          <p:nvPr userDrawn="1"/>
        </p:nvGrpSpPr>
        <p:grpSpPr>
          <a:xfrm>
            <a:off x="8295412" y="1658804"/>
            <a:ext cx="3174949" cy="4282922"/>
            <a:chOff x="5745956" y="3501865"/>
            <a:chExt cx="2146216" cy="2895189"/>
          </a:xfrm>
        </p:grpSpPr>
        <p:sp>
          <p:nvSpPr>
            <p:cNvPr id="5" name="Freeform: Shape 18">
              <a:extLst>
                <a:ext uri="{FF2B5EF4-FFF2-40B4-BE49-F238E27FC236}">
                  <a16:creationId xmlns:a16="http://schemas.microsoft.com/office/drawing/2014/main" id="{124C869E-34C6-4670-A07B-2DD7EEF4625E}"/>
                </a:ext>
              </a:extLst>
            </p:cNvPr>
            <p:cNvSpPr/>
            <p:nvPr/>
          </p:nvSpPr>
          <p:spPr>
            <a:xfrm>
              <a:off x="7498806" y="3501865"/>
              <a:ext cx="157347" cy="62939"/>
            </a:xfrm>
            <a:custGeom>
              <a:avLst/>
              <a:gdLst>
                <a:gd name="connsiteX0" fmla="*/ 45244 w 47625"/>
                <a:gd name="connsiteY0" fmla="*/ 13811 h 19050"/>
                <a:gd name="connsiteX1" fmla="*/ 45244 w 47625"/>
                <a:gd name="connsiteY1" fmla="*/ 13811 h 19050"/>
                <a:gd name="connsiteX2" fmla="*/ 38576 w 47625"/>
                <a:gd name="connsiteY2" fmla="*/ 20479 h 19050"/>
                <a:gd name="connsiteX3" fmla="*/ 13811 w 47625"/>
                <a:gd name="connsiteY3" fmla="*/ 20479 h 19050"/>
                <a:gd name="connsiteX4" fmla="*/ 7144 w 47625"/>
                <a:gd name="connsiteY4" fmla="*/ 13811 h 19050"/>
                <a:gd name="connsiteX5" fmla="*/ 7144 w 47625"/>
                <a:gd name="connsiteY5" fmla="*/ 13811 h 19050"/>
                <a:gd name="connsiteX6" fmla="*/ 13811 w 47625"/>
                <a:gd name="connsiteY6" fmla="*/ 7144 h 19050"/>
                <a:gd name="connsiteX7" fmla="*/ 38576 w 47625"/>
                <a:gd name="connsiteY7" fmla="*/ 7144 h 19050"/>
                <a:gd name="connsiteX8" fmla="*/ 45244 w 47625"/>
                <a:gd name="connsiteY8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9050">
                  <a:moveTo>
                    <a:pt x="45244" y="13811"/>
                  </a:moveTo>
                  <a:lnTo>
                    <a:pt x="45244" y="13811"/>
                  </a:lnTo>
                  <a:cubicBezTo>
                    <a:pt x="45244" y="17621"/>
                    <a:pt x="42386" y="20479"/>
                    <a:pt x="38576" y="20479"/>
                  </a:cubicBezTo>
                  <a:lnTo>
                    <a:pt x="13811" y="20479"/>
                  </a:lnTo>
                  <a:cubicBezTo>
                    <a:pt x="10001" y="20479"/>
                    <a:pt x="7144" y="17621"/>
                    <a:pt x="7144" y="13811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38576" y="7144"/>
                  </a:lnTo>
                  <a:cubicBezTo>
                    <a:pt x="42386" y="8096"/>
                    <a:pt x="45244" y="10954"/>
                    <a:pt x="45244" y="13811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19">
              <a:extLst>
                <a:ext uri="{FF2B5EF4-FFF2-40B4-BE49-F238E27FC236}">
                  <a16:creationId xmlns:a16="http://schemas.microsoft.com/office/drawing/2014/main" id="{C74870D9-B1E5-46A4-92DE-35D8813C10E3}"/>
                </a:ext>
              </a:extLst>
            </p:cNvPr>
            <p:cNvSpPr/>
            <p:nvPr/>
          </p:nvSpPr>
          <p:spPr>
            <a:xfrm>
              <a:off x="7829233" y="3977052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20">
              <a:extLst>
                <a:ext uri="{FF2B5EF4-FFF2-40B4-BE49-F238E27FC236}">
                  <a16:creationId xmlns:a16="http://schemas.microsoft.com/office/drawing/2014/main" id="{84C0FA71-D670-4436-9249-1621E48D3A2F}"/>
                </a:ext>
              </a:extLst>
            </p:cNvPr>
            <p:cNvSpPr/>
            <p:nvPr/>
          </p:nvSpPr>
          <p:spPr>
            <a:xfrm>
              <a:off x="7829233" y="3838586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21">
              <a:extLst>
                <a:ext uri="{FF2B5EF4-FFF2-40B4-BE49-F238E27FC236}">
                  <a16:creationId xmlns:a16="http://schemas.microsoft.com/office/drawing/2014/main" id="{F05E0E04-A5AB-4A9A-912F-078ED3BFA5C3}"/>
                </a:ext>
              </a:extLst>
            </p:cNvPr>
            <p:cNvSpPr/>
            <p:nvPr/>
          </p:nvSpPr>
          <p:spPr>
            <a:xfrm>
              <a:off x="5745956" y="3523892"/>
              <a:ext cx="2139922" cy="2863720"/>
            </a:xfrm>
            <a:custGeom>
              <a:avLst/>
              <a:gdLst>
                <a:gd name="connsiteX0" fmla="*/ 611029 w 647700"/>
                <a:gd name="connsiteY0" fmla="*/ 7144 h 866775"/>
                <a:gd name="connsiteX1" fmla="*/ 40481 w 647700"/>
                <a:gd name="connsiteY1" fmla="*/ 7144 h 866775"/>
                <a:gd name="connsiteX2" fmla="*/ 7144 w 647700"/>
                <a:gd name="connsiteY2" fmla="*/ 41434 h 866775"/>
                <a:gd name="connsiteX3" fmla="*/ 7144 w 647700"/>
                <a:gd name="connsiteY3" fmla="*/ 831056 h 866775"/>
                <a:gd name="connsiteX4" fmla="*/ 40481 w 647700"/>
                <a:gd name="connsiteY4" fmla="*/ 865346 h 866775"/>
                <a:gd name="connsiteX5" fmla="*/ 611029 w 647700"/>
                <a:gd name="connsiteY5" fmla="*/ 865346 h 866775"/>
                <a:gd name="connsiteX6" fmla="*/ 644366 w 647700"/>
                <a:gd name="connsiteY6" fmla="*/ 831056 h 866775"/>
                <a:gd name="connsiteX7" fmla="*/ 644366 w 647700"/>
                <a:gd name="connsiteY7" fmla="*/ 41434 h 866775"/>
                <a:gd name="connsiteX8" fmla="*/ 611029 w 647700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700" h="866775">
                  <a:moveTo>
                    <a:pt x="611029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31056"/>
                  </a:lnTo>
                  <a:cubicBezTo>
                    <a:pt x="7144" y="850106"/>
                    <a:pt x="22384" y="865346"/>
                    <a:pt x="40481" y="865346"/>
                  </a:cubicBezTo>
                  <a:lnTo>
                    <a:pt x="611029" y="865346"/>
                  </a:lnTo>
                  <a:cubicBezTo>
                    <a:pt x="629126" y="865346"/>
                    <a:pt x="644366" y="850106"/>
                    <a:pt x="644366" y="831056"/>
                  </a:cubicBezTo>
                  <a:lnTo>
                    <a:pt x="644366" y="41434"/>
                  </a:lnTo>
                  <a:cubicBezTo>
                    <a:pt x="644366" y="23336"/>
                    <a:pt x="629126" y="7144"/>
                    <a:pt x="611029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22">
              <a:extLst>
                <a:ext uri="{FF2B5EF4-FFF2-40B4-BE49-F238E27FC236}">
                  <a16:creationId xmlns:a16="http://schemas.microsoft.com/office/drawing/2014/main" id="{3F622B6E-4EF1-410E-BDA0-17B42C027D7B}"/>
                </a:ext>
              </a:extLst>
            </p:cNvPr>
            <p:cNvSpPr/>
            <p:nvPr/>
          </p:nvSpPr>
          <p:spPr>
            <a:xfrm>
              <a:off x="5755398" y="3533334"/>
              <a:ext cx="2108453" cy="2863720"/>
            </a:xfrm>
            <a:custGeom>
              <a:avLst/>
              <a:gdLst>
                <a:gd name="connsiteX0" fmla="*/ 605314 w 638175"/>
                <a:gd name="connsiteY0" fmla="*/ 7144 h 866775"/>
                <a:gd name="connsiteX1" fmla="*/ 40481 w 638175"/>
                <a:gd name="connsiteY1" fmla="*/ 7144 h 866775"/>
                <a:gd name="connsiteX2" fmla="*/ 7144 w 638175"/>
                <a:gd name="connsiteY2" fmla="*/ 41434 h 866775"/>
                <a:gd name="connsiteX3" fmla="*/ 7144 w 638175"/>
                <a:gd name="connsiteY3" fmla="*/ 826294 h 866775"/>
                <a:gd name="connsiteX4" fmla="*/ 40481 w 638175"/>
                <a:gd name="connsiteY4" fmla="*/ 860584 h 866775"/>
                <a:gd name="connsiteX5" fmla="*/ 604361 w 638175"/>
                <a:gd name="connsiteY5" fmla="*/ 860584 h 866775"/>
                <a:gd name="connsiteX6" fmla="*/ 637699 w 638175"/>
                <a:gd name="connsiteY6" fmla="*/ 826294 h 866775"/>
                <a:gd name="connsiteX7" fmla="*/ 637699 w 638175"/>
                <a:gd name="connsiteY7" fmla="*/ 41434 h 866775"/>
                <a:gd name="connsiteX8" fmla="*/ 605314 w 638175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866775">
                  <a:moveTo>
                    <a:pt x="605314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26294"/>
                  </a:lnTo>
                  <a:cubicBezTo>
                    <a:pt x="7144" y="845344"/>
                    <a:pt x="22384" y="860584"/>
                    <a:pt x="40481" y="860584"/>
                  </a:cubicBezTo>
                  <a:lnTo>
                    <a:pt x="604361" y="860584"/>
                  </a:lnTo>
                  <a:cubicBezTo>
                    <a:pt x="622459" y="860584"/>
                    <a:pt x="637699" y="845344"/>
                    <a:pt x="637699" y="826294"/>
                  </a:cubicBezTo>
                  <a:lnTo>
                    <a:pt x="637699" y="41434"/>
                  </a:lnTo>
                  <a:cubicBezTo>
                    <a:pt x="637699" y="22384"/>
                    <a:pt x="623411" y="7144"/>
                    <a:pt x="605314" y="7144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23">
              <a:extLst>
                <a:ext uri="{FF2B5EF4-FFF2-40B4-BE49-F238E27FC236}">
                  <a16:creationId xmlns:a16="http://schemas.microsoft.com/office/drawing/2014/main" id="{9D2B0739-952F-4552-8B8D-09E4B660C73F}"/>
                </a:ext>
              </a:extLst>
            </p:cNvPr>
            <p:cNvSpPr/>
            <p:nvPr/>
          </p:nvSpPr>
          <p:spPr>
            <a:xfrm>
              <a:off x="5972536" y="3781941"/>
              <a:ext cx="1699350" cy="2360208"/>
            </a:xfrm>
            <a:custGeom>
              <a:avLst/>
              <a:gdLst>
                <a:gd name="connsiteX0" fmla="*/ 7144 w 514350"/>
                <a:gd name="connsiteY0" fmla="*/ 7144 h 714375"/>
                <a:gd name="connsiteX1" fmla="*/ 508159 w 514350"/>
                <a:gd name="connsiteY1" fmla="*/ 7144 h 714375"/>
                <a:gd name="connsiteX2" fmla="*/ 508159 w 514350"/>
                <a:gd name="connsiteY2" fmla="*/ 711041 h 714375"/>
                <a:gd name="connsiteX3" fmla="*/ 7144 w 514350"/>
                <a:gd name="connsiteY3" fmla="*/ 711041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714375">
                  <a:moveTo>
                    <a:pt x="7144" y="7144"/>
                  </a:moveTo>
                  <a:lnTo>
                    <a:pt x="508159" y="7144"/>
                  </a:lnTo>
                  <a:lnTo>
                    <a:pt x="508159" y="711041"/>
                  </a:lnTo>
                  <a:lnTo>
                    <a:pt x="7144" y="71104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24">
              <a:extLst>
                <a:ext uri="{FF2B5EF4-FFF2-40B4-BE49-F238E27FC236}">
                  <a16:creationId xmlns:a16="http://schemas.microsoft.com/office/drawing/2014/main" id="{0F2C49EF-F236-4C8F-9F73-EE54F03CB3E2}"/>
                </a:ext>
              </a:extLst>
            </p:cNvPr>
            <p:cNvSpPr/>
            <p:nvPr/>
          </p:nvSpPr>
          <p:spPr>
            <a:xfrm>
              <a:off x="6537278" y="3804313"/>
              <a:ext cx="1119116" cy="2330356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2" name="Group 25">
              <a:extLst>
                <a:ext uri="{FF2B5EF4-FFF2-40B4-BE49-F238E27FC236}">
                  <a16:creationId xmlns:a16="http://schemas.microsoft.com/office/drawing/2014/main" id="{33DC56E2-B368-4617-996C-643FDA5AAE41}"/>
                </a:ext>
              </a:extLst>
            </p:cNvPr>
            <p:cNvGrpSpPr/>
            <p:nvPr/>
          </p:nvGrpSpPr>
          <p:grpSpPr>
            <a:xfrm>
              <a:off x="6752948" y="6198983"/>
              <a:ext cx="113352" cy="113352"/>
              <a:chOff x="6768693" y="6038239"/>
              <a:chExt cx="147969" cy="147969"/>
            </a:xfrm>
          </p:grpSpPr>
          <p:sp>
            <p:nvSpPr>
              <p:cNvPr id="13" name="Oval 26">
                <a:extLst>
                  <a:ext uri="{FF2B5EF4-FFF2-40B4-BE49-F238E27FC236}">
                    <a16:creationId xmlns:a16="http://schemas.microsoft.com/office/drawing/2014/main" id="{FE82A5CC-13FF-4D5D-98E7-CABB269BD4C6}"/>
                  </a:ext>
                </a:extLst>
              </p:cNvPr>
              <p:cNvSpPr/>
              <p:nvPr/>
            </p:nvSpPr>
            <p:spPr>
              <a:xfrm>
                <a:off x="6768693" y="6038239"/>
                <a:ext cx="147969" cy="1479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27">
                <a:extLst>
                  <a:ext uri="{FF2B5EF4-FFF2-40B4-BE49-F238E27FC236}">
                    <a16:creationId xmlns:a16="http://schemas.microsoft.com/office/drawing/2014/main" id="{A792250A-8EE6-4EE5-9B1E-9F0C46116D79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242F34B-948D-411D-A254-D6F6901537DF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609452" y="2064430"/>
            <a:ext cx="2535033" cy="35002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grpSp>
        <p:nvGrpSpPr>
          <p:cNvPr id="16" name="Group 1">
            <a:extLst>
              <a:ext uri="{FF2B5EF4-FFF2-40B4-BE49-F238E27FC236}">
                <a16:creationId xmlns:a16="http://schemas.microsoft.com/office/drawing/2014/main" id="{48AFE75F-E657-4A07-A79B-59AD978CB649}"/>
              </a:ext>
            </a:extLst>
          </p:cNvPr>
          <p:cNvGrpSpPr/>
          <p:nvPr userDrawn="1"/>
        </p:nvGrpSpPr>
        <p:grpSpPr>
          <a:xfrm>
            <a:off x="6800195" y="2684975"/>
            <a:ext cx="1655536" cy="3345213"/>
            <a:chOff x="7135665" y="1639404"/>
            <a:chExt cx="2274703" cy="4596316"/>
          </a:xfrm>
        </p:grpSpPr>
        <p:sp>
          <p:nvSpPr>
            <p:cNvPr id="17" name="Graphic 2">
              <a:extLst>
                <a:ext uri="{FF2B5EF4-FFF2-40B4-BE49-F238E27FC236}">
                  <a16:creationId xmlns:a16="http://schemas.microsoft.com/office/drawing/2014/main" id="{A3DC18C1-0795-4817-8361-0CBED428A785}"/>
                </a:ext>
              </a:extLst>
            </p:cNvPr>
            <p:cNvSpPr/>
            <p:nvPr/>
          </p:nvSpPr>
          <p:spPr>
            <a:xfrm>
              <a:off x="7139231" y="1639404"/>
              <a:ext cx="2270281" cy="459631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2">
              <a:extLst>
                <a:ext uri="{FF2B5EF4-FFF2-40B4-BE49-F238E27FC236}">
                  <a16:creationId xmlns:a16="http://schemas.microsoft.com/office/drawing/2014/main" id="{0B076B94-1BF1-4A66-ACF1-E45C63C09758}"/>
                </a:ext>
              </a:extLst>
            </p:cNvPr>
            <p:cNvSpPr/>
            <p:nvPr/>
          </p:nvSpPr>
          <p:spPr>
            <a:xfrm>
              <a:off x="7166634" y="1663511"/>
              <a:ext cx="2215429" cy="4548057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2">
              <a:extLst>
                <a:ext uri="{FF2B5EF4-FFF2-40B4-BE49-F238E27FC236}">
                  <a16:creationId xmlns:a16="http://schemas.microsoft.com/office/drawing/2014/main" id="{8C26AB56-9C5C-4724-A1A2-93AB547A305E}"/>
                </a:ext>
              </a:extLst>
            </p:cNvPr>
            <p:cNvSpPr/>
            <p:nvPr/>
          </p:nvSpPr>
          <p:spPr>
            <a:xfrm>
              <a:off x="7267082" y="1741837"/>
              <a:ext cx="2014580" cy="439145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accent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2">
              <a:extLst>
                <a:ext uri="{FF2B5EF4-FFF2-40B4-BE49-F238E27FC236}">
                  <a16:creationId xmlns:a16="http://schemas.microsoft.com/office/drawing/2014/main" id="{FB47101D-ADCC-4EAD-A4E7-06DDFDE71CC9}"/>
                </a:ext>
              </a:extLst>
            </p:cNvPr>
            <p:cNvSpPr/>
            <p:nvPr/>
          </p:nvSpPr>
          <p:spPr>
            <a:xfrm>
              <a:off x="7136071" y="2293234"/>
              <a:ext cx="16071" cy="156607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2">
              <a:extLst>
                <a:ext uri="{FF2B5EF4-FFF2-40B4-BE49-F238E27FC236}">
                  <a16:creationId xmlns:a16="http://schemas.microsoft.com/office/drawing/2014/main" id="{AEF267AF-7427-46B8-B39E-0B8FCB794152}"/>
                </a:ext>
              </a:extLst>
            </p:cNvPr>
            <p:cNvSpPr/>
            <p:nvPr/>
          </p:nvSpPr>
          <p:spPr>
            <a:xfrm>
              <a:off x="7136071" y="2629247"/>
              <a:ext cx="22436" cy="312356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2">
              <a:extLst>
                <a:ext uri="{FF2B5EF4-FFF2-40B4-BE49-F238E27FC236}">
                  <a16:creationId xmlns:a16="http://schemas.microsoft.com/office/drawing/2014/main" id="{806D791C-6A33-4653-A86A-0CE4271F0FD5}"/>
                </a:ext>
              </a:extLst>
            </p:cNvPr>
            <p:cNvSpPr/>
            <p:nvPr/>
          </p:nvSpPr>
          <p:spPr>
            <a:xfrm>
              <a:off x="7136116" y="2651683"/>
              <a:ext cx="12685" cy="261568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2">
              <a:extLst>
                <a:ext uri="{FF2B5EF4-FFF2-40B4-BE49-F238E27FC236}">
                  <a16:creationId xmlns:a16="http://schemas.microsoft.com/office/drawing/2014/main" id="{A06F96CF-8BA3-46BF-A627-D793CE2D1089}"/>
                </a:ext>
              </a:extLst>
            </p:cNvPr>
            <p:cNvSpPr/>
            <p:nvPr/>
          </p:nvSpPr>
          <p:spPr>
            <a:xfrm>
              <a:off x="7135665" y="3046338"/>
              <a:ext cx="22436" cy="312356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2">
              <a:extLst>
                <a:ext uri="{FF2B5EF4-FFF2-40B4-BE49-F238E27FC236}">
                  <a16:creationId xmlns:a16="http://schemas.microsoft.com/office/drawing/2014/main" id="{CB20D032-8379-402B-A2E6-A1FB8D70814D}"/>
                </a:ext>
              </a:extLst>
            </p:cNvPr>
            <p:cNvSpPr/>
            <p:nvPr/>
          </p:nvSpPr>
          <p:spPr>
            <a:xfrm>
              <a:off x="7135665" y="3068775"/>
              <a:ext cx="12685" cy="261568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2">
              <a:extLst>
                <a:ext uri="{FF2B5EF4-FFF2-40B4-BE49-F238E27FC236}">
                  <a16:creationId xmlns:a16="http://schemas.microsoft.com/office/drawing/2014/main" id="{52F182CA-235B-4476-B3EE-0058EA08234A}"/>
                </a:ext>
              </a:extLst>
            </p:cNvPr>
            <p:cNvSpPr/>
            <p:nvPr/>
          </p:nvSpPr>
          <p:spPr>
            <a:xfrm>
              <a:off x="9387932" y="2734027"/>
              <a:ext cx="22436" cy="505531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6" name="Graphic 2">
              <a:extLst>
                <a:ext uri="{FF2B5EF4-FFF2-40B4-BE49-F238E27FC236}">
                  <a16:creationId xmlns:a16="http://schemas.microsoft.com/office/drawing/2014/main" id="{5F9BCECF-A1A3-42CE-984F-533B971E86C0}"/>
                </a:ext>
              </a:extLst>
            </p:cNvPr>
            <p:cNvSpPr/>
            <p:nvPr/>
          </p:nvSpPr>
          <p:spPr>
            <a:xfrm>
              <a:off x="9397683" y="2770368"/>
              <a:ext cx="12685" cy="423322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7" name="Graphic 2">
              <a:extLst>
                <a:ext uri="{FF2B5EF4-FFF2-40B4-BE49-F238E27FC236}">
                  <a16:creationId xmlns:a16="http://schemas.microsoft.com/office/drawing/2014/main" id="{EB0A7ADA-5C75-4BEF-AE0D-EB9917807B70}"/>
                </a:ext>
              </a:extLst>
            </p:cNvPr>
            <p:cNvSpPr/>
            <p:nvPr/>
          </p:nvSpPr>
          <p:spPr>
            <a:xfrm>
              <a:off x="9392220" y="3791586"/>
              <a:ext cx="18148" cy="34644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id="{9DC8525E-2424-4195-A5E8-12589DCD8159}"/>
                </a:ext>
              </a:extLst>
            </p:cNvPr>
            <p:cNvSpPr/>
            <p:nvPr/>
          </p:nvSpPr>
          <p:spPr>
            <a:xfrm>
              <a:off x="9400076" y="3816461"/>
              <a:ext cx="10292" cy="290100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Oval 31">
              <a:extLst>
                <a:ext uri="{FF2B5EF4-FFF2-40B4-BE49-F238E27FC236}">
                  <a16:creationId xmlns:a16="http://schemas.microsoft.com/office/drawing/2014/main" id="{DA006FF5-26EA-41EC-B242-757F72EF6133}"/>
                </a:ext>
              </a:extLst>
            </p:cNvPr>
            <p:cNvSpPr/>
            <p:nvPr/>
          </p:nvSpPr>
          <p:spPr>
            <a:xfrm>
              <a:off x="8571210" y="1741837"/>
              <a:ext cx="91630" cy="9163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32">
              <a:extLst>
                <a:ext uri="{FF2B5EF4-FFF2-40B4-BE49-F238E27FC236}">
                  <a16:creationId xmlns:a16="http://schemas.microsoft.com/office/drawing/2014/main" id="{75E9E151-9D08-4D13-8EDA-60717D0C82AF}"/>
                </a:ext>
              </a:extLst>
            </p:cNvPr>
            <p:cNvSpPr/>
            <p:nvPr/>
          </p:nvSpPr>
          <p:spPr>
            <a:xfrm>
              <a:off x="8574604" y="1741837"/>
              <a:ext cx="84841" cy="84841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Oval 33">
              <a:extLst>
                <a:ext uri="{FF2B5EF4-FFF2-40B4-BE49-F238E27FC236}">
                  <a16:creationId xmlns:a16="http://schemas.microsoft.com/office/drawing/2014/main" id="{3A5049CA-FB9F-4E44-95D4-0EEFE5069371}"/>
                </a:ext>
              </a:extLst>
            </p:cNvPr>
            <p:cNvSpPr/>
            <p:nvPr/>
          </p:nvSpPr>
          <p:spPr>
            <a:xfrm>
              <a:off x="8593922" y="1761154"/>
              <a:ext cx="46205" cy="4620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Oval 34">
              <a:extLst>
                <a:ext uri="{FF2B5EF4-FFF2-40B4-BE49-F238E27FC236}">
                  <a16:creationId xmlns:a16="http://schemas.microsoft.com/office/drawing/2014/main" id="{005BDE6B-BF6A-4F40-AB9B-D5D34384B562}"/>
                </a:ext>
              </a:extLst>
            </p:cNvPr>
            <p:cNvSpPr/>
            <p:nvPr/>
          </p:nvSpPr>
          <p:spPr>
            <a:xfrm>
              <a:off x="8604769" y="1772002"/>
              <a:ext cx="24510" cy="24510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Graphic 2">
              <a:extLst>
                <a:ext uri="{FF2B5EF4-FFF2-40B4-BE49-F238E27FC236}">
                  <a16:creationId xmlns:a16="http://schemas.microsoft.com/office/drawing/2014/main" id="{715DD1F8-8868-4378-BDC1-A96870E80AB8}"/>
                </a:ext>
              </a:extLst>
            </p:cNvPr>
            <p:cNvSpPr/>
            <p:nvPr userDrawn="1"/>
          </p:nvSpPr>
          <p:spPr>
            <a:xfrm flipH="1">
              <a:off x="7137665" y="2311904"/>
              <a:ext cx="8531" cy="119265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Picture Placeholder 37">
            <a:extLst>
              <a:ext uri="{FF2B5EF4-FFF2-40B4-BE49-F238E27FC236}">
                <a16:creationId xmlns:a16="http://schemas.microsoft.com/office/drawing/2014/main" id="{5480EE83-3B4F-4C7A-A9E8-2C501865706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00857" y="2758019"/>
            <a:ext cx="1466218" cy="3196113"/>
          </a:xfrm>
          <a:custGeom>
            <a:avLst/>
            <a:gdLst>
              <a:gd name="connsiteX0" fmla="*/ 216694 w 2014580"/>
              <a:gd name="connsiteY0" fmla="*/ 0 h 4391451"/>
              <a:gd name="connsiteX1" fmla="*/ 408560 w 2014580"/>
              <a:gd name="connsiteY1" fmla="*/ 0 h 4391451"/>
              <a:gd name="connsiteX2" fmla="*/ 427159 w 2014580"/>
              <a:gd name="connsiteY2" fmla="*/ 18600 h 4391451"/>
              <a:gd name="connsiteX3" fmla="*/ 571080 w 2014580"/>
              <a:gd name="connsiteY3" fmla="*/ 162521 h 4391451"/>
              <a:gd name="connsiteX4" fmla="*/ 1434472 w 2014580"/>
              <a:gd name="connsiteY4" fmla="*/ 162521 h 4391451"/>
              <a:gd name="connsiteX5" fmla="*/ 1578393 w 2014580"/>
              <a:gd name="connsiteY5" fmla="*/ 18600 h 4391451"/>
              <a:gd name="connsiteX6" fmla="*/ 1596992 w 2014580"/>
              <a:gd name="connsiteY6" fmla="*/ 0 h 4391451"/>
              <a:gd name="connsiteX7" fmla="*/ 1797886 w 2014580"/>
              <a:gd name="connsiteY7" fmla="*/ 0 h 4391451"/>
              <a:gd name="connsiteX8" fmla="*/ 2014580 w 2014580"/>
              <a:gd name="connsiteY8" fmla="*/ 216694 h 4391451"/>
              <a:gd name="connsiteX9" fmla="*/ 2014580 w 2014580"/>
              <a:gd name="connsiteY9" fmla="*/ 4174756 h 4391451"/>
              <a:gd name="connsiteX10" fmla="*/ 1797886 w 2014580"/>
              <a:gd name="connsiteY10" fmla="*/ 4391451 h 4391451"/>
              <a:gd name="connsiteX11" fmla="*/ 216694 w 2014580"/>
              <a:gd name="connsiteY11" fmla="*/ 4391451 h 4391451"/>
              <a:gd name="connsiteX12" fmla="*/ 0 w 2014580"/>
              <a:gd name="connsiteY12" fmla="*/ 4174756 h 4391451"/>
              <a:gd name="connsiteX13" fmla="*/ 0 w 2014580"/>
              <a:gd name="connsiteY13" fmla="*/ 216694 h 4391451"/>
              <a:gd name="connsiteX14" fmla="*/ 216694 w 2014580"/>
              <a:gd name="connsiteY14" fmla="*/ 0 h 439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14580" h="4391451">
                <a:moveTo>
                  <a:pt x="216694" y="0"/>
                </a:moveTo>
                <a:lnTo>
                  <a:pt x="408560" y="0"/>
                </a:lnTo>
                <a:cubicBezTo>
                  <a:pt x="418807" y="0"/>
                  <a:pt x="427159" y="8307"/>
                  <a:pt x="427159" y="18600"/>
                </a:cubicBezTo>
                <a:cubicBezTo>
                  <a:pt x="427159" y="98099"/>
                  <a:pt x="491626" y="162521"/>
                  <a:pt x="571080" y="162521"/>
                </a:cubicBezTo>
                <a:lnTo>
                  <a:pt x="1434472" y="162521"/>
                </a:lnTo>
                <a:cubicBezTo>
                  <a:pt x="1513972" y="162521"/>
                  <a:pt x="1578393" y="98054"/>
                  <a:pt x="1578393" y="18600"/>
                </a:cubicBezTo>
                <a:cubicBezTo>
                  <a:pt x="1578393" y="8352"/>
                  <a:pt x="1586699" y="0"/>
                  <a:pt x="1596992" y="0"/>
                </a:cubicBezTo>
                <a:lnTo>
                  <a:pt x="1797886" y="0"/>
                </a:lnTo>
                <a:cubicBezTo>
                  <a:pt x="1917564" y="0"/>
                  <a:pt x="2014580" y="97016"/>
                  <a:pt x="2014580" y="216694"/>
                </a:cubicBezTo>
                <a:lnTo>
                  <a:pt x="2014580" y="4174756"/>
                </a:lnTo>
                <a:cubicBezTo>
                  <a:pt x="2014580" y="4294435"/>
                  <a:pt x="1917564" y="4391451"/>
                  <a:pt x="1797886" y="4391451"/>
                </a:cubicBezTo>
                <a:lnTo>
                  <a:pt x="216694" y="4391451"/>
                </a:lnTo>
                <a:cubicBezTo>
                  <a:pt x="97016" y="4391451"/>
                  <a:pt x="0" y="4294435"/>
                  <a:pt x="0" y="4174756"/>
                </a:cubicBezTo>
                <a:lnTo>
                  <a:pt x="0" y="216694"/>
                </a:lnTo>
                <a:cubicBezTo>
                  <a:pt x="0" y="97016"/>
                  <a:pt x="97016" y="0"/>
                  <a:pt x="21669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7BC49B0F-40FA-4C7D-881C-5A5A089F25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4/9/2026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83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14" r:id="rId12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893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สามเหลี่ยมหน้าจั่ว 46"/>
          <p:cNvSpPr/>
          <p:nvPr/>
        </p:nvSpPr>
        <p:spPr>
          <a:xfrm rot="20802255">
            <a:off x="1408099" y="-10106"/>
            <a:ext cx="680403" cy="586554"/>
          </a:xfrm>
          <a:prstGeom prst="triangle">
            <a:avLst/>
          </a:prstGeom>
          <a:solidFill>
            <a:srgbClr val="0D2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-3177" y="923666"/>
            <a:ext cx="12192000" cy="4188778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8" name="สี่เหลี่ยมผืนผ้า 47"/>
          <p:cNvSpPr/>
          <p:nvPr/>
        </p:nvSpPr>
        <p:spPr>
          <a:xfrm>
            <a:off x="517359" y="466160"/>
            <a:ext cx="11246016" cy="399739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      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000096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49" name="ตัวแทนรูปภาพ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2" r="14262"/>
          <a:stretch/>
        </p:blipFill>
        <p:spPr>
          <a:xfrm>
            <a:off x="2" y="-2057"/>
            <a:ext cx="2251879" cy="2001773"/>
          </a:xfrm>
          <a:custGeom>
            <a:avLst/>
            <a:gdLst>
              <a:gd name="connsiteX0" fmla="*/ 0 w 6923314"/>
              <a:gd name="connsiteY0" fmla="*/ 0 h 6858000"/>
              <a:gd name="connsiteX1" fmla="*/ 5208814 w 6923314"/>
              <a:gd name="connsiteY1" fmla="*/ 0 h 6858000"/>
              <a:gd name="connsiteX2" fmla="*/ 6923314 w 6923314"/>
              <a:gd name="connsiteY2" fmla="*/ 6858000 h 6858000"/>
              <a:gd name="connsiteX3" fmla="*/ 1305197 w 6923314"/>
              <a:gd name="connsiteY3" fmla="*/ 6858000 h 6858000"/>
              <a:gd name="connsiteX4" fmla="*/ 0 w 6923314"/>
              <a:gd name="connsiteY4" fmla="*/ 16372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0" y="0"/>
                </a:moveTo>
                <a:lnTo>
                  <a:pt x="5208814" y="0"/>
                </a:lnTo>
                <a:lnTo>
                  <a:pt x="6923314" y="6858000"/>
                </a:lnTo>
                <a:lnTo>
                  <a:pt x="1305197" y="6858000"/>
                </a:lnTo>
                <a:lnTo>
                  <a:pt x="0" y="1637212"/>
                </a:lnTo>
                <a:close/>
              </a:path>
            </a:pathLst>
          </a:custGeom>
        </p:spPr>
      </p:pic>
      <p:pic>
        <p:nvPicPr>
          <p:cNvPr id="52" name="รูปภาพ 51">
            <a:extLst>
              <a:ext uri="{FF2B5EF4-FFF2-40B4-BE49-F238E27FC236}">
                <a16:creationId xmlns:a16="http://schemas.microsoft.com/office/drawing/2014/main" id="{CC8B6434-182A-48E3-8E2A-220B41086D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998" y="98984"/>
            <a:ext cx="1292002" cy="1649363"/>
          </a:xfrm>
          <a:prstGeom prst="rect">
            <a:avLst/>
          </a:prstGeom>
        </p:spPr>
      </p:pic>
      <p:sp>
        <p:nvSpPr>
          <p:cNvPr id="53" name="TextBox 7">
            <a:extLst>
              <a:ext uri="{FF2B5EF4-FFF2-40B4-BE49-F238E27FC236}">
                <a16:creationId xmlns:a16="http://schemas.microsoft.com/office/drawing/2014/main" id="{5B74B873-129A-4BE3-8729-6E092593003E}"/>
              </a:ext>
            </a:extLst>
          </p:cNvPr>
          <p:cNvSpPr txBox="1"/>
          <p:nvPr/>
        </p:nvSpPr>
        <p:spPr>
          <a:xfrm>
            <a:off x="332241" y="1795502"/>
            <a:ext cx="12192000" cy="13234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ผลการดำเนินงานตามแผนบริหารความเสี่ยง </a:t>
            </a:r>
            <a:endParaRPr lang="th-TH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ราชภัฏสกลนครประจำปีงบประมาณ พ.ศ. 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2569</a:t>
            </a:r>
            <a:endParaRPr lang="th-TH" sz="9600" b="1" dirty="0">
              <a:solidFill>
                <a:srgbClr val="0000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F05AD999-365E-430E-AF2C-746ECB008BB7}"/>
              </a:ext>
            </a:extLst>
          </p:cNvPr>
          <p:cNvSpPr/>
          <p:nvPr/>
        </p:nvSpPr>
        <p:spPr>
          <a:xfrm>
            <a:off x="44365" y="4373004"/>
            <a:ext cx="12192002" cy="98278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D7FB83BC-1608-ED76-C6A4-112054F52824}"/>
              </a:ext>
            </a:extLst>
          </p:cNvPr>
          <p:cNvSpPr txBox="1"/>
          <p:nvPr/>
        </p:nvSpPr>
        <p:spPr>
          <a:xfrm>
            <a:off x="2512860" y="3008204"/>
            <a:ext cx="7159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รอบ </a:t>
            </a:r>
            <a:r>
              <a:rPr lang="th-TH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6 </a:t>
            </a:r>
            <a:r>
              <a:rPr lang="th-TH" sz="4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เดือน</a:t>
            </a:r>
            <a:br>
              <a:rPr lang="th-TH" sz="4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4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(1 ตุลาคม </a:t>
            </a:r>
            <a:r>
              <a:rPr lang="th-TH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2568 </a:t>
            </a:r>
            <a:r>
              <a:rPr lang="th-TH" sz="4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– </a:t>
            </a:r>
            <a:r>
              <a:rPr lang="th-TH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31 มีนาคม 2569)</a:t>
            </a: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11583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รูปแบบอิสระ 36"/>
          <p:cNvSpPr/>
          <p:nvPr/>
        </p:nvSpPr>
        <p:spPr>
          <a:xfrm>
            <a:off x="0" y="33733"/>
            <a:ext cx="12191999" cy="506986"/>
          </a:xfrm>
          <a:custGeom>
            <a:avLst/>
            <a:gdLst>
              <a:gd name="connsiteX0" fmla="*/ 312041 w 8856984"/>
              <a:gd name="connsiteY0" fmla="*/ 0 h 399303"/>
              <a:gd name="connsiteX1" fmla="*/ 8544943 w 8856984"/>
              <a:gd name="connsiteY1" fmla="*/ 0 h 399303"/>
              <a:gd name="connsiteX2" fmla="*/ 8856984 w 8856984"/>
              <a:gd name="connsiteY2" fmla="*/ 312041 h 399303"/>
              <a:gd name="connsiteX3" fmla="*/ 8856984 w 8856984"/>
              <a:gd name="connsiteY3" fmla="*/ 399303 h 399303"/>
              <a:gd name="connsiteX4" fmla="*/ 0 w 8856984"/>
              <a:gd name="connsiteY4" fmla="*/ 399303 h 399303"/>
              <a:gd name="connsiteX5" fmla="*/ 0 w 8856984"/>
              <a:gd name="connsiteY5" fmla="*/ 312041 h 399303"/>
              <a:gd name="connsiteX6" fmla="*/ 312041 w 8856984"/>
              <a:gd name="connsiteY6" fmla="*/ 0 h 39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6984" h="399303">
                <a:moveTo>
                  <a:pt x="312041" y="0"/>
                </a:moveTo>
                <a:lnTo>
                  <a:pt x="8544943" y="0"/>
                </a:lnTo>
                <a:cubicBezTo>
                  <a:pt x="8717278" y="0"/>
                  <a:pt x="8856984" y="139706"/>
                  <a:pt x="8856984" y="312041"/>
                </a:cubicBezTo>
                <a:lnTo>
                  <a:pt x="8856984" y="399303"/>
                </a:lnTo>
                <a:lnTo>
                  <a:pt x="0" y="399303"/>
                </a:ln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ประเด็นความเสี่ยงที่ </a:t>
            </a:r>
            <a:r>
              <a:rPr lang="th-TH" sz="2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2800" b="1" dirty="0">
                <a:solidFill>
                  <a:srgbClr val="000096"/>
                </a:solidFill>
                <a:ea typeface="TH SarabunPSK" panose="020B0500040200020003" pitchFamily="34" charset="-34"/>
                <a:cs typeface="TH SarabunPSK" panose="020B0500040200020003" pitchFamily="34" charset="-34"/>
              </a:rPr>
              <a:t>ขาดการบูรณาการความร่วมมือบริการวิชาการและถ่ายทอดเทคโนโลยีกับภาคีเครือข่าย</a:t>
            </a:r>
            <a:endParaRPr lang="en-US" sz="2800" b="1" dirty="0">
              <a:solidFill>
                <a:srgbClr val="000096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0" y="459487"/>
            <a:ext cx="2883599" cy="352469"/>
          </a:xfrm>
          <a:prstGeom prst="rect">
            <a:avLst/>
          </a:prstGeom>
          <a:solidFill>
            <a:srgbClr val="FFFF00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ส่วนที่ 1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: </a:t>
            </a:r>
            <a:r>
              <a:rPr kumimoji="0" lang="th-TH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กล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ยุทธ์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/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แนวทางจัดการความเสี่ยง</a:t>
            </a:r>
          </a:p>
        </p:txBody>
      </p:sp>
      <p:graphicFrame>
        <p:nvGraphicFramePr>
          <p:cNvPr id="15" name="ตาราง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430371"/>
              </p:ext>
            </p:extLst>
          </p:nvPr>
        </p:nvGraphicFramePr>
        <p:xfrm>
          <a:off x="563686" y="872916"/>
          <a:ext cx="2669582" cy="4450080"/>
        </p:xfrm>
        <a:graphic>
          <a:graphicData uri="http://schemas.openxmlformats.org/drawingml/2006/table">
            <a:tbl>
              <a:tblPr firstRow="1" bandRow="1"/>
              <a:tblGrid>
                <a:gridCol w="2669582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3615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sz="1200" dirty="0" smtClean="0">
                          <a:effectLst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จัดทำแผนความต้องการของสังคมและชุมชนต้นแบบ เพื่อประกอบการจัดทำงบประมาณ ปีงบประมาณ พ.ศ. </a:t>
                      </a:r>
                      <a:r>
                        <a:rPr lang="en-US" sz="12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</a:rPr>
                        <a:t>2570</a:t>
                      </a:r>
                      <a:endParaRPr lang="th-TH" sz="1200" dirty="0" smtClean="0">
                        <a:solidFill>
                          <a:srgbClr val="00009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1920" marR="0" marT="0" marB="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17872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</a:tabLst>
                        <a:defRPr/>
                      </a:pPr>
                      <a:r>
                        <a:rPr kumimoji="0" lang="th-TH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      </a: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  <a:tr h="12149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โครงการพัฒนาระบบบริหารงานบุคลากรเชิงรุกสู่การพลิกโฉมมหาวิทยาลัย “กลุ่มการพัฒนาชุมชนท้องถิ่นหรือชุมชนอื่น” (กลุ่ม 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)</a:t>
                      </a:r>
                      <a:r>
                        <a:rPr kumimoji="0" lang="th-TH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kumimoji="0" lang="th-TH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 200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00 </a:t>
                      </a: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 </a:t>
                      </a: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(งบ สป.</a:t>
                      </a:r>
                      <a:r>
                        <a:rPr kumimoji="0" lang="th-TH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อว</a:t>
                      </a: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.)</a:t>
                      </a: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เบิกจ่าย...............บาท</a:t>
                      </a:r>
                      <a:b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คงเหลือ..................บาท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200" u="sng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สถานะโครงการ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☐ เสร็จสิ้น  ☐ อยู่ระหว่างดำเนินการ 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☐ ยังไม่เริ่ม  ☐ ยกเลิก</a:t>
                      </a:r>
                      <a:endParaRPr kumimoji="0" lang="th-TH" sz="12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Arial Unicode MS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489696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หน่วยงานที่รับผิดชอบ 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: </a:t>
                      </a: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สถาบันวิจัยและพัฒนา</a:t>
                      </a:r>
                      <a:b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</a:b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กองนโยบายและแผน</a:t>
                      </a: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946653"/>
                  </a:ext>
                </a:extLst>
              </a:tr>
            </a:tbl>
          </a:graphicData>
        </a:graphic>
      </p:graphicFrame>
      <p:graphicFrame>
        <p:nvGraphicFramePr>
          <p:cNvPr id="16" name="ตาราง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006253"/>
              </p:ext>
            </p:extLst>
          </p:nvPr>
        </p:nvGraphicFramePr>
        <p:xfrm>
          <a:off x="5957031" y="933136"/>
          <a:ext cx="2669582" cy="4329639"/>
        </p:xfrm>
        <a:graphic>
          <a:graphicData uri="http://schemas.openxmlformats.org/drawingml/2006/table">
            <a:tbl>
              <a:tblPr firstRow="1" bandRow="1"/>
              <a:tblGrid>
                <a:gridCol w="2669582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5825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จัดโครงการ โดยผู้บริหารและนักวิจัยลงพื้นที่พบปะสภาอุตสาหกรรมจังหวัด และภาคีเครือข่าย เพื่อรับฟังปัญหาจริงและนำมาเขียน เป็นโจทย์วิจัยในการขอทุน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121920" marR="0" marT="0" marB="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17872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</a:tabLst>
                        <a:defRPr/>
                      </a:pPr>
                      <a:r>
                        <a:rPr kumimoji="0" lang="th-TH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      </a: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  <a:tr h="14596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โครงการหนุนเสริมการบริการวิชาการเชิงพื้นที่เพื่อการพลิกโฉมมหาวิทยาลัยสู่การพัฒนาท้องถิ่นอย่างยั่งยืน</a:t>
                      </a:r>
                      <a:r>
                        <a:rPr lang="th-TH" sz="12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2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 700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00 </a:t>
                      </a: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</a:t>
                      </a:r>
                      <a:b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เบิกจ่าย...............บาท</a:t>
                      </a:r>
                      <a:b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คงเหลือ..................บาท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200" u="sng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สถานะโครงการ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☐ เสร็จสิ้น  ☐ อยู่ระหว่างดำเนินการ 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☐ ยังไม่เริ่ม  ☐ ยกเลิก</a:t>
                      </a:r>
                      <a:endParaRPr kumimoji="0" lang="th-TH" sz="12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Arial Unicode MS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489696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หน่วยงานที่รับผิดชอบ 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: </a:t>
                      </a: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สถาบันวิจัยและพัฒนา</a:t>
                      </a: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946653"/>
                  </a:ext>
                </a:extLst>
              </a:tr>
            </a:tbl>
          </a:graphicData>
        </a:graphic>
      </p:graphicFrame>
      <p:sp>
        <p:nvSpPr>
          <p:cNvPr id="24" name="สี่เหลี่ยมผืนผ้ามุมมน 23"/>
          <p:cNvSpPr/>
          <p:nvPr/>
        </p:nvSpPr>
        <p:spPr>
          <a:xfrm>
            <a:off x="3383871" y="854292"/>
            <a:ext cx="2053714" cy="9702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รูปภาพ</a:t>
            </a:r>
            <a:endParaRPr lang="en-US" dirty="0"/>
          </a:p>
        </p:txBody>
      </p:sp>
      <p:sp>
        <p:nvSpPr>
          <p:cNvPr id="25" name="สี่เหลี่ยมผืนผ้ามุมมน 24"/>
          <p:cNvSpPr/>
          <p:nvPr/>
        </p:nvSpPr>
        <p:spPr>
          <a:xfrm>
            <a:off x="3322911" y="1959192"/>
            <a:ext cx="2053714" cy="9702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รูปภาพ</a:t>
            </a:r>
            <a:endParaRPr lang="en-US" dirty="0"/>
          </a:p>
        </p:txBody>
      </p:sp>
      <p:sp>
        <p:nvSpPr>
          <p:cNvPr id="26" name="สี่เหลี่ยมผืนผ้ามุมมน 25"/>
          <p:cNvSpPr/>
          <p:nvPr/>
        </p:nvSpPr>
        <p:spPr>
          <a:xfrm>
            <a:off x="3322911" y="3064092"/>
            <a:ext cx="2053714" cy="9702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รูปภาพ</a:t>
            </a:r>
            <a:endParaRPr lang="en-US" dirty="0"/>
          </a:p>
        </p:txBody>
      </p:sp>
      <p:sp>
        <p:nvSpPr>
          <p:cNvPr id="27" name="สี่เหลี่ยมผืนผ้ามุมมน 26"/>
          <p:cNvSpPr/>
          <p:nvPr/>
        </p:nvSpPr>
        <p:spPr>
          <a:xfrm>
            <a:off x="3322911" y="4237572"/>
            <a:ext cx="2053714" cy="9702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รูปภาพ</a:t>
            </a:r>
            <a:endParaRPr lang="en-US" dirty="0"/>
          </a:p>
        </p:txBody>
      </p:sp>
      <p:sp>
        <p:nvSpPr>
          <p:cNvPr id="28" name="สี่เหลี่ยมผืนผ้ามุมมน 27"/>
          <p:cNvSpPr/>
          <p:nvPr/>
        </p:nvSpPr>
        <p:spPr>
          <a:xfrm>
            <a:off x="8984571" y="933136"/>
            <a:ext cx="2053714" cy="9702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รูปภาพ</a:t>
            </a:r>
            <a:endParaRPr lang="en-US" dirty="0"/>
          </a:p>
        </p:txBody>
      </p:sp>
      <p:sp>
        <p:nvSpPr>
          <p:cNvPr id="29" name="สี่เหลี่ยมผืนผ้ามุมมน 28"/>
          <p:cNvSpPr/>
          <p:nvPr/>
        </p:nvSpPr>
        <p:spPr>
          <a:xfrm>
            <a:off x="8984571" y="2093837"/>
            <a:ext cx="2053714" cy="9702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รูปภาพ</a:t>
            </a:r>
            <a:endParaRPr lang="en-US" dirty="0"/>
          </a:p>
        </p:txBody>
      </p:sp>
      <p:sp>
        <p:nvSpPr>
          <p:cNvPr id="30" name="สี่เหลี่ยมผืนผ้ามุมมน 29"/>
          <p:cNvSpPr/>
          <p:nvPr/>
        </p:nvSpPr>
        <p:spPr>
          <a:xfrm>
            <a:off x="8984571" y="3237543"/>
            <a:ext cx="2053714" cy="9702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รูปภาพ</a:t>
            </a:r>
            <a:endParaRPr lang="en-US" dirty="0"/>
          </a:p>
        </p:txBody>
      </p:sp>
      <p:sp>
        <p:nvSpPr>
          <p:cNvPr id="33" name="สี่เหลี่ยมผืนผ้ามุมมน 32"/>
          <p:cNvSpPr/>
          <p:nvPr/>
        </p:nvSpPr>
        <p:spPr>
          <a:xfrm>
            <a:off x="8984571" y="4352741"/>
            <a:ext cx="2053714" cy="9702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รูปภาพ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78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รูปแบบอิสระ 36"/>
          <p:cNvSpPr/>
          <p:nvPr/>
        </p:nvSpPr>
        <p:spPr>
          <a:xfrm>
            <a:off x="0" y="33733"/>
            <a:ext cx="12191999" cy="506986"/>
          </a:xfrm>
          <a:custGeom>
            <a:avLst/>
            <a:gdLst>
              <a:gd name="connsiteX0" fmla="*/ 312041 w 8856984"/>
              <a:gd name="connsiteY0" fmla="*/ 0 h 399303"/>
              <a:gd name="connsiteX1" fmla="*/ 8544943 w 8856984"/>
              <a:gd name="connsiteY1" fmla="*/ 0 h 399303"/>
              <a:gd name="connsiteX2" fmla="*/ 8856984 w 8856984"/>
              <a:gd name="connsiteY2" fmla="*/ 312041 h 399303"/>
              <a:gd name="connsiteX3" fmla="*/ 8856984 w 8856984"/>
              <a:gd name="connsiteY3" fmla="*/ 399303 h 399303"/>
              <a:gd name="connsiteX4" fmla="*/ 0 w 8856984"/>
              <a:gd name="connsiteY4" fmla="*/ 399303 h 399303"/>
              <a:gd name="connsiteX5" fmla="*/ 0 w 8856984"/>
              <a:gd name="connsiteY5" fmla="*/ 312041 h 399303"/>
              <a:gd name="connsiteX6" fmla="*/ 312041 w 8856984"/>
              <a:gd name="connsiteY6" fmla="*/ 0 h 39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6984" h="399303">
                <a:moveTo>
                  <a:pt x="312041" y="0"/>
                </a:moveTo>
                <a:lnTo>
                  <a:pt x="8544943" y="0"/>
                </a:lnTo>
                <a:cubicBezTo>
                  <a:pt x="8717278" y="0"/>
                  <a:pt x="8856984" y="139706"/>
                  <a:pt x="8856984" y="312041"/>
                </a:cubicBezTo>
                <a:lnTo>
                  <a:pt x="8856984" y="399303"/>
                </a:lnTo>
                <a:lnTo>
                  <a:pt x="0" y="399303"/>
                </a:ln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ประเด็นความเสี่ยงที่ </a:t>
            </a:r>
            <a:r>
              <a:rPr lang="th-TH" sz="2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2800" b="1" dirty="0">
                <a:solidFill>
                  <a:srgbClr val="000096"/>
                </a:solidFill>
                <a:ea typeface="TH SarabunPSK" panose="020B0500040200020003" pitchFamily="34" charset="-34"/>
                <a:cs typeface="TH SarabunPSK" panose="020B0500040200020003" pitchFamily="34" charset="-34"/>
              </a:rPr>
              <a:t>ขาดการบูรณาการความร่วมมือบริการวิชาการและถ่ายทอดเทคโนโลยีกับภาคีเครือข่าย</a:t>
            </a:r>
            <a:endParaRPr lang="en-US" sz="2800" b="1" dirty="0">
              <a:solidFill>
                <a:srgbClr val="000096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0" y="459487"/>
            <a:ext cx="2883599" cy="352469"/>
          </a:xfrm>
          <a:prstGeom prst="rect">
            <a:avLst/>
          </a:prstGeom>
          <a:solidFill>
            <a:srgbClr val="FFFF00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ส่วนที่ 1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: </a:t>
            </a:r>
            <a:r>
              <a:rPr kumimoji="0" lang="th-TH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กล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ยุทธ์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/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แนวทางจัดการความเสี่ยง</a:t>
            </a:r>
          </a:p>
        </p:txBody>
      </p:sp>
      <p:graphicFrame>
        <p:nvGraphicFramePr>
          <p:cNvPr id="17" name="ตาราง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844396"/>
              </p:ext>
            </p:extLst>
          </p:nvPr>
        </p:nvGraphicFramePr>
        <p:xfrm>
          <a:off x="723899" y="888156"/>
          <a:ext cx="2669582" cy="4478655"/>
        </p:xfrm>
        <a:graphic>
          <a:graphicData uri="http://schemas.openxmlformats.org/drawingml/2006/table">
            <a:tbl>
              <a:tblPr firstRow="1" bandRow="1"/>
              <a:tblGrid>
                <a:gridCol w="2669582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7149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3. </a:t>
                      </a: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จัดคลินิกวิจัย (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Coaching Clinic</a:t>
                      </a: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) โดยผู้ทรงคุณวุฒิที่มีประสบการณ์พิจารณาทุน เพื่อวิพากษ์และยกระดับคุณภาพข้อเสนอโครงการวิจัยรายบุคคล ก่อนการยื่นขอรับ</a:t>
                      </a:r>
                      <a:r>
                        <a:rPr kumimoji="0" lang="th-TH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การจัด</a:t>
                      </a: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สรรงบประมาณ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121920" marR="0" marT="0" marB="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17872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</a:tabLst>
                        <a:defRPr/>
                      </a:pPr>
                      <a:r>
                        <a:rPr kumimoji="0" lang="th-TH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      </a: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  <a:tr h="14596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 smtClean="0">
                          <a:effectLst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โครงการบริหารจัดการงานวิจัยของมหาวิทยาลัยราชภัฏสกลนคร</a:t>
                      </a:r>
                      <a:r>
                        <a:rPr lang="th-TH" sz="12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2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2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 157</a:t>
                      </a:r>
                      <a:r>
                        <a:rPr lang="en-US" sz="12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,200 </a:t>
                      </a:r>
                      <a:r>
                        <a:rPr lang="th-TH" sz="12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</a:t>
                      </a:r>
                      <a:br>
                        <a:rPr lang="th-TH" sz="12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2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เบิกจ่าย...............บาท</a:t>
                      </a:r>
                      <a:br>
                        <a:rPr lang="th-TH" sz="12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2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คงเหลือ..................บาท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200" u="sng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สถานะโครงการ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☐ เสร็จสิ้น  ☐ อยู่ระหว่างดำเนินการ 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☐ ยังไม่เริ่ม  ☐ ยกเลิก</a:t>
                      </a:r>
                      <a:endParaRPr kumimoji="0" lang="th-TH" sz="12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Arial Unicode MS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489696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หน่วยงานที่รับผิดชอบ 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: </a:t>
                      </a: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สถาบันวิจัยและพัฒนา</a:t>
                      </a: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946653"/>
                  </a:ext>
                </a:extLst>
              </a:tr>
            </a:tbl>
          </a:graphicData>
        </a:graphic>
      </p:graphicFrame>
      <p:graphicFrame>
        <p:nvGraphicFramePr>
          <p:cNvPr id="23" name="ตาราง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317503"/>
              </p:ext>
            </p:extLst>
          </p:nvPr>
        </p:nvGraphicFramePr>
        <p:xfrm>
          <a:off x="6095999" y="811956"/>
          <a:ext cx="2669582" cy="4478655"/>
        </p:xfrm>
        <a:graphic>
          <a:graphicData uri="http://schemas.openxmlformats.org/drawingml/2006/table">
            <a:tbl>
              <a:tblPr firstRow="1" bandRow="1"/>
              <a:tblGrid>
                <a:gridCol w="2669582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7149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4. </a:t>
                      </a: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บูรณาการความร่วมมือกับภาคเอกชนและวิสาหกิจชุมชน เพื่อร่วมกำหนดโจทย์วิจัยและจัดทำบันทึกความเข้าใจ (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MOU</a:t>
                      </a: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) สำหรับการจัดหาทุนวิจัยสมทบ (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Matching Fund</a:t>
                      </a: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) ประกอบการยื่นข้อเสนอโครงการ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121920" marR="0" marT="0" marB="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17872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</a:tabLst>
                        <a:defRPr/>
                      </a:pPr>
                      <a:r>
                        <a:rPr kumimoji="0" lang="th-TH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      </a: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  <a:tr h="14596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 smtClean="0">
                          <a:effectLst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โครงการบริหารจัดการงานวิจัยของมหาวิทยาลัยราชภัฏสกลนคร</a:t>
                      </a:r>
                      <a:r>
                        <a:rPr lang="th-TH" sz="12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2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2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 157</a:t>
                      </a:r>
                      <a:r>
                        <a:rPr lang="en-US" sz="12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,200 </a:t>
                      </a:r>
                      <a:r>
                        <a:rPr lang="th-TH" sz="12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</a:t>
                      </a:r>
                      <a:br>
                        <a:rPr lang="th-TH" sz="12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2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เบิกจ่าย...............บาท</a:t>
                      </a:r>
                      <a:br>
                        <a:rPr lang="th-TH" sz="12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2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คงเหลือ..................บาท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200" u="sng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สถานะโครงการ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☐ เสร็จสิ้น  ☐ อยู่ระหว่างดำเนินการ 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☐ ยังไม่เริ่ม  ☐ ยกเลิก</a:t>
                      </a:r>
                      <a:endParaRPr kumimoji="0" lang="th-TH" sz="12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Arial Unicode MS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489696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หน่วยงานที่รับผิดชอบ 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: </a:t>
                      </a: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สถาบันวิจัยและพัฒนา</a:t>
                      </a: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946653"/>
                  </a:ext>
                </a:extLst>
              </a:tr>
            </a:tbl>
          </a:graphicData>
        </a:graphic>
      </p:graphicFrame>
      <p:sp>
        <p:nvSpPr>
          <p:cNvPr id="24" name="สี่เหลี่ยมผืนผ้ามุมมน 23"/>
          <p:cNvSpPr/>
          <p:nvPr/>
        </p:nvSpPr>
        <p:spPr>
          <a:xfrm>
            <a:off x="3554605" y="847319"/>
            <a:ext cx="2053714" cy="9702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รูปภาพ</a:t>
            </a:r>
            <a:endParaRPr lang="en-US" dirty="0"/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3554605" y="1990319"/>
            <a:ext cx="2053714" cy="9702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รูปภาพ</a:t>
            </a:r>
            <a:endParaRPr lang="en-US" dirty="0"/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3554605" y="3127483"/>
            <a:ext cx="2053714" cy="9702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รูปภาพ</a:t>
            </a:r>
            <a:endParaRPr lang="en-US" dirty="0"/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3554605" y="4264647"/>
            <a:ext cx="2053714" cy="9702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รูปภาพ</a:t>
            </a:r>
            <a:endParaRPr lang="en-US" dirty="0"/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9094345" y="811956"/>
            <a:ext cx="2053714" cy="9702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รูปภาพ</a:t>
            </a:r>
            <a:endParaRPr lang="en-US" dirty="0"/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9094345" y="1954956"/>
            <a:ext cx="2053714" cy="9702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รูปภาพ</a:t>
            </a:r>
            <a:endParaRPr lang="en-US" dirty="0"/>
          </a:p>
        </p:txBody>
      </p:sp>
      <p:sp>
        <p:nvSpPr>
          <p:cNvPr id="18" name="สี่เหลี่ยมผืนผ้ามุมมน 17"/>
          <p:cNvSpPr/>
          <p:nvPr/>
        </p:nvSpPr>
        <p:spPr>
          <a:xfrm>
            <a:off x="9094345" y="3092120"/>
            <a:ext cx="2053714" cy="9702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รูปภาพ</a:t>
            </a:r>
            <a:endParaRPr lang="en-US" dirty="0"/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9094345" y="4229284"/>
            <a:ext cx="2053714" cy="9702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รูปภาพ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16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แบบอิสระ 1"/>
          <p:cNvSpPr/>
          <p:nvPr/>
        </p:nvSpPr>
        <p:spPr>
          <a:xfrm>
            <a:off x="1" y="0"/>
            <a:ext cx="12191999" cy="506986"/>
          </a:xfrm>
          <a:custGeom>
            <a:avLst/>
            <a:gdLst>
              <a:gd name="connsiteX0" fmla="*/ 312041 w 8856984"/>
              <a:gd name="connsiteY0" fmla="*/ 0 h 399303"/>
              <a:gd name="connsiteX1" fmla="*/ 8544943 w 8856984"/>
              <a:gd name="connsiteY1" fmla="*/ 0 h 399303"/>
              <a:gd name="connsiteX2" fmla="*/ 8856984 w 8856984"/>
              <a:gd name="connsiteY2" fmla="*/ 312041 h 399303"/>
              <a:gd name="connsiteX3" fmla="*/ 8856984 w 8856984"/>
              <a:gd name="connsiteY3" fmla="*/ 399303 h 399303"/>
              <a:gd name="connsiteX4" fmla="*/ 0 w 8856984"/>
              <a:gd name="connsiteY4" fmla="*/ 399303 h 399303"/>
              <a:gd name="connsiteX5" fmla="*/ 0 w 8856984"/>
              <a:gd name="connsiteY5" fmla="*/ 312041 h 399303"/>
              <a:gd name="connsiteX6" fmla="*/ 312041 w 8856984"/>
              <a:gd name="connsiteY6" fmla="*/ 0 h 39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6984" h="399303">
                <a:moveTo>
                  <a:pt x="312041" y="0"/>
                </a:moveTo>
                <a:lnTo>
                  <a:pt x="8544943" y="0"/>
                </a:lnTo>
                <a:cubicBezTo>
                  <a:pt x="8717278" y="0"/>
                  <a:pt x="8856984" y="139706"/>
                  <a:pt x="8856984" y="312041"/>
                </a:cubicBezTo>
                <a:lnTo>
                  <a:pt x="8856984" y="399303"/>
                </a:lnTo>
                <a:lnTo>
                  <a:pt x="0" y="399303"/>
                </a:ln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ประเด็นความเสี่ยงที่ </a:t>
            </a:r>
            <a:r>
              <a:rPr lang="th-TH" sz="2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2800" b="1" dirty="0">
                <a:solidFill>
                  <a:srgbClr val="000096"/>
                </a:solidFill>
                <a:ea typeface="TH SarabunPSK" panose="020B0500040200020003" pitchFamily="34" charset="-34"/>
                <a:cs typeface="TH SarabunPSK" panose="020B0500040200020003" pitchFamily="34" charset="-34"/>
              </a:rPr>
              <a:t>ขาดการบูรณาการความร่วมมือบริการวิชาการและถ่ายทอดเทคโนโลยีกับภาคี</a:t>
            </a:r>
            <a:r>
              <a:rPr lang="th-TH" sz="2800" b="1" dirty="0" smtClean="0">
                <a:solidFill>
                  <a:srgbClr val="000096"/>
                </a:solidFill>
                <a:ea typeface="TH SarabunPSK" panose="020B0500040200020003" pitchFamily="34" charset="-34"/>
                <a:cs typeface="TH SarabunPSK" panose="020B0500040200020003" pitchFamily="34" charset="-34"/>
              </a:rPr>
              <a:t>เครือข่าย (ต่อ)</a:t>
            </a:r>
            <a:endParaRPr lang="en-US" sz="2800" b="1" dirty="0">
              <a:solidFill>
                <a:srgbClr val="000096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216829"/>
              </p:ext>
            </p:extLst>
          </p:nvPr>
        </p:nvGraphicFramePr>
        <p:xfrm>
          <a:off x="642937" y="619601"/>
          <a:ext cx="10906125" cy="2701897"/>
        </p:xfrm>
        <a:graphic>
          <a:graphicData uri="http://schemas.openxmlformats.org/drawingml/2006/table">
            <a:tbl>
              <a:tblPr firstRow="1" firstCol="1" bandRow="1"/>
              <a:tblGrid>
                <a:gridCol w="396163">
                  <a:extLst>
                    <a:ext uri="{9D8B030D-6E8A-4147-A177-3AD203B41FA5}">
                      <a16:colId xmlns:a16="http://schemas.microsoft.com/office/drawing/2014/main" val="4292476483"/>
                    </a:ext>
                  </a:extLst>
                </a:gridCol>
                <a:gridCol w="3915019">
                  <a:extLst>
                    <a:ext uri="{9D8B030D-6E8A-4147-A177-3AD203B41FA5}">
                      <a16:colId xmlns:a16="http://schemas.microsoft.com/office/drawing/2014/main" val="4263483663"/>
                    </a:ext>
                  </a:extLst>
                </a:gridCol>
                <a:gridCol w="1817688">
                  <a:extLst>
                    <a:ext uri="{9D8B030D-6E8A-4147-A177-3AD203B41FA5}">
                      <a16:colId xmlns:a16="http://schemas.microsoft.com/office/drawing/2014/main" val="799746646"/>
                    </a:ext>
                  </a:extLst>
                </a:gridCol>
                <a:gridCol w="1575906">
                  <a:extLst>
                    <a:ext uri="{9D8B030D-6E8A-4147-A177-3AD203B41FA5}">
                      <a16:colId xmlns:a16="http://schemas.microsoft.com/office/drawing/2014/main" val="2277480407"/>
                    </a:ext>
                  </a:extLst>
                </a:gridCol>
                <a:gridCol w="2086925">
                  <a:extLst>
                    <a:ext uri="{9D8B030D-6E8A-4147-A177-3AD203B41FA5}">
                      <a16:colId xmlns:a16="http://schemas.microsoft.com/office/drawing/2014/main" val="3028637230"/>
                    </a:ext>
                  </a:extLst>
                </a:gridCol>
                <a:gridCol w="1114424">
                  <a:extLst>
                    <a:ext uri="{9D8B030D-6E8A-4147-A177-3AD203B41FA5}">
                      <a16:colId xmlns:a16="http://schemas.microsoft.com/office/drawing/2014/main" val="2107690457"/>
                    </a:ext>
                  </a:extLst>
                </a:gridCol>
              </a:tblGrid>
              <a:tr h="204031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ส่วนที่ </a:t>
                      </a:r>
                      <a:r>
                        <a:rPr lang="th-TH" sz="1600" b="1" dirty="0" smtClean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600" b="1" dirty="0" smtClean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b="1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: รายงานดัชนีชี้วัดความเสี่ยง (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KRI</a:t>
                      </a:r>
                      <a:r>
                        <a:rPr lang="th-TH" sz="1600" b="1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) รอบ 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6 </a:t>
                      </a:r>
                      <a:r>
                        <a:rPr lang="th-TH" sz="1600" b="1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1600" marR="101600" marT="63500" marB="63500">
                    <a:lnL w="12700" cap="flat" cmpd="sng" algn="ctr">
                      <a:solidFill>
                        <a:srgbClr val="1A4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4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4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4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527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078030"/>
                  </a:ext>
                </a:extLst>
              </a:tr>
              <a:tr h="3242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D3050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4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D3050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ดัชนีชี้วัดความเสี่ยง (</a:t>
                      </a:r>
                      <a:r>
                        <a:rPr lang="en-US" sz="1600" b="1">
                          <a:solidFill>
                            <a:srgbClr val="0D3050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KRI</a:t>
                      </a:r>
                      <a:r>
                        <a:rPr lang="th-TH" sz="1600" b="1">
                          <a:solidFill>
                            <a:srgbClr val="0D3050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4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D3050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ค่าเป้าหมาย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4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D3050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ค่าจริง (รอบ </a:t>
                      </a:r>
                      <a:r>
                        <a:rPr lang="en-US" sz="1600" b="1">
                          <a:solidFill>
                            <a:srgbClr val="0D3050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6 </a:t>
                      </a:r>
                      <a:r>
                        <a:rPr lang="th-TH" sz="1600" b="1">
                          <a:solidFill>
                            <a:srgbClr val="0D3050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4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D3050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สถานะ </a:t>
                      </a:r>
                      <a:r>
                        <a:rPr lang="en-US" sz="1600" b="1">
                          <a:solidFill>
                            <a:srgbClr val="0D3050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KRI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4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D3050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หมายเหตุ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4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97345"/>
                  </a:ext>
                </a:extLst>
              </a:tr>
              <a:tr h="5925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ร้อยละของโครงการบริการวิชาการที่มีความร่วมมือกับภาคีเครือข่ายต่อเนื่องมากกว่า 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1 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ปี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ไม่น้อยกว่าร้อยละ 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ของ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โครงการทั้งหมด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6200" marR="76200" marT="50800" marB="5080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☐ ปกติ ☐ เฝ้าระวัง ☐ วิกฤต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0" marR="63500" marT="50800" marB="5080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6200" marR="76200" marT="50800" marB="5080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123382"/>
                  </a:ext>
                </a:extLst>
              </a:tr>
              <a:tr h="4583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จำนวนพื้นที่ต้นแบบที่สามารถต่อยอดหลังสิ้นสุดโครงการ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10 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พื้นที่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6200" marR="76200" marT="50800" marB="5080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☐ ปกติ ☐ เฝ้าระวัง ☐ วิกฤต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0" marR="63500" marT="50800" marB="5080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6200" marR="76200" marT="50800" marB="5080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527757"/>
                  </a:ext>
                </a:extLst>
              </a:tr>
              <a:tr h="4583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จำนวนโครงการที่มีข้อตกลงร่วมกับภาคีเครือข่าย (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MOU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</a:t>
                      </a: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40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ของโครงการทั้งหมด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6200" marR="76200" marT="50800" marB="5080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☐ ปกติ ☐ เฝ้าระวัง ☐ วิกฤต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0" marR="63500" marT="50800" marB="5080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6200" marR="76200" marT="50800" marB="5080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028536"/>
                  </a:ext>
                </a:extLst>
              </a:tr>
              <a:tr h="324213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เกณฑ์สถานะ 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KRI 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: 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ปกติ = เป็นไปตามเป้าหมาย   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เฝ้าระวัง = ต่ำกว่าเป้าหมาย 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–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%   🔴 วิกฤต = ต่ำกว่าเป้าหมายมากกว่า 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% หรือไม่มีความร่วมมือใหม่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1600" marR="101600" marT="50800" marB="5080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974988"/>
                  </a:ext>
                </a:extLst>
              </a:tr>
            </a:tbl>
          </a:graphicData>
        </a:graphic>
      </p:graphicFrame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463532"/>
              </p:ext>
            </p:extLst>
          </p:nvPr>
        </p:nvGraphicFramePr>
        <p:xfrm>
          <a:off x="642937" y="3574261"/>
          <a:ext cx="10906124" cy="1407160"/>
        </p:xfrm>
        <a:graphic>
          <a:graphicData uri="http://schemas.openxmlformats.org/drawingml/2006/table">
            <a:tbl>
              <a:tblPr firstRow="1" firstCol="1" bandRow="1"/>
              <a:tblGrid>
                <a:gridCol w="2726531">
                  <a:extLst>
                    <a:ext uri="{9D8B030D-6E8A-4147-A177-3AD203B41FA5}">
                      <a16:colId xmlns:a16="http://schemas.microsoft.com/office/drawing/2014/main" val="3528814445"/>
                    </a:ext>
                  </a:extLst>
                </a:gridCol>
                <a:gridCol w="2726531">
                  <a:extLst>
                    <a:ext uri="{9D8B030D-6E8A-4147-A177-3AD203B41FA5}">
                      <a16:colId xmlns:a16="http://schemas.microsoft.com/office/drawing/2014/main" val="2765141391"/>
                    </a:ext>
                  </a:extLst>
                </a:gridCol>
                <a:gridCol w="2726531">
                  <a:extLst>
                    <a:ext uri="{9D8B030D-6E8A-4147-A177-3AD203B41FA5}">
                      <a16:colId xmlns:a16="http://schemas.microsoft.com/office/drawing/2014/main" val="3985228094"/>
                    </a:ext>
                  </a:extLst>
                </a:gridCol>
                <a:gridCol w="2726531">
                  <a:extLst>
                    <a:ext uri="{9D8B030D-6E8A-4147-A177-3AD203B41FA5}">
                      <a16:colId xmlns:a16="http://schemas.microsoft.com/office/drawing/2014/main" val="3089702652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ส่วนที่ </a:t>
                      </a:r>
                      <a:r>
                        <a:rPr lang="th-TH" sz="1600" b="1" dirty="0" smtClean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en-US" sz="1600" b="1" dirty="0" smtClean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b="1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: การประเมินระดับความเสี่ยง ณ รอบ 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6 </a:t>
                      </a:r>
                      <a:r>
                        <a:rPr lang="th-TH" sz="1600" b="1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1600" marR="101600" marT="63500" marB="63500">
                    <a:lnL w="12700" cap="flat" cmpd="sng" algn="ctr">
                      <a:solidFill>
                        <a:srgbClr val="1A4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A4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4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A4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527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9608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D3050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ระดับความเสี่ยง ณ ต้นปี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4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D3050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โอกาสเกิด (ปัจจุบัน)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4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D3050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ผลกระทบ (ปัจจุบัน)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4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D3050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ระดับความเสี่ยง (ปัจจุบัน)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A4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12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สูงมาก (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3×5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= 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6200" marR="76200" marT="50800" marB="5080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6200" marR="76200" marT="50800" marB="5080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6200" marR="76200" marT="50800" marB="5080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9935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D3050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แนวโน้มความเสี่ยง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0F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☐ ลดลง   ☐ คงเดิม   ☐ เพิ่มขึ้น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740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6157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รูปแบบอิสระ 36"/>
          <p:cNvSpPr/>
          <p:nvPr/>
        </p:nvSpPr>
        <p:spPr>
          <a:xfrm>
            <a:off x="20649" y="46079"/>
            <a:ext cx="12192000" cy="620800"/>
          </a:xfrm>
          <a:custGeom>
            <a:avLst/>
            <a:gdLst>
              <a:gd name="connsiteX0" fmla="*/ 312041 w 8856984"/>
              <a:gd name="connsiteY0" fmla="*/ 0 h 399303"/>
              <a:gd name="connsiteX1" fmla="*/ 8544943 w 8856984"/>
              <a:gd name="connsiteY1" fmla="*/ 0 h 399303"/>
              <a:gd name="connsiteX2" fmla="*/ 8856984 w 8856984"/>
              <a:gd name="connsiteY2" fmla="*/ 312041 h 399303"/>
              <a:gd name="connsiteX3" fmla="*/ 8856984 w 8856984"/>
              <a:gd name="connsiteY3" fmla="*/ 399303 h 399303"/>
              <a:gd name="connsiteX4" fmla="*/ 0 w 8856984"/>
              <a:gd name="connsiteY4" fmla="*/ 399303 h 399303"/>
              <a:gd name="connsiteX5" fmla="*/ 0 w 8856984"/>
              <a:gd name="connsiteY5" fmla="*/ 312041 h 399303"/>
              <a:gd name="connsiteX6" fmla="*/ 312041 w 8856984"/>
              <a:gd name="connsiteY6" fmla="*/ 0 h 39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6984" h="399303">
                <a:moveTo>
                  <a:pt x="312041" y="0"/>
                </a:moveTo>
                <a:lnTo>
                  <a:pt x="8544943" y="0"/>
                </a:lnTo>
                <a:cubicBezTo>
                  <a:pt x="8717278" y="0"/>
                  <a:pt x="8856984" y="139706"/>
                  <a:pt x="8856984" y="312041"/>
                </a:cubicBezTo>
                <a:lnTo>
                  <a:pt x="8856984" y="399303"/>
                </a:lnTo>
                <a:lnTo>
                  <a:pt x="0" y="399303"/>
                </a:ln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00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ประเด็นความเสี่ยงที่ </a:t>
            </a:r>
            <a:r>
              <a:rPr lang="th-TH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sz="28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การ</a:t>
            </a:r>
            <a:r>
              <a:rPr lang="th-TH" sz="2800" b="1" dirty="0"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พัฒนาของเทคโนโลยีเข้ามาทดแทนตำแหน่งงานในตลาดแรงงาน</a:t>
            </a:r>
            <a:r>
              <a:rPr lang="th-TH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800" b="1" dirty="0">
              <a:solidFill>
                <a:schemeClr val="bg1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0" y="666879"/>
            <a:ext cx="2883599" cy="352469"/>
          </a:xfrm>
          <a:prstGeom prst="rect">
            <a:avLst/>
          </a:prstGeom>
          <a:solidFill>
            <a:srgbClr val="FFFF00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ส่วนที่ 1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: </a:t>
            </a:r>
            <a:r>
              <a:rPr kumimoji="0" lang="th-TH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กล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ยุทธ์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/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แนวทางจัดการความเสี่ยง</a:t>
            </a:r>
          </a:p>
        </p:txBody>
      </p:sp>
      <p:graphicFrame>
        <p:nvGraphicFramePr>
          <p:cNvPr id="28" name="ตาราง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126879"/>
              </p:ext>
            </p:extLst>
          </p:nvPr>
        </p:nvGraphicFramePr>
        <p:xfrm>
          <a:off x="533206" y="1080308"/>
          <a:ext cx="2669582" cy="5090160"/>
        </p:xfrm>
        <a:graphic>
          <a:graphicData uri="http://schemas.openxmlformats.org/drawingml/2006/table">
            <a:tbl>
              <a:tblPr firstRow="1" bandRow="1"/>
              <a:tblGrid>
                <a:gridCol w="2669582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3615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109855" marR="0" lvl="0" indent="-10985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kumimoji="0" lang="th-TH" sz="14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dia New" panose="020B0604020202020204" charset="-34"/>
                          <a:ea typeface="Cordia New" panose="020B0604020202020204" charset="-34"/>
                          <a:cs typeface="TH SarabunPSK" panose="020B0500040200020003" pitchFamily="34" charset="-34"/>
                        </a:rPr>
                        <a:t>พัฒนาทักษะด้านความเป็นผู้ประกอบการให้แก่นักศึกษา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rdia New" panose="020B0604020202020204" charset="-34"/>
                        <a:ea typeface="Cordia New" panose="020B0604020202020204" charset="-34"/>
                        <a:cs typeface="Cordia New" panose="020B0604020202020204" charset="-34"/>
                      </a:endParaRPr>
                    </a:p>
                  </a:txBody>
                  <a:tcPr marL="121920" marR="0" marT="0" marB="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17872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</a:tabLst>
                        <a:defRPr/>
                      </a:pPr>
                      <a:r>
                        <a:rPr kumimoji="0" lang="th-TH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      </a: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  <a:tr h="1214964">
                <a:tc>
                  <a:txBody>
                    <a:bodyPr/>
                    <a:lstStyle/>
                    <a:p>
                      <a:pPr marL="115570" marR="0" lvl="0" indent="-11557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ordia New" panose="020B0604020202020204" charset="-34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kumimoji="0" lang="th-TH" sz="1400" b="0" i="0" u="none" strike="noStrike" kern="1200" cap="none" spc="-3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ordia New" panose="020B0604020202020204" charset="-34"/>
                          <a:cs typeface="TH SarabunPSK" panose="020B0500040200020003" pitchFamily="34" charset="-34"/>
                        </a:rPr>
                        <a:t>โครงการพัฒนาผู้ประกอบการรุ่นใหม่    </a:t>
                      </a:r>
                      <a:r>
                        <a:rPr kumimoji="0" lang="th-TH" sz="1400" b="0" i="0" u="none" strike="noStrike" kern="1200" cap="none" spc="-30" normalizeH="0" baseline="0" noProof="0" dirty="0" smtClean="0">
                          <a:ln>
                            <a:noFill/>
                          </a:ln>
                          <a:solidFill>
                            <a:srgbClr val="EE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ordia New" panose="020B0604020202020204" charset="-34"/>
                          <a:cs typeface="TH SarabunPSK" panose="020B0500040200020003" pitchFamily="34" charset="-34"/>
                        </a:rPr>
                        <a:t>(คณะวจ.)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ordia New" panose="020B060402020202020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 30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00 </a:t>
                      </a: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</a:t>
                      </a:r>
                      <a:b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เบิกจ่าย...............บาท</a:t>
                      </a:r>
                      <a:b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คงเหลือ..................บาท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200" u="sng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สถานะโครงการ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☐ เสร็จสิ้น  ☐ อยู่ระหว่างดำเนินการ 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☐ ยังไม่เริ่ม  ☐ ยกเลิก</a:t>
                      </a:r>
                      <a:endParaRPr kumimoji="0" lang="th-TH" sz="12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Arial Unicode MS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489696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0" i="0" u="none" strike="noStrike" kern="1200" cap="none" spc="-3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ordia New" panose="020B0604020202020204" charset="-34"/>
                          <a:cs typeface="TH SarabunPSK" panose="020B0500040200020003" pitchFamily="34" charset="-34"/>
                        </a:rPr>
                        <a:t>2.โครงการพัฒนานักศึกษาในศตวรรษที่21 </a:t>
                      </a:r>
                      <a:r>
                        <a:rPr kumimoji="0" lang="en-US" sz="1400" b="0" i="0" u="none" strike="noStrike" kern="1200" cap="none" spc="-3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ordia New" panose="020B060402020202020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kumimoji="0" lang="th-TH" sz="1400" b="0" i="0" u="none" strike="noStrike" kern="1200" cap="none" spc="-35" normalizeH="0" baseline="0" noProof="0" dirty="0" smtClean="0">
                          <a:ln>
                            <a:noFill/>
                          </a:ln>
                          <a:solidFill>
                            <a:srgbClr val="EE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ordia New" panose="020B0604020202020204" charset="-34"/>
                          <a:cs typeface="TH SarabunPSK" panose="020B0500040200020003" pitchFamily="34" charset="-34"/>
                        </a:rPr>
                        <a:t>(คณะวจ.)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เบิกจ่าย...............บาท</a:t>
                      </a:r>
                      <a:b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คงเหลือ..................บาท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400" u="sng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สถานะโครงการ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☐ เสร็จสิ้น  ☐ อยู่ระหว่างดำเนินการ 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☐ ยังไม่เริ่ม  ☐ ยกเลิก</a:t>
                      </a:r>
                      <a:endParaRPr kumimoji="0" lang="th-TH" sz="14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Arial Unicode MS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946653"/>
                  </a:ext>
                </a:extLst>
              </a:tr>
            </a:tbl>
          </a:graphicData>
        </a:graphic>
      </p:graphicFrame>
      <p:graphicFrame>
        <p:nvGraphicFramePr>
          <p:cNvPr id="29" name="ตาราง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133949"/>
              </p:ext>
            </p:extLst>
          </p:nvPr>
        </p:nvGraphicFramePr>
        <p:xfrm>
          <a:off x="5871257" y="914573"/>
          <a:ext cx="2669582" cy="3931920"/>
        </p:xfrm>
        <a:graphic>
          <a:graphicData uri="http://schemas.openxmlformats.org/drawingml/2006/table">
            <a:tbl>
              <a:tblPr firstRow="1" bandRow="1"/>
              <a:tblGrid>
                <a:gridCol w="2669582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3615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109855" marR="0" lvl="0" indent="-10985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dia New" panose="020B0604020202020204" charset="-34"/>
                          <a:ea typeface="Cordia New" panose="020B0604020202020204" charset="-34"/>
                          <a:cs typeface="TH SarabunPSK" panose="020B0500040200020003" pitchFamily="34" charset="-34"/>
                        </a:rPr>
                        <a:t>พัฒนาหลักสูตรในรูปแบบการบูรณาการ</a:t>
                      </a:r>
                      <a:r>
                        <a:rPr kumimoji="0" lang="th-TH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dia New" panose="020B0604020202020204" charset="-34"/>
                          <a:ea typeface="Cordia New" panose="020B0604020202020204" charset="-34"/>
                          <a:cs typeface="TH SarabunPSK" panose="020B0500040200020003" pitchFamily="34" charset="-34"/>
                        </a:rPr>
                        <a:t>การจัด</a:t>
                      </a: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dia New" panose="020B0604020202020204" charset="-34"/>
                          <a:ea typeface="Cordia New" panose="020B0604020202020204" charset="-34"/>
                          <a:cs typeface="TH SarabunPSK" panose="020B0500040200020003" pitchFamily="34" charset="-34"/>
                        </a:rPr>
                        <a:t>การเรียนรู้กับการทำงาน (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ordia New" panose="020B0604020202020204" charset="-34"/>
                          <a:cs typeface="Cordia New" panose="020B0604020202020204" charset="-34"/>
                        </a:rPr>
                        <a:t>Work</a:t>
                      </a: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ordia New" panose="020B0604020202020204" charset="-34"/>
                          <a:cs typeface="Cordia New" panose="020B0604020202020204" charset="-34"/>
                        </a:rPr>
                        <a:t>-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ordia New" panose="020B0604020202020204" charset="-34"/>
                          <a:cs typeface="Cordia New" panose="020B0604020202020204" charset="-34"/>
                        </a:rPr>
                        <a:t>Integrated </a:t>
                      </a: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ordia New" panose="020B0604020202020204" charset="-34"/>
                          <a:cs typeface="Cordia New" panose="020B0604020202020204" charset="-34"/>
                        </a:rPr>
                        <a:t/>
                      </a:r>
                      <a:b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ordia New" panose="020B0604020202020204" charset="-34"/>
                          <a:cs typeface="Cordia New" panose="020B0604020202020204" charset="-34"/>
                        </a:rPr>
                      </a:b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ordia New" panose="020B0604020202020204" charset="-34"/>
                          <a:cs typeface="Cordia New" panose="020B0604020202020204" charset="-34"/>
                        </a:rPr>
                        <a:t>Learning</a:t>
                      </a: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ordia New" panose="020B0604020202020204" charset="-34"/>
                          <a:cs typeface="Cordia New" panose="020B0604020202020204" charset="-34"/>
                        </a:rPr>
                        <a:t>: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ordia New" panose="020B0604020202020204" charset="-34"/>
                          <a:cs typeface="Cordia New" panose="020B0604020202020204" charset="-34"/>
                        </a:rPr>
                        <a:t>WIL)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rdia New" panose="020B0604020202020204" charset="-34"/>
                        <a:ea typeface="Cordia New" panose="020B0604020202020204" charset="-34"/>
                        <a:cs typeface="Cordia New" panose="020B0604020202020204" charset="-34"/>
                      </a:endParaRPr>
                    </a:p>
                  </a:txBody>
                  <a:tcPr marL="121920" marR="0" marT="0" marB="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17872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</a:tabLst>
                        <a:defRPr/>
                      </a:pPr>
                      <a:r>
                        <a:rPr kumimoji="0" lang="th-TH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      </a: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  <a:tr h="12149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ordia New" panose="020B0604020202020204" charset="-34"/>
                          <a:cs typeface="TH SarabunPSK" panose="020B0500040200020003" pitchFamily="34" charset="-34"/>
                        </a:rPr>
                        <a:t>โครงการพัฒนานักศึกษาในศตวรรษที่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ordia New" panose="020B0604020202020204" charset="-34"/>
                          <a:cs typeface="TH SarabunPSK" panose="020B0500040200020003" pitchFamily="34" charset="-34"/>
                        </a:rPr>
                        <a:t>21 </a:t>
                      </a: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ordia New" panose="020B060402020202020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ordia New" panose="020B0604020202020204" charset="-34"/>
                          <a:cs typeface="TH SarabunPSK" panose="020B0500040200020003" pitchFamily="34" charset="-34"/>
                        </a:rPr>
                      </a:b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ordia New" panose="020B060402020202020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E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ordia New" panose="020B0604020202020204" charset="-34"/>
                          <a:cs typeface="TH SarabunPSK" panose="020B0500040200020003" pitchFamily="34" charset="-34"/>
                        </a:rPr>
                        <a:t>(คณะครุศาสตร์)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E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ordia New" panose="020B060402020202020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E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ordia New" panose="020B0604020202020204" charset="-34"/>
                          <a:cs typeface="TH SarabunPSK" panose="020B0500040200020003" pitchFamily="34" charset="-34"/>
                        </a:rPr>
                        <a:t>งบประมาณ </a:t>
                      </a:r>
                      <a:r>
                        <a:rPr lang="th-TH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66</a:t>
                      </a:r>
                      <a:r>
                        <a:rPr lang="en-US" sz="12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604020202020204" charset="-34"/>
                        </a:rPr>
                        <a:t>,200</a:t>
                      </a:r>
                      <a:r>
                        <a:rPr lang="th-TH" sz="12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604020202020204" charset="-34"/>
                        </a:rPr>
                        <a:t> </a:t>
                      </a:r>
                      <a:r>
                        <a:rPr lang="th-TH" sz="12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บาท</a:t>
                      </a: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เบิกจ่าย...............บาท</a:t>
                      </a:r>
                      <a:b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คงเหลือ..................บาท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200" u="sng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สถานะโครงการ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☐ เสร็จสิ้น  ☐ อยู่ระหว่างดำเนินการ 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☐ ยังไม่เริ่ม  ☐ ยกเลิก</a:t>
                      </a:r>
                      <a:endParaRPr kumimoji="0" lang="th-TH" sz="12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Arial Unicode MS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4896960"/>
                  </a:ext>
                </a:extLst>
              </a:tr>
            </a:tbl>
          </a:graphicData>
        </a:graphic>
      </p:graphicFrame>
      <p:sp>
        <p:nvSpPr>
          <p:cNvPr id="33" name="สี่เหลี่ยมผืนผ้ามุมมน 32"/>
          <p:cNvSpPr/>
          <p:nvPr/>
        </p:nvSpPr>
        <p:spPr>
          <a:xfrm>
            <a:off x="3554605" y="847319"/>
            <a:ext cx="2053714" cy="9702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รูปภาพ</a:t>
            </a:r>
            <a:endParaRPr lang="en-US" dirty="0"/>
          </a:p>
        </p:txBody>
      </p:sp>
      <p:sp>
        <p:nvSpPr>
          <p:cNvPr id="36" name="สี่เหลี่ยมผืนผ้ามุมมน 35"/>
          <p:cNvSpPr/>
          <p:nvPr/>
        </p:nvSpPr>
        <p:spPr>
          <a:xfrm>
            <a:off x="3554605" y="1990319"/>
            <a:ext cx="2053714" cy="9702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รูปภาพ</a:t>
            </a:r>
            <a:endParaRPr lang="en-US" dirty="0"/>
          </a:p>
        </p:txBody>
      </p:sp>
      <p:sp>
        <p:nvSpPr>
          <p:cNvPr id="38" name="สี่เหลี่ยมผืนผ้ามุมมน 37"/>
          <p:cNvSpPr/>
          <p:nvPr/>
        </p:nvSpPr>
        <p:spPr>
          <a:xfrm>
            <a:off x="3554605" y="3127483"/>
            <a:ext cx="2053714" cy="9702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รูปภาพ</a:t>
            </a:r>
            <a:endParaRPr lang="en-US" dirty="0"/>
          </a:p>
        </p:txBody>
      </p:sp>
      <p:sp>
        <p:nvSpPr>
          <p:cNvPr id="39" name="สี่เหลี่ยมผืนผ้ามุมมน 38"/>
          <p:cNvSpPr/>
          <p:nvPr/>
        </p:nvSpPr>
        <p:spPr>
          <a:xfrm>
            <a:off x="3554605" y="4264647"/>
            <a:ext cx="2053714" cy="9702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รูปภาพ</a:t>
            </a:r>
            <a:endParaRPr lang="en-US" dirty="0"/>
          </a:p>
        </p:txBody>
      </p:sp>
      <p:sp>
        <p:nvSpPr>
          <p:cNvPr id="40" name="สี่เหลี่ยมผืนผ้ามุมมน 39"/>
          <p:cNvSpPr/>
          <p:nvPr/>
        </p:nvSpPr>
        <p:spPr>
          <a:xfrm>
            <a:off x="8993380" y="847319"/>
            <a:ext cx="2053714" cy="9702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รูปภาพ</a:t>
            </a:r>
            <a:endParaRPr lang="en-US" dirty="0"/>
          </a:p>
        </p:txBody>
      </p:sp>
      <p:sp>
        <p:nvSpPr>
          <p:cNvPr id="41" name="สี่เหลี่ยมผืนผ้ามุมมน 40"/>
          <p:cNvSpPr/>
          <p:nvPr/>
        </p:nvSpPr>
        <p:spPr>
          <a:xfrm>
            <a:off x="8993380" y="1990319"/>
            <a:ext cx="2053714" cy="9702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รูปภาพ</a:t>
            </a:r>
            <a:endParaRPr lang="en-US" dirty="0"/>
          </a:p>
        </p:txBody>
      </p:sp>
      <p:sp>
        <p:nvSpPr>
          <p:cNvPr id="42" name="สี่เหลี่ยมผืนผ้ามุมมน 41"/>
          <p:cNvSpPr/>
          <p:nvPr/>
        </p:nvSpPr>
        <p:spPr>
          <a:xfrm>
            <a:off x="8993380" y="3127483"/>
            <a:ext cx="2053714" cy="9702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รูปภาพ</a:t>
            </a:r>
            <a:endParaRPr lang="en-US" dirty="0"/>
          </a:p>
        </p:txBody>
      </p:sp>
      <p:sp>
        <p:nvSpPr>
          <p:cNvPr id="43" name="สี่เหลี่ยมผืนผ้ามุมมน 42"/>
          <p:cNvSpPr/>
          <p:nvPr/>
        </p:nvSpPr>
        <p:spPr>
          <a:xfrm>
            <a:off x="8993380" y="4264647"/>
            <a:ext cx="2053714" cy="9702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รูปภาพ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17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รูปแบบอิสระ 36"/>
          <p:cNvSpPr/>
          <p:nvPr/>
        </p:nvSpPr>
        <p:spPr>
          <a:xfrm>
            <a:off x="20649" y="46079"/>
            <a:ext cx="12192000" cy="620800"/>
          </a:xfrm>
          <a:custGeom>
            <a:avLst/>
            <a:gdLst>
              <a:gd name="connsiteX0" fmla="*/ 312041 w 8856984"/>
              <a:gd name="connsiteY0" fmla="*/ 0 h 399303"/>
              <a:gd name="connsiteX1" fmla="*/ 8544943 w 8856984"/>
              <a:gd name="connsiteY1" fmla="*/ 0 h 399303"/>
              <a:gd name="connsiteX2" fmla="*/ 8856984 w 8856984"/>
              <a:gd name="connsiteY2" fmla="*/ 312041 h 399303"/>
              <a:gd name="connsiteX3" fmla="*/ 8856984 w 8856984"/>
              <a:gd name="connsiteY3" fmla="*/ 399303 h 399303"/>
              <a:gd name="connsiteX4" fmla="*/ 0 w 8856984"/>
              <a:gd name="connsiteY4" fmla="*/ 399303 h 399303"/>
              <a:gd name="connsiteX5" fmla="*/ 0 w 8856984"/>
              <a:gd name="connsiteY5" fmla="*/ 312041 h 399303"/>
              <a:gd name="connsiteX6" fmla="*/ 312041 w 8856984"/>
              <a:gd name="connsiteY6" fmla="*/ 0 h 39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6984" h="399303">
                <a:moveTo>
                  <a:pt x="312041" y="0"/>
                </a:moveTo>
                <a:lnTo>
                  <a:pt x="8544943" y="0"/>
                </a:lnTo>
                <a:cubicBezTo>
                  <a:pt x="8717278" y="0"/>
                  <a:pt x="8856984" y="139706"/>
                  <a:pt x="8856984" y="312041"/>
                </a:cubicBezTo>
                <a:lnTo>
                  <a:pt x="8856984" y="399303"/>
                </a:lnTo>
                <a:lnTo>
                  <a:pt x="0" y="399303"/>
                </a:ln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00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ประเด็นความเสี่ยงที่ </a:t>
            </a:r>
            <a:r>
              <a:rPr lang="th-TH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sz="28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การ</a:t>
            </a:r>
            <a:r>
              <a:rPr lang="th-TH" sz="2800" b="1" dirty="0"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พัฒนาของเทคโนโลยีเข้ามาทดแทนตำแหน่งงานในตลาดแรงงาน</a:t>
            </a:r>
            <a:r>
              <a:rPr lang="th-TH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(ต่อ)</a:t>
            </a:r>
            <a:endParaRPr lang="en-US" sz="2800" b="1" dirty="0">
              <a:solidFill>
                <a:schemeClr val="bg1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0" y="666879"/>
            <a:ext cx="2883599" cy="352469"/>
          </a:xfrm>
          <a:prstGeom prst="rect">
            <a:avLst/>
          </a:prstGeom>
          <a:solidFill>
            <a:srgbClr val="FFFF00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ส่วนที่ 1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: </a:t>
            </a:r>
            <a:r>
              <a:rPr kumimoji="0" lang="th-TH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กล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ยุทธ์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/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แนวทางจัดการความเสี่ยง</a:t>
            </a:r>
          </a:p>
        </p:txBody>
      </p:sp>
      <p:graphicFrame>
        <p:nvGraphicFramePr>
          <p:cNvPr id="30" name="ตาราง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194240"/>
              </p:ext>
            </p:extLst>
          </p:nvPr>
        </p:nvGraphicFramePr>
        <p:xfrm>
          <a:off x="693709" y="1162223"/>
          <a:ext cx="2669582" cy="4145280"/>
        </p:xfrm>
        <a:graphic>
          <a:graphicData uri="http://schemas.openxmlformats.org/drawingml/2006/table">
            <a:tbl>
              <a:tblPr firstRow="1" bandRow="1"/>
              <a:tblGrid>
                <a:gridCol w="2669582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3615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109855" marR="0" lvl="0" indent="-10985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3. </a:t>
                      </a: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dia New" panose="020B0604020202020204" charset="-34"/>
                          <a:ea typeface="Cordia New" panose="020B0604020202020204" charset="-34"/>
                          <a:cs typeface="TH SarabunPSK" panose="020B0500040200020003" pitchFamily="34" charset="-34"/>
                        </a:rPr>
                        <a:t>พัฒนาหลักสูตรใหม่ที่ตอบสนองต่อความต้องการของตลาดแรงงาน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rdia New" panose="020B0604020202020204" charset="-34"/>
                        <a:ea typeface="Cordia New" panose="020B0604020202020204" charset="-34"/>
                        <a:cs typeface="Cordia New" panose="020B0604020202020204" charset="-34"/>
                      </a:endParaRPr>
                    </a:p>
                  </a:txBody>
                  <a:tcPr marL="121920" marR="0" marT="0" marB="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17872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</a:tabLst>
                        <a:defRPr/>
                      </a:pPr>
                      <a:r>
                        <a:rPr kumimoji="0" lang="th-TH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      </a: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  <a:tr h="1214964">
                <a:tc>
                  <a:txBody>
                    <a:bodyPr/>
                    <a:lstStyle/>
                    <a:p>
                      <a:pPr marL="117475" marR="0" lvl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  โครงการส่งเสริมพื้นฐานคุณลักษณะคนไทยที่พึงประสงค์ “มีงานทำ-มีอาชีพ เป็นพลเมืองดี มีวินัย มีจิตสาธารณะ” </a:t>
                      </a:r>
                      <a:b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E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(คณะเกษตร)</a:t>
                      </a: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E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ordia New" panose="020B0604020202020204" charset="-34"/>
                          <a:cs typeface="TH SarabunPSK" panose="020B0500040200020003" pitchFamily="34" charset="-34"/>
                        </a:rPr>
                        <a:t>งบประมาณ </a:t>
                      </a:r>
                      <a:r>
                        <a:rPr lang="th-TH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66</a:t>
                      </a:r>
                      <a:r>
                        <a:rPr lang="en-US" sz="12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604020202020204" charset="-34"/>
                        </a:rPr>
                        <a:t>,200</a:t>
                      </a:r>
                      <a:r>
                        <a:rPr lang="th-TH" sz="12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604020202020204" charset="-34"/>
                        </a:rPr>
                        <a:t> </a:t>
                      </a:r>
                      <a:r>
                        <a:rPr lang="th-TH" sz="12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บาท</a:t>
                      </a: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เบิกจ่าย...............บาท</a:t>
                      </a:r>
                      <a:b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คงเหลือ..................บาท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200" u="sng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สถานะโครงการ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☐ เสร็จสิ้น  ☐ อยู่ระหว่างดำเนินการ 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☐ ยังไม่เริ่ม  ☐ ยกเลิก</a:t>
                      </a:r>
                      <a:endParaRPr kumimoji="0" lang="th-TH" sz="12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Arial Unicode MS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4896960"/>
                  </a:ext>
                </a:extLst>
              </a:tr>
            </a:tbl>
          </a:graphicData>
        </a:graphic>
      </p:graphicFrame>
      <p:graphicFrame>
        <p:nvGraphicFramePr>
          <p:cNvPr id="32" name="ตาราง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669568"/>
              </p:ext>
            </p:extLst>
          </p:nvPr>
        </p:nvGraphicFramePr>
        <p:xfrm>
          <a:off x="6385655" y="948863"/>
          <a:ext cx="2669582" cy="4358640"/>
        </p:xfrm>
        <a:graphic>
          <a:graphicData uri="http://schemas.openxmlformats.org/drawingml/2006/table">
            <a:tbl>
              <a:tblPr firstRow="1" bandRow="1"/>
              <a:tblGrid>
                <a:gridCol w="2669582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3615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109855" marR="0" lvl="0" indent="-10985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4. </a:t>
                      </a: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ยกระดับทักษะการเรียนรู้และนวัตกรรมตามกรอบมาตรฐานศตวรรษที่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604020202020204" charset="-34"/>
                        </a:rPr>
                        <a:t>21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604020202020204" charset="-34"/>
                      </a:endParaRPr>
                    </a:p>
                  </a:txBody>
                  <a:tcPr marL="121920" marR="0" marT="0" marB="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17872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</a:tabLst>
                        <a:defRPr/>
                      </a:pPr>
                      <a:r>
                        <a:rPr kumimoji="0" lang="th-TH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      </a: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  <a:tr h="1214964">
                <a:tc>
                  <a:txBody>
                    <a:bodyPr/>
                    <a:lstStyle/>
                    <a:p>
                      <a:pPr marL="117475" marR="0" lvl="0" indent="-9017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  โครงการเตรียมความพร้อมในการพัฒนาทักษะนักศึกษาทางด้านวิศวกรรมศาสตร์เพื่อเข้ารับการทดสอบมาตรฐานฝีมือแรงงานแห่งชาติ </a:t>
                      </a:r>
                      <a:b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E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(คณะ</a:t>
                      </a:r>
                      <a:r>
                        <a:rPr kumimoji="0" lang="th-TH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EE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อุต</a:t>
                      </a: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E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ฯ)</a:t>
                      </a: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E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ordia New" panose="020B0604020202020204" charset="-34"/>
                          <a:cs typeface="TH SarabunPSK" panose="020B0500040200020003" pitchFamily="34" charset="-34"/>
                        </a:rPr>
                        <a:t>งบประมาณ </a:t>
                      </a:r>
                      <a:r>
                        <a:rPr lang="th-TH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261</a:t>
                      </a:r>
                      <a:r>
                        <a:rPr lang="en-US" sz="12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604020202020204" charset="-34"/>
                        </a:rPr>
                        <a:t>,</a:t>
                      </a:r>
                      <a:r>
                        <a:rPr lang="th-TH" sz="12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604020202020204" charset="-34"/>
                        </a:rPr>
                        <a:t>0</a:t>
                      </a:r>
                      <a:r>
                        <a:rPr lang="en-US" sz="12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604020202020204" charset="-34"/>
                        </a:rPr>
                        <a:t>00</a:t>
                      </a:r>
                      <a:r>
                        <a:rPr lang="th-TH" sz="12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604020202020204" charset="-34"/>
                        </a:rPr>
                        <a:t> </a:t>
                      </a:r>
                      <a:r>
                        <a:rPr lang="th-TH" sz="1200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บาท</a:t>
                      </a: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เบิกจ่าย...............บาท</a:t>
                      </a:r>
                      <a:b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คงเหลือ..................บาท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200" u="sng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สถานะโครงการ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☐ เสร็จสิ้น  ☐ อยู่ระหว่างดำเนินการ 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☐ ยังไม่เริ่ม  ☐ ยกเลิก</a:t>
                      </a:r>
                      <a:endParaRPr kumimoji="0" lang="th-TH" sz="12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Arial Unicode MS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4896960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มุมมน 7"/>
          <p:cNvSpPr/>
          <p:nvPr/>
        </p:nvSpPr>
        <p:spPr>
          <a:xfrm>
            <a:off x="3554605" y="847319"/>
            <a:ext cx="2053714" cy="9702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รูปภาพ</a:t>
            </a:r>
            <a:endParaRPr lang="en-US" dirty="0"/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3554605" y="1990319"/>
            <a:ext cx="2053714" cy="9702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รูปภาพ</a:t>
            </a:r>
            <a:endParaRPr lang="en-US" dirty="0"/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3554605" y="3127483"/>
            <a:ext cx="2053714" cy="9702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รูปภาพ</a:t>
            </a:r>
            <a:endParaRPr lang="en-US" dirty="0"/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3554605" y="4264647"/>
            <a:ext cx="2053714" cy="9702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รูปภาพ</a:t>
            </a:r>
            <a:endParaRPr lang="en-US" dirty="0"/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9288655" y="919920"/>
            <a:ext cx="2053714" cy="9702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รูปภาพ</a:t>
            </a:r>
            <a:endParaRPr lang="en-US" dirty="0"/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9288655" y="2062920"/>
            <a:ext cx="2053714" cy="9702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รูปภาพ</a:t>
            </a:r>
            <a:endParaRPr lang="en-US" dirty="0"/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9288655" y="3200084"/>
            <a:ext cx="2053714" cy="9702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รูปภาพ</a:t>
            </a:r>
            <a:endParaRPr lang="en-US" dirty="0"/>
          </a:p>
        </p:txBody>
      </p:sp>
      <p:sp>
        <p:nvSpPr>
          <p:cNvPr id="15" name="สี่เหลี่ยมผืนผ้ามุมมน 14"/>
          <p:cNvSpPr/>
          <p:nvPr/>
        </p:nvSpPr>
        <p:spPr>
          <a:xfrm>
            <a:off x="9288655" y="4337248"/>
            <a:ext cx="2053714" cy="9702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รูปภาพ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09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รูปแบบอิสระ 36"/>
          <p:cNvSpPr/>
          <p:nvPr/>
        </p:nvSpPr>
        <p:spPr>
          <a:xfrm>
            <a:off x="20649" y="46079"/>
            <a:ext cx="12192000" cy="620800"/>
          </a:xfrm>
          <a:custGeom>
            <a:avLst/>
            <a:gdLst>
              <a:gd name="connsiteX0" fmla="*/ 312041 w 8856984"/>
              <a:gd name="connsiteY0" fmla="*/ 0 h 399303"/>
              <a:gd name="connsiteX1" fmla="*/ 8544943 w 8856984"/>
              <a:gd name="connsiteY1" fmla="*/ 0 h 399303"/>
              <a:gd name="connsiteX2" fmla="*/ 8856984 w 8856984"/>
              <a:gd name="connsiteY2" fmla="*/ 312041 h 399303"/>
              <a:gd name="connsiteX3" fmla="*/ 8856984 w 8856984"/>
              <a:gd name="connsiteY3" fmla="*/ 399303 h 399303"/>
              <a:gd name="connsiteX4" fmla="*/ 0 w 8856984"/>
              <a:gd name="connsiteY4" fmla="*/ 399303 h 399303"/>
              <a:gd name="connsiteX5" fmla="*/ 0 w 8856984"/>
              <a:gd name="connsiteY5" fmla="*/ 312041 h 399303"/>
              <a:gd name="connsiteX6" fmla="*/ 312041 w 8856984"/>
              <a:gd name="connsiteY6" fmla="*/ 0 h 39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6984" h="399303">
                <a:moveTo>
                  <a:pt x="312041" y="0"/>
                </a:moveTo>
                <a:lnTo>
                  <a:pt x="8544943" y="0"/>
                </a:lnTo>
                <a:cubicBezTo>
                  <a:pt x="8717278" y="0"/>
                  <a:pt x="8856984" y="139706"/>
                  <a:pt x="8856984" y="312041"/>
                </a:cubicBezTo>
                <a:lnTo>
                  <a:pt x="8856984" y="399303"/>
                </a:lnTo>
                <a:lnTo>
                  <a:pt x="0" y="399303"/>
                </a:ln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00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ประเด็นความเสี่ยงที่ </a:t>
            </a:r>
            <a:r>
              <a:rPr lang="th-TH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sz="28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การ</a:t>
            </a:r>
            <a:r>
              <a:rPr lang="th-TH" sz="2800" b="1" dirty="0"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พัฒนาของเทคโนโลยีเข้ามาทดแทนตำแหน่งงานในตลาดแรงงาน</a:t>
            </a:r>
            <a:r>
              <a:rPr lang="th-TH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(ต่อ)</a:t>
            </a:r>
            <a:endParaRPr lang="en-US" sz="2800" b="1" dirty="0">
              <a:solidFill>
                <a:schemeClr val="bg1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0" y="666879"/>
            <a:ext cx="2883599" cy="352469"/>
          </a:xfrm>
          <a:prstGeom prst="rect">
            <a:avLst/>
          </a:prstGeom>
          <a:solidFill>
            <a:srgbClr val="FFFF00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ส่วนที่ 1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: </a:t>
            </a:r>
            <a:r>
              <a:rPr kumimoji="0" lang="th-TH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กล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ยุทธ์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/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แนวทางจัดการความเสี่ยง</a:t>
            </a:r>
          </a:p>
        </p:txBody>
      </p:sp>
      <p:graphicFrame>
        <p:nvGraphicFramePr>
          <p:cNvPr id="28" name="ตาราง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702736"/>
              </p:ext>
            </p:extLst>
          </p:nvPr>
        </p:nvGraphicFramePr>
        <p:xfrm>
          <a:off x="1075485" y="1019348"/>
          <a:ext cx="2669582" cy="4084320"/>
        </p:xfrm>
        <a:graphic>
          <a:graphicData uri="http://schemas.openxmlformats.org/drawingml/2006/table">
            <a:tbl>
              <a:tblPr firstRow="1" bandRow="1"/>
              <a:tblGrid>
                <a:gridCol w="2669582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3615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109855" marR="0" lvl="0" indent="-10985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5. </a:t>
                      </a: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เสริมสร้างทักษะทางสังคมและอารมณ์ที่จำเป็นต่อการทำงานและการใช้ชีวิต (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604020202020204" charset="-34"/>
                        </a:rPr>
                        <a:t>Soft Skill</a:t>
                      </a: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604020202020204" charset="-34"/>
                        </a:rPr>
                        <a:t>)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604020202020204" charset="-34"/>
                      </a:endParaRPr>
                    </a:p>
                  </a:txBody>
                  <a:tcPr marL="121920" marR="0" marT="0" marB="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17872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</a:tabLst>
                        <a:defRPr/>
                      </a:pPr>
                      <a:r>
                        <a:rPr kumimoji="0" lang="th-TH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      </a: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  <a:tr h="1214964">
                <a:tc>
                  <a:txBody>
                    <a:bodyPr/>
                    <a:lstStyle/>
                    <a:p>
                      <a:pPr marL="117475" marR="0" lvl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ordia New" panose="020B0604020202020204" charset="-34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โครงการการสร้างพื้นฐานคุณลักษณะบัณฑิตที่พึงประสงค์ที่ให้นักศึกษาเพื่อสร้างอาชีพและ</a:t>
                      </a:r>
                      <a:b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มีงานทำ </a:t>
                      </a: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E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(คณะ</a:t>
                      </a:r>
                      <a:r>
                        <a:rPr kumimoji="0" lang="th-TH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EE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อุต</a:t>
                      </a: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E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ฯ) งบประมาณ 100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E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,000 </a:t>
                      </a: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E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บาท</a:t>
                      </a: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เบิกจ่าย...............บาท</a:t>
                      </a:r>
                      <a:b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คงเหลือ..................บาท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400" u="sng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สถานะโครงการ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☐ เสร็จสิ้น  ☐ อยู่ระหว่างดำเนินการ 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☐ ยังไม่เริ่ม  ☐ ยกเลิก</a:t>
                      </a:r>
                      <a:endParaRPr kumimoji="0" lang="th-TH" sz="14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Arial Unicode MS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4896960"/>
                  </a:ext>
                </a:extLst>
              </a:tr>
            </a:tbl>
          </a:graphicData>
        </a:graphic>
      </p:graphicFrame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765542"/>
              </p:ext>
            </p:extLst>
          </p:nvPr>
        </p:nvGraphicFramePr>
        <p:xfrm>
          <a:off x="4277821" y="956565"/>
          <a:ext cx="2669582" cy="4084320"/>
        </p:xfrm>
        <a:graphic>
          <a:graphicData uri="http://schemas.openxmlformats.org/drawingml/2006/table">
            <a:tbl>
              <a:tblPr firstRow="1" bandRow="1"/>
              <a:tblGrid>
                <a:gridCol w="2669582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3615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109855" marR="0" lvl="0" indent="-10985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5. </a:t>
                      </a: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เสริมสร้างทักษะทางสังคมและอารมณ์ที่จำเป็นต่อการทำงานและการใช้ชีวิต (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604020202020204" charset="-34"/>
                        </a:rPr>
                        <a:t>Soft Skill</a:t>
                      </a: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604020202020204" charset="-34"/>
                        </a:rPr>
                        <a:t>)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604020202020204" charset="-34"/>
                      </a:endParaRPr>
                    </a:p>
                  </a:txBody>
                  <a:tcPr marL="121920" marR="0" marT="0" marB="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17872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</a:tabLst>
                        <a:defRPr/>
                      </a:pPr>
                      <a:r>
                        <a:rPr kumimoji="0" lang="th-TH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      </a: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  <a:tr h="1214964">
                <a:tc>
                  <a:txBody>
                    <a:bodyPr/>
                    <a:lstStyle/>
                    <a:p>
                      <a:pPr marL="117475" marR="0" lvl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โครงการพัฒนาทักษะในศตวรรษที่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21 </a:t>
                      </a: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และ </a:t>
                      </a:r>
                      <a:b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Soft Skill </a:t>
                      </a: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นักศึกษา </a:t>
                      </a: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E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(คณะวิทย์ฯ)</a:t>
                      </a:r>
                      <a:b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E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E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งบประมาณ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E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80,000 </a:t>
                      </a: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E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บาท</a:t>
                      </a: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เบิกจ่าย...............บาท</a:t>
                      </a:r>
                      <a:b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คงเหลือ..................บาท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400" u="sng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สถานะโครงการ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☐ เสร็จสิ้น  ☐ อยู่ระหว่างดำเนินการ 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☐ ยังไม่เริ่ม  ☐ ยกเลิก</a:t>
                      </a:r>
                      <a:endParaRPr kumimoji="0" lang="th-TH" sz="14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Arial Unicode MS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4896960"/>
                  </a:ext>
                </a:extLst>
              </a:tr>
            </a:tbl>
          </a:graphicData>
        </a:graphic>
      </p:graphicFrame>
      <p:sp>
        <p:nvSpPr>
          <p:cNvPr id="13" name="สี่เหลี่ยมผืนผ้ามุมมน 12"/>
          <p:cNvSpPr/>
          <p:nvPr/>
        </p:nvSpPr>
        <p:spPr>
          <a:xfrm>
            <a:off x="9572658" y="5387076"/>
            <a:ext cx="2053714" cy="9702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รูปภาพ</a:t>
            </a:r>
            <a:endParaRPr lang="en-US" dirty="0"/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744730" y="5337373"/>
            <a:ext cx="2053714" cy="9702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รูปภาพ</a:t>
            </a:r>
            <a:endParaRPr lang="en-US" dirty="0"/>
          </a:p>
        </p:txBody>
      </p:sp>
      <p:sp>
        <p:nvSpPr>
          <p:cNvPr id="15" name="สี่เหลี่ยมผืนผ้ามุมมน 14"/>
          <p:cNvSpPr/>
          <p:nvPr/>
        </p:nvSpPr>
        <p:spPr>
          <a:xfrm>
            <a:off x="5089792" y="5330573"/>
            <a:ext cx="2053714" cy="9702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รูปภาพ</a:t>
            </a:r>
            <a:endParaRPr lang="en-US" dirty="0"/>
          </a:p>
        </p:txBody>
      </p:sp>
      <p:sp>
        <p:nvSpPr>
          <p:cNvPr id="16" name="สี่เหลี่ยมผืนผ้ามุมมน 15"/>
          <p:cNvSpPr/>
          <p:nvPr/>
        </p:nvSpPr>
        <p:spPr>
          <a:xfrm>
            <a:off x="2917261" y="5330572"/>
            <a:ext cx="2053714" cy="9702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รูปภาพ</a:t>
            </a:r>
            <a:endParaRPr lang="en-US" dirty="0"/>
          </a:p>
        </p:txBody>
      </p:sp>
      <p:sp>
        <p:nvSpPr>
          <p:cNvPr id="17" name="สี่เหลี่ยมผืนผ้ามุมมน 16"/>
          <p:cNvSpPr/>
          <p:nvPr/>
        </p:nvSpPr>
        <p:spPr>
          <a:xfrm>
            <a:off x="7381140" y="5286155"/>
            <a:ext cx="2053714" cy="9702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รูปภาพ</a:t>
            </a:r>
            <a:endParaRPr lang="en-US" dirty="0"/>
          </a:p>
        </p:txBody>
      </p:sp>
      <p:graphicFrame>
        <p:nvGraphicFramePr>
          <p:cNvPr id="19" name="ตาราง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527157"/>
              </p:ext>
            </p:extLst>
          </p:nvPr>
        </p:nvGraphicFramePr>
        <p:xfrm>
          <a:off x="7276117" y="934357"/>
          <a:ext cx="2669582" cy="4084320"/>
        </p:xfrm>
        <a:graphic>
          <a:graphicData uri="http://schemas.openxmlformats.org/drawingml/2006/table">
            <a:tbl>
              <a:tblPr firstRow="1" bandRow="1"/>
              <a:tblGrid>
                <a:gridCol w="2669582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3615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109855" marR="0" lvl="0" indent="-10985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5. </a:t>
                      </a: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เสริมสร้างทักษะทางสังคมและอารมณ์ที่จำเป็นต่อการทำงานและการใช้ชีวิต (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604020202020204" charset="-34"/>
                        </a:rPr>
                        <a:t>Soft Skill</a:t>
                      </a: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604020202020204" charset="-34"/>
                        </a:rPr>
                        <a:t>)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604020202020204" charset="-34"/>
                      </a:endParaRPr>
                    </a:p>
                  </a:txBody>
                  <a:tcPr marL="121920" marR="0" marT="0" marB="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17872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</a:tabLst>
                        <a:defRPr/>
                      </a:pPr>
                      <a:r>
                        <a:rPr kumimoji="0" lang="th-TH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      </a: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  <a:tr h="1214964">
                <a:tc>
                  <a:txBody>
                    <a:bodyPr/>
                    <a:lstStyle/>
                    <a:p>
                      <a:pPr marL="117475" marR="0" lvl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โครงการพัฒนาทักษะในศตวรรษที่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21 </a:t>
                      </a: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E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(คณะมนุษศาสตร์ฯ)</a:t>
                      </a:r>
                      <a:b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E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E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งบประมาณ ...................................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E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E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บาท</a:t>
                      </a: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เบิกจ่าย...............บาท</a:t>
                      </a:r>
                      <a:b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คงเหลือ..................บาท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400" u="sng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สถานะโครงการ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☐ เสร็จสิ้น  ☐ อยู่ระหว่างดำเนินการ 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☐ ยังไม่เริ่ม  ☐ ยกเลิก</a:t>
                      </a:r>
                      <a:endParaRPr kumimoji="0" lang="th-TH" sz="14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Arial Unicode MS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4896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234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รูปแบบอิสระ 36"/>
          <p:cNvSpPr/>
          <p:nvPr/>
        </p:nvSpPr>
        <p:spPr>
          <a:xfrm>
            <a:off x="20649" y="46079"/>
            <a:ext cx="12192000" cy="620800"/>
          </a:xfrm>
          <a:custGeom>
            <a:avLst/>
            <a:gdLst>
              <a:gd name="connsiteX0" fmla="*/ 312041 w 8856984"/>
              <a:gd name="connsiteY0" fmla="*/ 0 h 399303"/>
              <a:gd name="connsiteX1" fmla="*/ 8544943 w 8856984"/>
              <a:gd name="connsiteY1" fmla="*/ 0 h 399303"/>
              <a:gd name="connsiteX2" fmla="*/ 8856984 w 8856984"/>
              <a:gd name="connsiteY2" fmla="*/ 312041 h 399303"/>
              <a:gd name="connsiteX3" fmla="*/ 8856984 w 8856984"/>
              <a:gd name="connsiteY3" fmla="*/ 399303 h 399303"/>
              <a:gd name="connsiteX4" fmla="*/ 0 w 8856984"/>
              <a:gd name="connsiteY4" fmla="*/ 399303 h 399303"/>
              <a:gd name="connsiteX5" fmla="*/ 0 w 8856984"/>
              <a:gd name="connsiteY5" fmla="*/ 312041 h 399303"/>
              <a:gd name="connsiteX6" fmla="*/ 312041 w 8856984"/>
              <a:gd name="connsiteY6" fmla="*/ 0 h 39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6984" h="399303">
                <a:moveTo>
                  <a:pt x="312041" y="0"/>
                </a:moveTo>
                <a:lnTo>
                  <a:pt x="8544943" y="0"/>
                </a:lnTo>
                <a:cubicBezTo>
                  <a:pt x="8717278" y="0"/>
                  <a:pt x="8856984" y="139706"/>
                  <a:pt x="8856984" y="312041"/>
                </a:cubicBezTo>
                <a:lnTo>
                  <a:pt x="8856984" y="399303"/>
                </a:lnTo>
                <a:lnTo>
                  <a:pt x="0" y="399303"/>
                </a:ln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00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ประเด็นความเสี่ยงที่ </a:t>
            </a:r>
            <a:r>
              <a:rPr lang="th-TH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sz="28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การ</a:t>
            </a:r>
            <a:r>
              <a:rPr lang="th-TH" sz="2800" b="1" dirty="0"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พัฒนาของเทคโนโลยีเข้ามาทดแทนตำแหน่งงานในตลาดแรงงาน</a:t>
            </a:r>
            <a:r>
              <a:rPr lang="th-TH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(ต่อ)</a:t>
            </a:r>
            <a:endParaRPr lang="en-US" sz="2800" b="1" dirty="0">
              <a:solidFill>
                <a:schemeClr val="bg1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0" y="666879"/>
            <a:ext cx="2883599" cy="352469"/>
          </a:xfrm>
          <a:prstGeom prst="rect">
            <a:avLst/>
          </a:prstGeom>
          <a:solidFill>
            <a:srgbClr val="FFFF00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ส่วนที่ 1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: </a:t>
            </a:r>
            <a:r>
              <a:rPr kumimoji="0" lang="th-TH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กล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ยุทธ์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/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แนวทางจัดการความเสี่ยง</a:t>
            </a:r>
          </a:p>
        </p:txBody>
      </p:sp>
      <p:graphicFrame>
        <p:nvGraphicFramePr>
          <p:cNvPr id="9" name="ตาราง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850966"/>
              </p:ext>
            </p:extLst>
          </p:nvPr>
        </p:nvGraphicFramePr>
        <p:xfrm>
          <a:off x="6684493" y="802511"/>
          <a:ext cx="2669582" cy="4348012"/>
        </p:xfrm>
        <a:graphic>
          <a:graphicData uri="http://schemas.openxmlformats.org/drawingml/2006/table">
            <a:tbl>
              <a:tblPr firstRow="1" bandRow="1"/>
              <a:tblGrid>
                <a:gridCol w="2669582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4793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109855" marR="0" lvl="0" indent="-10985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6. </a:t>
                      </a: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เปิดสอนหลักสูตรพยาบาลศาสตร์ซึ่งเป็นหลักสูตรวิชาชีพขาดแคลน</a:t>
                      </a: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dia New" panose="020B0604020202020204" charset="-34"/>
                          <a:ea typeface="Times New Roman" panose="02020603050405020304" pitchFamily="18" charset="0"/>
                          <a:cs typeface="Angsana New" panose="020B0604020202020204" charset="-34"/>
                        </a:rPr>
                        <a:t> 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604020202020204" charset="-34"/>
                      </a:endParaRPr>
                    </a:p>
                  </a:txBody>
                  <a:tcPr marL="121920" marR="0" marT="0" marB="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20541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</a:tabLst>
                        <a:defRPr/>
                      </a:pPr>
                      <a:r>
                        <a:rPr kumimoji="0" lang="th-TH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      </a: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  <a:tr h="1814525">
                <a:tc>
                  <a:txBody>
                    <a:bodyPr/>
                    <a:lstStyle/>
                    <a:p>
                      <a:pPr marL="117475" marR="0" lvl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โครงการจัดตั้งคณะพยาบาลศาสตร์</a:t>
                      </a:r>
                      <a:b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E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งบประมาณ ................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E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E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บาท</a:t>
                      </a: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เบิกจ่าย...............บาท</a:t>
                      </a:r>
                      <a:b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คงเหลือ..................บาท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400" u="sng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สถานะโครงการ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☐ เสร็จสิ้น  ☐ อยู่ระหว่างดำเนินการ 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☐ ยังไม่เริ่ม  ☐ ยกเลิก</a:t>
                      </a:r>
                      <a:endParaRPr kumimoji="0" lang="th-TH" sz="14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Arial Unicode MS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4896960"/>
                  </a:ext>
                </a:extLst>
              </a:tr>
            </a:tbl>
          </a:graphicData>
        </a:graphic>
      </p:graphicFrame>
      <p:sp>
        <p:nvSpPr>
          <p:cNvPr id="13" name="สี่เหลี่ยมผืนผ้ามุมมน 12"/>
          <p:cNvSpPr/>
          <p:nvPr/>
        </p:nvSpPr>
        <p:spPr>
          <a:xfrm>
            <a:off x="9419984" y="2218278"/>
            <a:ext cx="2053714" cy="9702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รูปภาพ</a:t>
            </a:r>
            <a:endParaRPr lang="en-US" dirty="0"/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4454670" y="2066465"/>
            <a:ext cx="2053714" cy="9702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รูปภาพ</a:t>
            </a:r>
            <a:endParaRPr lang="en-US" dirty="0"/>
          </a:p>
        </p:txBody>
      </p:sp>
      <p:sp>
        <p:nvSpPr>
          <p:cNvPr id="15" name="สี่เหลี่ยมผืนผ้ามุมมน 14"/>
          <p:cNvSpPr/>
          <p:nvPr/>
        </p:nvSpPr>
        <p:spPr>
          <a:xfrm>
            <a:off x="4454670" y="3188533"/>
            <a:ext cx="2053714" cy="9702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รูปภาพ</a:t>
            </a:r>
            <a:endParaRPr lang="en-US" dirty="0"/>
          </a:p>
        </p:txBody>
      </p:sp>
      <p:sp>
        <p:nvSpPr>
          <p:cNvPr id="16" name="สี่เหลี่ยมผืนผ้ามุมมน 15"/>
          <p:cNvSpPr/>
          <p:nvPr/>
        </p:nvSpPr>
        <p:spPr>
          <a:xfrm>
            <a:off x="4454670" y="885847"/>
            <a:ext cx="2053714" cy="9702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รูปภาพ</a:t>
            </a:r>
            <a:endParaRPr lang="en-US" dirty="0"/>
          </a:p>
        </p:txBody>
      </p:sp>
      <p:sp>
        <p:nvSpPr>
          <p:cNvPr id="17" name="สี่เหลี่ยมผืนผ้ามุมมน 16"/>
          <p:cNvSpPr/>
          <p:nvPr/>
        </p:nvSpPr>
        <p:spPr>
          <a:xfrm>
            <a:off x="9419984" y="843113"/>
            <a:ext cx="2053714" cy="9702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รูปภาพ</a:t>
            </a:r>
            <a:endParaRPr lang="en-US" dirty="0"/>
          </a:p>
        </p:txBody>
      </p:sp>
      <p:graphicFrame>
        <p:nvGraphicFramePr>
          <p:cNvPr id="18" name="ตาราง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299212"/>
              </p:ext>
            </p:extLst>
          </p:nvPr>
        </p:nvGraphicFramePr>
        <p:xfrm>
          <a:off x="1441799" y="1039693"/>
          <a:ext cx="2669582" cy="4297680"/>
        </p:xfrm>
        <a:graphic>
          <a:graphicData uri="http://schemas.openxmlformats.org/drawingml/2006/table">
            <a:tbl>
              <a:tblPr firstRow="1" bandRow="1"/>
              <a:tblGrid>
                <a:gridCol w="2669582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3615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109855" marR="0" lvl="0" indent="-10985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5. </a:t>
                      </a: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เสริมสร้างทักษะทางสังคมและอารมณ์ที่จำเป็นต่อการทำงานและการใช้ชีวิต (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604020202020204" charset="-34"/>
                        </a:rPr>
                        <a:t>Soft Skill</a:t>
                      </a: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604020202020204" charset="-34"/>
                        </a:rPr>
                        <a:t>)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604020202020204" charset="-34"/>
                      </a:endParaRPr>
                    </a:p>
                  </a:txBody>
                  <a:tcPr marL="121920" marR="0" marT="0" marB="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17872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</a:tabLst>
                        <a:defRPr/>
                      </a:pPr>
                      <a:r>
                        <a:rPr kumimoji="0" lang="th-TH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      </a: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  <a:tr h="1214964">
                <a:tc>
                  <a:txBody>
                    <a:bodyPr/>
                    <a:lstStyle/>
                    <a:p>
                      <a:pPr marL="117475" marR="0" lvl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โครงการพัฒนา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Soft Skills </a:t>
                      </a: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ให้กับนักศึกษาด้วยกระบวนการวิศวกรสังคม มหาวิทยาลัยราชภัฏสกลนคร </a:t>
                      </a: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E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(กอง</a:t>
                      </a:r>
                      <a:r>
                        <a:rPr kumimoji="0" lang="th-TH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EE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พัฒฯ</a:t>
                      </a: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E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)</a:t>
                      </a:r>
                      <a:b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E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E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งบประมาณ 3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E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E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691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E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,950 </a:t>
                      </a: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E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บาท</a:t>
                      </a: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เบิกจ่าย...............บาท</a:t>
                      </a:r>
                      <a:b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คงเหลือ..................บาท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400" u="sng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สถานะโครงการ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☐ เสร็จสิ้น  ☐ อยู่ระหว่างดำเนินการ 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☐ ยังไม่เริ่ม  ☐ ยกเลิก</a:t>
                      </a:r>
                      <a:endParaRPr kumimoji="0" lang="th-TH" sz="14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Arial Unicode MS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4896960"/>
                  </a:ext>
                </a:extLst>
              </a:tr>
            </a:tbl>
          </a:graphicData>
        </a:graphic>
      </p:graphicFrame>
      <p:sp>
        <p:nvSpPr>
          <p:cNvPr id="19" name="สี่เหลี่ยมผืนผ้ามุมมน 18"/>
          <p:cNvSpPr/>
          <p:nvPr/>
        </p:nvSpPr>
        <p:spPr>
          <a:xfrm>
            <a:off x="9419984" y="3466053"/>
            <a:ext cx="2053714" cy="9702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รูปภาพ</a:t>
            </a:r>
            <a:endParaRPr lang="en-US" dirty="0"/>
          </a:p>
        </p:txBody>
      </p:sp>
      <p:sp>
        <p:nvSpPr>
          <p:cNvPr id="20" name="สี่เหลี่ยมผืนผ้ามุมมน 19"/>
          <p:cNvSpPr/>
          <p:nvPr/>
        </p:nvSpPr>
        <p:spPr>
          <a:xfrm>
            <a:off x="9419984" y="4665395"/>
            <a:ext cx="2053714" cy="9702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รูปภาพ</a:t>
            </a:r>
            <a:endParaRPr lang="en-US" dirty="0"/>
          </a:p>
        </p:txBody>
      </p:sp>
      <p:sp>
        <p:nvSpPr>
          <p:cNvPr id="21" name="สี่เหลี่ยมผืนผ้ามุมมน 20"/>
          <p:cNvSpPr/>
          <p:nvPr/>
        </p:nvSpPr>
        <p:spPr>
          <a:xfrm>
            <a:off x="4454670" y="4436308"/>
            <a:ext cx="2053714" cy="9702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รูปภาพ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09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รูปแบบอิสระ 36"/>
          <p:cNvSpPr/>
          <p:nvPr/>
        </p:nvSpPr>
        <p:spPr>
          <a:xfrm>
            <a:off x="20649" y="46079"/>
            <a:ext cx="12192000" cy="620800"/>
          </a:xfrm>
          <a:custGeom>
            <a:avLst/>
            <a:gdLst>
              <a:gd name="connsiteX0" fmla="*/ 312041 w 8856984"/>
              <a:gd name="connsiteY0" fmla="*/ 0 h 399303"/>
              <a:gd name="connsiteX1" fmla="*/ 8544943 w 8856984"/>
              <a:gd name="connsiteY1" fmla="*/ 0 h 399303"/>
              <a:gd name="connsiteX2" fmla="*/ 8856984 w 8856984"/>
              <a:gd name="connsiteY2" fmla="*/ 312041 h 399303"/>
              <a:gd name="connsiteX3" fmla="*/ 8856984 w 8856984"/>
              <a:gd name="connsiteY3" fmla="*/ 399303 h 399303"/>
              <a:gd name="connsiteX4" fmla="*/ 0 w 8856984"/>
              <a:gd name="connsiteY4" fmla="*/ 399303 h 399303"/>
              <a:gd name="connsiteX5" fmla="*/ 0 w 8856984"/>
              <a:gd name="connsiteY5" fmla="*/ 312041 h 399303"/>
              <a:gd name="connsiteX6" fmla="*/ 312041 w 8856984"/>
              <a:gd name="connsiteY6" fmla="*/ 0 h 39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6984" h="399303">
                <a:moveTo>
                  <a:pt x="312041" y="0"/>
                </a:moveTo>
                <a:lnTo>
                  <a:pt x="8544943" y="0"/>
                </a:lnTo>
                <a:cubicBezTo>
                  <a:pt x="8717278" y="0"/>
                  <a:pt x="8856984" y="139706"/>
                  <a:pt x="8856984" y="312041"/>
                </a:cubicBezTo>
                <a:lnTo>
                  <a:pt x="8856984" y="399303"/>
                </a:lnTo>
                <a:lnTo>
                  <a:pt x="0" y="399303"/>
                </a:ln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00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ประเด็นความเสี่ยงที่ </a:t>
            </a:r>
            <a:r>
              <a:rPr lang="th-TH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sz="28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การ</a:t>
            </a:r>
            <a:r>
              <a:rPr lang="th-TH" sz="2800" b="1" dirty="0"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พัฒนาของเทคโนโลยีเข้ามาทดแทนตำแหน่งงานใน</a:t>
            </a:r>
            <a:r>
              <a:rPr lang="th-TH" sz="28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ตลาดแรงงาน (ต่อ)</a:t>
            </a:r>
            <a:r>
              <a:rPr lang="th-TH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800" b="1" dirty="0">
              <a:solidFill>
                <a:schemeClr val="bg1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188773"/>
              </p:ext>
            </p:extLst>
          </p:nvPr>
        </p:nvGraphicFramePr>
        <p:xfrm>
          <a:off x="971550" y="752721"/>
          <a:ext cx="10085962" cy="2902708"/>
        </p:xfrm>
        <a:graphic>
          <a:graphicData uri="http://schemas.openxmlformats.org/drawingml/2006/table">
            <a:tbl>
              <a:tblPr firstRow="1" firstCol="1" bandRow="1"/>
              <a:tblGrid>
                <a:gridCol w="387922">
                  <a:extLst>
                    <a:ext uri="{9D8B030D-6E8A-4147-A177-3AD203B41FA5}">
                      <a16:colId xmlns:a16="http://schemas.microsoft.com/office/drawing/2014/main" val="2115054768"/>
                    </a:ext>
                  </a:extLst>
                </a:gridCol>
                <a:gridCol w="3663704">
                  <a:extLst>
                    <a:ext uri="{9D8B030D-6E8A-4147-A177-3AD203B41FA5}">
                      <a16:colId xmlns:a16="http://schemas.microsoft.com/office/drawing/2014/main" val="263768517"/>
                    </a:ext>
                  </a:extLst>
                </a:gridCol>
                <a:gridCol w="1508584">
                  <a:extLst>
                    <a:ext uri="{9D8B030D-6E8A-4147-A177-3AD203B41FA5}">
                      <a16:colId xmlns:a16="http://schemas.microsoft.com/office/drawing/2014/main" val="3621757618"/>
                    </a:ext>
                  </a:extLst>
                </a:gridCol>
                <a:gridCol w="1508584">
                  <a:extLst>
                    <a:ext uri="{9D8B030D-6E8A-4147-A177-3AD203B41FA5}">
                      <a16:colId xmlns:a16="http://schemas.microsoft.com/office/drawing/2014/main" val="1728536748"/>
                    </a:ext>
                  </a:extLst>
                </a:gridCol>
                <a:gridCol w="1724096">
                  <a:extLst>
                    <a:ext uri="{9D8B030D-6E8A-4147-A177-3AD203B41FA5}">
                      <a16:colId xmlns:a16="http://schemas.microsoft.com/office/drawing/2014/main" val="3618926120"/>
                    </a:ext>
                  </a:extLst>
                </a:gridCol>
                <a:gridCol w="1293072">
                  <a:extLst>
                    <a:ext uri="{9D8B030D-6E8A-4147-A177-3AD203B41FA5}">
                      <a16:colId xmlns:a16="http://schemas.microsoft.com/office/drawing/2014/main" val="3402526427"/>
                    </a:ext>
                  </a:extLst>
                </a:gridCol>
              </a:tblGrid>
              <a:tr h="330047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ส่วนที่ </a:t>
                      </a:r>
                      <a:r>
                        <a:rPr lang="th-TH" sz="1600" b="1" dirty="0" smtClean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600" b="1" dirty="0" smtClean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b="1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: รายงานดัชนีชี้วัดความเสี่ยง (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KRI</a:t>
                      </a:r>
                      <a:r>
                        <a:rPr lang="th-TH" sz="1600" b="1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) รอบ 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6 </a:t>
                      </a:r>
                      <a:r>
                        <a:rPr lang="th-TH" sz="1600" b="1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1600" marR="101600" marT="63500" marB="63500">
                    <a:lnL w="12700" cap="flat" cmpd="sng" algn="ctr">
                      <a:solidFill>
                        <a:srgbClr val="1F5C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5C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5C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5C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7A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053432"/>
                  </a:ext>
                </a:extLst>
              </a:tr>
              <a:tr h="524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1A4731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5C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A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1A4731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ดัชนีชี้วัดความเสี่ยง (</a:t>
                      </a:r>
                      <a:r>
                        <a:rPr lang="en-US" sz="1600" b="1">
                          <a:solidFill>
                            <a:srgbClr val="1A4731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KRI</a:t>
                      </a:r>
                      <a:r>
                        <a:rPr lang="th-TH" sz="1600" b="1">
                          <a:solidFill>
                            <a:srgbClr val="1A4731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5C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A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1A4731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ค่าเป้าหมาย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5C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A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1A4731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ค่าจริง (รอบ </a:t>
                      </a:r>
                      <a:r>
                        <a:rPr lang="en-US" sz="1600" b="1">
                          <a:solidFill>
                            <a:srgbClr val="1A4731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6 </a:t>
                      </a:r>
                      <a:r>
                        <a:rPr lang="th-TH" sz="1600" b="1">
                          <a:solidFill>
                            <a:srgbClr val="1A4731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5C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A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1A4731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สถานะ </a:t>
                      </a:r>
                      <a:r>
                        <a:rPr lang="en-US" sz="1600" b="1">
                          <a:solidFill>
                            <a:srgbClr val="1A4731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KRI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5C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A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1A4731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หมายเหตุ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5C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A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587666"/>
                  </a:ext>
                </a:extLst>
              </a:tr>
              <a:tr h="7414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A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ร้อยละของบัณฑิตที่ได้งานทำในสาขาหรือสายงานที่เกี่ยวข้องภายใน 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1 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ปีหลังสำเร็จการศึกษา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80</a:t>
                      </a: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6200" marR="76200" marT="50800" marB="5080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☐ ปกติ ☐ เฝ้าระวัง </a:t>
                      </a: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☐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วิกฤต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ทุกคณะ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852707"/>
                  </a:ext>
                </a:extLst>
              </a:tr>
              <a:tr h="7414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A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ร้อยละของบัณฑิตที่ขาดทักษะดิจิทัล/ทักษะอนาคต </a:t>
                      </a: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ตาม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การประเมินของผู้ใช้บัณฑิต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ไม่เกินร้อยละ 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6200" marR="76200" marT="50800" marB="5080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☐ ปกติ ☐ เฝ้าระวัง </a:t>
                      </a: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☐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วิกฤต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1600" dirty="0" err="1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สวท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179263"/>
                  </a:ext>
                </a:extLst>
              </a:tr>
              <a:tr h="524458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เกณฑ์สถานะ 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KRI 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: 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ปกติ = ค่าจริงเป็นไปตามเป้าหมาย   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เฝ้าระวัง = ค่าจริงเบี่ยงเบนจากเป้าหมาย 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–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%   🔴 วิกฤต = ค่าจริงเบี่ยงเบนมากกว่า 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1600" marR="101600" marT="50800" marB="5080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223610"/>
                  </a:ext>
                </a:extLst>
              </a:tr>
            </a:tbl>
          </a:graphicData>
        </a:graphic>
      </p:graphicFrame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580377"/>
              </p:ext>
            </p:extLst>
          </p:nvPr>
        </p:nvGraphicFramePr>
        <p:xfrm>
          <a:off x="971550" y="3838416"/>
          <a:ext cx="10085964" cy="1407160"/>
        </p:xfrm>
        <a:graphic>
          <a:graphicData uri="http://schemas.openxmlformats.org/drawingml/2006/table">
            <a:tbl>
              <a:tblPr firstRow="1" firstCol="1" bandRow="1"/>
              <a:tblGrid>
                <a:gridCol w="2521491">
                  <a:extLst>
                    <a:ext uri="{9D8B030D-6E8A-4147-A177-3AD203B41FA5}">
                      <a16:colId xmlns:a16="http://schemas.microsoft.com/office/drawing/2014/main" val="205771737"/>
                    </a:ext>
                  </a:extLst>
                </a:gridCol>
                <a:gridCol w="2521491">
                  <a:extLst>
                    <a:ext uri="{9D8B030D-6E8A-4147-A177-3AD203B41FA5}">
                      <a16:colId xmlns:a16="http://schemas.microsoft.com/office/drawing/2014/main" val="3090093809"/>
                    </a:ext>
                  </a:extLst>
                </a:gridCol>
                <a:gridCol w="2521491">
                  <a:extLst>
                    <a:ext uri="{9D8B030D-6E8A-4147-A177-3AD203B41FA5}">
                      <a16:colId xmlns:a16="http://schemas.microsoft.com/office/drawing/2014/main" val="3995185106"/>
                    </a:ext>
                  </a:extLst>
                </a:gridCol>
                <a:gridCol w="2521491">
                  <a:extLst>
                    <a:ext uri="{9D8B030D-6E8A-4147-A177-3AD203B41FA5}">
                      <a16:colId xmlns:a16="http://schemas.microsoft.com/office/drawing/2014/main" val="1432502212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ส่วนที่ </a:t>
                      </a:r>
                      <a:r>
                        <a:rPr lang="th-TH" sz="1600" b="1" dirty="0" smtClean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en-US" sz="1600" b="1" dirty="0" smtClean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b="1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: การประเมินระดับความเสี่ยง ณ รอบ 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6 </a:t>
                      </a:r>
                      <a:r>
                        <a:rPr lang="th-TH" sz="1600" b="1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1600" marR="101600" marT="63500" marB="63500">
                    <a:lnL w="12700" cap="flat" cmpd="sng" algn="ctr">
                      <a:solidFill>
                        <a:srgbClr val="1F5C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5C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5C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5C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7A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679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1A4731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ระดับความเสี่ยง ณ ต้นปี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5C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A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1A4731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โอกาสเกิด (ปัจจุบัน)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5C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A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1A4731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ผลกระทบ (ปัจจุบัน)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5C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A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1A4731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ระดับความเสี่ยง (ปัจจุบัน)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5C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A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7872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สูงมาก (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3×5 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= 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6200" marR="76200" marT="50800" marB="5080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6200" marR="76200" marT="50800" marB="5080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6200" marR="76200" marT="50800" marB="5080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4753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1A4731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แนวโน้มความเสี่ยง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AD9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☐ ลดลง   ☐ คงเดิม   ☐ เพิ่มขึ้น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835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97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ตัวแทนหมายเลขสไลด์ 3">
            <a:extLst>
              <a:ext uri="{FF2B5EF4-FFF2-40B4-BE49-F238E27FC236}">
                <a16:creationId xmlns:a16="http://schemas.microsoft.com/office/drawing/2014/main" id="{71A69FDD-7D4F-44F4-A9BF-29551FF40ABD}"/>
              </a:ext>
            </a:extLst>
          </p:cNvPr>
          <p:cNvSpPr txBox="1">
            <a:spLocks/>
          </p:cNvSpPr>
          <p:nvPr/>
        </p:nvSpPr>
        <p:spPr>
          <a:xfrm>
            <a:off x="12927546" y="6430780"/>
            <a:ext cx="685800" cy="365125"/>
          </a:xfrm>
          <a:prstGeom prst="rect">
            <a:avLst/>
          </a:prstGeom>
        </p:spPr>
        <p:txBody>
          <a:bodyPr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F21D7-7E49-43BA-B424-47CE1BDC8BAC}" type="slidenum">
              <a:rPr kumimoji="0" lang="th-TH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0" y="438746"/>
            <a:ext cx="12192000" cy="8925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th-TH" sz="2800" b="1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แผนบริหารความเสี่ยง มหาวิทยาลัยราชภัฏสกลนคร </a:t>
            </a:r>
            <a:r>
              <a:rPr lang="th-TH" sz="2400" b="1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ประจำปีงบประมาณ พ.ศ.</a:t>
            </a:r>
            <a:r>
              <a:rPr lang="th-TH" sz="2400" b="1" dirty="0" smtClean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2569 </a:t>
            </a:r>
            <a:r>
              <a:rPr lang="th-TH" sz="2400" b="1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ผ่านการเห็นชอบจากคณะกรรมการบริหารมหาวิทยาลัยราชภัฏสกลนคร (</a:t>
            </a:r>
            <a:r>
              <a:rPr lang="th-TH" sz="2400" b="1" dirty="0" err="1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ก.บ</a:t>
            </a:r>
            <a:r>
              <a:rPr lang="th-TH" sz="2400" b="1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.) ในคราวประชุม ครั้งที่ </a:t>
            </a:r>
            <a:r>
              <a:rPr lang="th-TH" sz="2400" b="1" dirty="0" smtClean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2/2568 </a:t>
            </a:r>
            <a:r>
              <a:rPr lang="th-TH" sz="2400" b="1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เมื่อวันที่</a:t>
            </a:r>
            <a:r>
              <a:rPr lang="en-US" sz="2400" b="1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19 กุมภาพันธ์ </a:t>
            </a:r>
            <a:r>
              <a:rPr lang="en-US" sz="2400" b="1" dirty="0" smtClean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</a:t>
            </a:r>
            <a:r>
              <a:rPr lang="th-TH" sz="2400" b="1" dirty="0" smtClean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endParaRPr lang="th-TH" sz="2400" b="1" dirty="0">
              <a:solidFill>
                <a:srgbClr val="00009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68" y="1603228"/>
            <a:ext cx="2970874" cy="42023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242382"/>
              </p:ext>
            </p:extLst>
          </p:nvPr>
        </p:nvGraphicFramePr>
        <p:xfrm>
          <a:off x="3485102" y="1620848"/>
          <a:ext cx="8032447" cy="4103238"/>
        </p:xfrm>
        <a:graphic>
          <a:graphicData uri="http://schemas.openxmlformats.org/drawingml/2006/table">
            <a:tbl>
              <a:tblPr firstRow="1" bandRow="1"/>
              <a:tblGrid>
                <a:gridCol w="2288957">
                  <a:extLst>
                    <a:ext uri="{9D8B030D-6E8A-4147-A177-3AD203B41FA5}">
                      <a16:colId xmlns:a16="http://schemas.microsoft.com/office/drawing/2014/main" val="1797210913"/>
                    </a:ext>
                  </a:extLst>
                </a:gridCol>
                <a:gridCol w="849430">
                  <a:extLst>
                    <a:ext uri="{9D8B030D-6E8A-4147-A177-3AD203B41FA5}">
                      <a16:colId xmlns:a16="http://schemas.microsoft.com/office/drawing/2014/main" val="105577952"/>
                    </a:ext>
                  </a:extLst>
                </a:gridCol>
                <a:gridCol w="1182049">
                  <a:extLst>
                    <a:ext uri="{9D8B030D-6E8A-4147-A177-3AD203B41FA5}">
                      <a16:colId xmlns:a16="http://schemas.microsoft.com/office/drawing/2014/main" val="4076373265"/>
                    </a:ext>
                  </a:extLst>
                </a:gridCol>
                <a:gridCol w="1016341">
                  <a:extLst>
                    <a:ext uri="{9D8B030D-6E8A-4147-A177-3AD203B41FA5}">
                      <a16:colId xmlns:a16="http://schemas.microsoft.com/office/drawing/2014/main" val="722144715"/>
                    </a:ext>
                  </a:extLst>
                </a:gridCol>
                <a:gridCol w="991278">
                  <a:extLst>
                    <a:ext uri="{9D8B030D-6E8A-4147-A177-3AD203B41FA5}">
                      <a16:colId xmlns:a16="http://schemas.microsoft.com/office/drawing/2014/main" val="1604769609"/>
                    </a:ext>
                  </a:extLst>
                </a:gridCol>
                <a:gridCol w="789992">
                  <a:extLst>
                    <a:ext uri="{9D8B030D-6E8A-4147-A177-3AD203B41FA5}">
                      <a16:colId xmlns:a16="http://schemas.microsoft.com/office/drawing/2014/main" val="132859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231347141"/>
                    </a:ext>
                  </a:extLst>
                </a:gridCol>
              </a:tblGrid>
              <a:tr h="57022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ความเสี่ยง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5162" marR="55162" marT="27377" marB="27377">
                    <a:lnL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2E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ประเภทความเสี่ยง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5162" marR="55162" marT="27377" marB="27377">
                    <a:lnL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2E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พันธกิจที่เกี่ยวข้อง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5162" marR="55162" marT="27377" marB="27377">
                    <a:lnL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2E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ยุทธศาสตร์ที่เกี่ยวข้อง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5162" marR="55162" marT="27377" marB="27377">
                    <a:lnL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2E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เกณฑ์ประเมินมาตรฐาน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5162" marR="55162" marT="27377" marB="27377">
                    <a:lnL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2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ระดับความเสี่ยง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5162" marR="55162" marT="27377" marB="27377">
                    <a:lnL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2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707595"/>
                  </a:ext>
                </a:extLst>
              </a:tr>
              <a:tr h="3121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โอกาส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5162" marR="55162" marT="27377" marB="27377">
                    <a:lnL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ผลกระทบ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5162" marR="55162" marT="27377" marB="27377">
                    <a:lnL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4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520281"/>
                  </a:ext>
                </a:extLst>
              </a:tr>
              <a:tr h="570220">
                <a:tc>
                  <a:txBody>
                    <a:bodyPr/>
                    <a:lstStyle/>
                    <a:p>
                      <a:pPr marL="202565" indent="-2025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  ขาดการบูรณาการฐานข้อมูล ทำให้สูญเสียโอกาสทางการแข่งขัน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5162" marR="55162" marT="27377" marB="27377">
                    <a:lnL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S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O</a:t>
                      </a:r>
                    </a:p>
                  </a:txBody>
                  <a:tcPr marL="55162" marR="55162" marT="27377" marB="27377">
                    <a:lnL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การบริหารจัดการ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5162" marR="55162" marT="27377" marB="27377">
                    <a:lnL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ยุทธศาสตร์ที่ 5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5162" marR="55162" marT="27377" marB="27377">
                    <a:lnL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5162" marR="55162" marT="27377" marB="27377">
                    <a:lnL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5162" marR="55162" marT="27377" marB="27377">
                    <a:lnL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25</a:t>
                      </a:r>
                      <a:br>
                        <a:rPr lang="th-TH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(สูงมาก)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5162" marR="55162" marT="27377" marB="27377">
                    <a:lnL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999375"/>
                  </a:ext>
                </a:extLst>
              </a:tr>
              <a:tr h="570220">
                <a:tc>
                  <a:txBody>
                    <a:bodyPr/>
                    <a:lstStyle/>
                    <a:p>
                      <a:pPr marL="145415" indent="-145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 ความไม่ปลอดภัยในชีวิต จากสภาพแวดล้อมในการทำงาน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5162" marR="55162" marT="27377" marB="27377">
                    <a:lnL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O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C</a:t>
                      </a:r>
                    </a:p>
                  </a:txBody>
                  <a:tcPr marL="55162" marR="55162" marT="27377" marB="27377">
                    <a:lnL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การบริหารจัดการ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5162" marR="55162" marT="27377" marB="27377">
                    <a:lnL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ยุทธศาสตร์ที่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5162" marR="55162" marT="27377" marB="27377">
                    <a:lnL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55162" marR="55162" marT="27377" marB="27377">
                    <a:lnL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5162" marR="55162" marT="27377" marB="27377">
                    <a:lnL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20</a:t>
                      </a:r>
                      <a:br>
                        <a:rPr lang="th-TH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(สูงมาก)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5162" marR="55162" marT="27377" marB="27377">
                    <a:lnL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9058751"/>
                  </a:ext>
                </a:extLst>
              </a:tr>
              <a:tr h="1086291">
                <a:tc>
                  <a:txBody>
                    <a:bodyPr/>
                    <a:lstStyle/>
                    <a:p>
                      <a:pPr marL="145415" indent="-145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3. ขาดการบูรณาการความร่วมมือ บริการวิชาการและถ่ายทอดเทคโนโลยี</a:t>
                      </a:r>
                      <a:b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กับภาคีเครือข่าย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5162" marR="55162" marT="27377" marB="27377">
                    <a:lnL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S</a:t>
                      </a:r>
                    </a:p>
                  </a:txBody>
                  <a:tcPr marL="55162" marR="55162" marT="27377" marB="27377">
                    <a:lnL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การวิจัยและนวัตกรรม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5162" marR="55162" marT="27377" marB="27377">
                    <a:lnL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ยุทธศาสตร์ที่ </a:t>
                      </a: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2,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5162" marR="55162" marT="27377" marB="27377">
                    <a:lnL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55162" marR="55162" marT="27377" marB="27377">
                    <a:lnL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5162" marR="55162" marT="27377" marB="27377">
                    <a:lnL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15</a:t>
                      </a:r>
                      <a:b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(สูงมาก)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5162" marR="55162" marT="27377" marB="27377">
                    <a:lnL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815413"/>
                  </a:ext>
                </a:extLst>
              </a:tr>
              <a:tr h="68351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4. </a:t>
                      </a:r>
                      <a:r>
                        <a:rPr lang="th-TH" sz="18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พัฒนาของเทคโนโลยีเข้ามาทดแทนตำแหน่งงานในตลาดแรงงาน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5162" marR="55162" marT="27377" marB="27377">
                    <a:lnL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S</a:t>
                      </a:r>
                    </a:p>
                  </a:txBody>
                  <a:tcPr marL="55162" marR="55162" marT="27377" marB="27377">
                    <a:lnL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การเรียนการสอน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5162" marR="55162" marT="27377" marB="27377">
                    <a:lnL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ยุทธศาสตร์ที่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55162" marR="55162" marT="27377" marB="27377">
                    <a:lnL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55162" marR="55162" marT="27377" marB="27377">
                    <a:lnL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5162" marR="55162" marT="27377" marB="27377">
                    <a:lnL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15</a:t>
                      </a:r>
                      <a:b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(สูงมาก)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5162" marR="55162" marT="27377" marB="27377">
                    <a:lnL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867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2589234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873412" y="533082"/>
          <a:ext cx="9726338" cy="5296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6987">
                  <a:extLst>
                    <a:ext uri="{9D8B030D-6E8A-4147-A177-3AD203B41FA5}">
                      <a16:colId xmlns:a16="http://schemas.microsoft.com/office/drawing/2014/main" val="3856677799"/>
                    </a:ext>
                  </a:extLst>
                </a:gridCol>
                <a:gridCol w="1282926">
                  <a:extLst>
                    <a:ext uri="{9D8B030D-6E8A-4147-A177-3AD203B41FA5}">
                      <a16:colId xmlns:a16="http://schemas.microsoft.com/office/drawing/2014/main" val="3834640424"/>
                    </a:ext>
                  </a:extLst>
                </a:gridCol>
                <a:gridCol w="2733675">
                  <a:extLst>
                    <a:ext uri="{9D8B030D-6E8A-4147-A177-3AD203B41FA5}">
                      <a16:colId xmlns:a16="http://schemas.microsoft.com/office/drawing/2014/main" val="3958494633"/>
                    </a:ext>
                  </a:extLst>
                </a:gridCol>
                <a:gridCol w="2166492">
                  <a:extLst>
                    <a:ext uri="{9D8B030D-6E8A-4147-A177-3AD203B41FA5}">
                      <a16:colId xmlns:a16="http://schemas.microsoft.com/office/drawing/2014/main" val="3943250"/>
                    </a:ext>
                  </a:extLst>
                </a:gridCol>
                <a:gridCol w="1956258">
                  <a:extLst>
                    <a:ext uri="{9D8B030D-6E8A-4147-A177-3AD203B41FA5}">
                      <a16:colId xmlns:a16="http://schemas.microsoft.com/office/drawing/2014/main" val="2286739875"/>
                    </a:ext>
                  </a:extLst>
                </a:gridCol>
              </a:tblGrid>
              <a:tr h="1762443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899291"/>
                  </a:ext>
                </a:extLst>
              </a:tr>
              <a:tr h="992873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79274"/>
                  </a:ext>
                </a:extLst>
              </a:tr>
              <a:tr h="992873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151581"/>
                  </a:ext>
                </a:extLst>
              </a:tr>
              <a:tr h="933884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540144"/>
                  </a:ext>
                </a:extLst>
              </a:tr>
              <a:tr h="614145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0745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34674" y="5865824"/>
            <a:ext cx="6705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6054" y="5829300"/>
            <a:ext cx="6705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2819" y="5870965"/>
            <a:ext cx="6705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04235" y="5865822"/>
            <a:ext cx="6705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81167" y="5865823"/>
            <a:ext cx="6705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0265" y="5531188"/>
            <a:ext cx="67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th-TH" sz="2400" b="1" dirty="0">
              <a:solidFill>
                <a:srgbClr val="00009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2611" y="4130473"/>
            <a:ext cx="67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sz="2400" b="1" dirty="0">
              <a:solidFill>
                <a:srgbClr val="00009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7409" y="2814848"/>
            <a:ext cx="67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sz="2400" b="1" dirty="0">
              <a:solidFill>
                <a:srgbClr val="00009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7409" y="1768368"/>
            <a:ext cx="67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lang="th-TH" sz="2400" b="1" dirty="0">
              <a:solidFill>
                <a:srgbClr val="00009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7409" y="698737"/>
            <a:ext cx="67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endParaRPr lang="th-TH" sz="2400" b="1" dirty="0">
              <a:solidFill>
                <a:srgbClr val="00009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สี่เหลี่ยมผืนผ้า: มุมมน 2">
            <a:extLst>
              <a:ext uri="{FF2B5EF4-FFF2-40B4-BE49-F238E27FC236}">
                <a16:creationId xmlns:a16="http://schemas.microsoft.com/office/drawing/2014/main" id="{B0C6D919-36F8-E62B-3EE9-1C37CCEBA08D}"/>
              </a:ext>
            </a:extLst>
          </p:cNvPr>
          <p:cNvSpPr/>
          <p:nvPr/>
        </p:nvSpPr>
        <p:spPr>
          <a:xfrm>
            <a:off x="8716016" y="872627"/>
            <a:ext cx="1750752" cy="991239"/>
          </a:xfrm>
          <a:prstGeom prst="roundRect">
            <a:avLst>
              <a:gd name="adj" fmla="val 6948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36000" rtlCol="0" anchor="t" anchorCtr="0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16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(1) </a:t>
            </a:r>
            <a:r>
              <a:rPr lang="th-TH" sz="1600" dirty="0" smtClean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ขาด</a:t>
            </a:r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การบูรณาการฐานข้อมูล </a:t>
            </a:r>
            <a:r>
              <a:rPr lang="th-TH" sz="1600" dirty="0" smtClean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ทำ</a:t>
            </a:r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ให้สูญเสีย</a:t>
            </a:r>
            <a:r>
              <a:rPr lang="th-TH" sz="1600" dirty="0" smtClean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โอกาสทางการ</a:t>
            </a:r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แข่งขัน</a:t>
            </a:r>
            <a:endParaRPr lang="en-US" sz="1600" dirty="0">
              <a:solidFill>
                <a:schemeClr val="tx1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64721" y="575286"/>
            <a:ext cx="918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10,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สูง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436500" y="539747"/>
            <a:ext cx="0" cy="2735456"/>
          </a:xfrm>
          <a:prstGeom prst="line">
            <a:avLst/>
          </a:prstGeom>
          <a:ln w="57150">
            <a:solidFill>
              <a:srgbClr val="00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468155" y="3261086"/>
            <a:ext cx="1319690" cy="0"/>
          </a:xfrm>
          <a:prstGeom prst="line">
            <a:avLst/>
          </a:prstGeom>
          <a:ln w="57150">
            <a:solidFill>
              <a:srgbClr val="00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789226" y="3246286"/>
            <a:ext cx="0" cy="1009353"/>
          </a:xfrm>
          <a:prstGeom prst="line">
            <a:avLst/>
          </a:prstGeom>
          <a:ln w="57150">
            <a:solidFill>
              <a:srgbClr val="00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494433" y="4265206"/>
            <a:ext cx="0" cy="973561"/>
          </a:xfrm>
          <a:prstGeom prst="line">
            <a:avLst/>
          </a:prstGeom>
          <a:ln w="57150">
            <a:solidFill>
              <a:srgbClr val="00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787845" y="4272837"/>
            <a:ext cx="2716830" cy="0"/>
          </a:xfrm>
          <a:prstGeom prst="line">
            <a:avLst/>
          </a:prstGeom>
          <a:ln w="57150">
            <a:solidFill>
              <a:srgbClr val="00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744057" y="2376525"/>
            <a:ext cx="918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8,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สูง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6494433" y="5213089"/>
            <a:ext cx="4091717" cy="0"/>
          </a:xfrm>
          <a:prstGeom prst="line">
            <a:avLst/>
          </a:prstGeom>
          <a:ln w="57150">
            <a:solidFill>
              <a:srgbClr val="00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493880" y="383401"/>
            <a:ext cx="117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15,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สูงมาก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079632" y="4305901"/>
            <a:ext cx="1787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6,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ปานกลาง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787118" y="412704"/>
            <a:ext cx="117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20,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สูงมาก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216599" y="3352293"/>
            <a:ext cx="1763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6,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ปานกลาง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992401" y="2305447"/>
            <a:ext cx="117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20,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สูงมาก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594125" y="4327140"/>
            <a:ext cx="117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8,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สูง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084865" y="3352293"/>
            <a:ext cx="117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15,</a:t>
            </a:r>
            <a:r>
              <a:rPr lang="th-TH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สูงมาก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781859" y="3314415"/>
            <a:ext cx="117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12,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สูง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530638" y="3309517"/>
            <a:ext cx="117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9,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สูง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55395" y="2344113"/>
            <a:ext cx="117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12,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สูง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982042" y="4265206"/>
            <a:ext cx="117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10,</a:t>
            </a:r>
            <a:r>
              <a:rPr lang="th-TH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สูง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507011" y="4255639"/>
            <a:ext cx="1575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4,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ปานกลาง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255129" y="5197685"/>
            <a:ext cx="1682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4,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ปานกลาง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749135" y="5124388"/>
            <a:ext cx="1509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5,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ปานกลาง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10677" y="1069954"/>
            <a:ext cx="172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5,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ปานกลาง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66999" y="2370457"/>
            <a:ext cx="1935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4,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ปานกลาง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929380" y="3275203"/>
            <a:ext cx="129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3,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น้อยมาก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982440" y="4241676"/>
            <a:ext cx="129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2,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น้อยมาก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022398" y="5175688"/>
            <a:ext cx="129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1,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น้อยมาก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555597" y="5201332"/>
            <a:ext cx="129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2,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น้อยมาก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281092" y="5153204"/>
            <a:ext cx="129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3,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น้อยมาก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963161" y="399760"/>
            <a:ext cx="117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25,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สูงมาก</a:t>
            </a:r>
          </a:p>
        </p:txBody>
      </p:sp>
      <p:sp>
        <p:nvSpPr>
          <p:cNvPr id="74" name="TextBox 56"/>
          <p:cNvSpPr txBox="1"/>
          <p:nvPr/>
        </p:nvSpPr>
        <p:spPr>
          <a:xfrm>
            <a:off x="6763130" y="2289139"/>
            <a:ext cx="117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16,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สูงมาก</a:t>
            </a:r>
          </a:p>
        </p:txBody>
      </p:sp>
      <p:sp>
        <p:nvSpPr>
          <p:cNvPr id="48" name="สี่เหลี่ยมผืนผ้า: มุมมน 2">
            <a:extLst>
              <a:ext uri="{FF2B5EF4-FFF2-40B4-BE49-F238E27FC236}">
                <a16:creationId xmlns:a16="http://schemas.microsoft.com/office/drawing/2014/main" id="{ED7C1A1C-E9AB-9B98-FCAF-52A13014F0CE}"/>
              </a:ext>
            </a:extLst>
          </p:cNvPr>
          <p:cNvSpPr/>
          <p:nvPr/>
        </p:nvSpPr>
        <p:spPr>
          <a:xfrm>
            <a:off x="3787845" y="833078"/>
            <a:ext cx="2622087" cy="611206"/>
          </a:xfrm>
          <a:prstGeom prst="roundRect">
            <a:avLst>
              <a:gd name="adj" fmla="val 6948"/>
            </a:avLst>
          </a:prstGeom>
          <a:solidFill>
            <a:srgbClr val="FFFFCC"/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36000" rtlCol="0" anchor="t" anchorCtr="0"/>
          <a:lstStyle/>
          <a:p>
            <a:pPr lvl="0">
              <a:lnSpc>
                <a:spcPct val="107000"/>
              </a:lnSpc>
            </a:pPr>
            <a:r>
              <a:rPr lang="th-TH" sz="15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(3) </a:t>
            </a:r>
            <a:r>
              <a:rPr lang="th-TH" sz="1500" dirty="0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ขาด</a:t>
            </a:r>
            <a:r>
              <a:rPr lang="th-TH" sz="1500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การบูรณาการความร่วมมือ บริการวิชาการและถ่ายทอด</a:t>
            </a:r>
            <a:r>
              <a:rPr lang="th-TH" sz="1500" dirty="0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เทคโนโลยีกับ</a:t>
            </a:r>
            <a:r>
              <a:rPr lang="th-TH" sz="1500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ภาคีเครือข่าย</a:t>
            </a:r>
            <a:endParaRPr lang="en-US" sz="1500" dirty="0">
              <a:solidFill>
                <a:prstClr val="black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49" name="สี่เหลี่ยมผืนผ้า: มุมมน 2">
            <a:extLst>
              <a:ext uri="{FF2B5EF4-FFF2-40B4-BE49-F238E27FC236}">
                <a16:creationId xmlns:a16="http://schemas.microsoft.com/office/drawing/2014/main" id="{8E5E094C-46E5-04F6-AEE0-B4D72CE88045}"/>
              </a:ext>
            </a:extLst>
          </p:cNvPr>
          <p:cNvSpPr/>
          <p:nvPr/>
        </p:nvSpPr>
        <p:spPr>
          <a:xfrm>
            <a:off x="6594125" y="897478"/>
            <a:ext cx="1848385" cy="957143"/>
          </a:xfrm>
          <a:prstGeom prst="roundRect">
            <a:avLst>
              <a:gd name="adj" fmla="val 6948"/>
            </a:avLst>
          </a:prstGeom>
          <a:solidFill>
            <a:srgbClr val="FFFFCC"/>
          </a:solidFill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36000" rtlCol="0" anchor="t" anchorCtr="0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16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(2) </a:t>
            </a:r>
            <a:r>
              <a:rPr lang="th-TH" sz="1600" dirty="0" smtClean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ความ</a:t>
            </a:r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ไม่ปลอดภัยใน</a:t>
            </a:r>
            <a:r>
              <a:rPr lang="th-TH" sz="1600" dirty="0" smtClean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ชีวิตจากสภาพแวดล้อมใน</a:t>
            </a:r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การทำงาน</a:t>
            </a:r>
            <a:endParaRPr lang="en-US" sz="1600" dirty="0">
              <a:solidFill>
                <a:schemeClr val="tx1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51" name="กล่องข้อความ 50">
            <a:extLst>
              <a:ext uri="{FF2B5EF4-FFF2-40B4-BE49-F238E27FC236}">
                <a16:creationId xmlns:a16="http://schemas.microsoft.com/office/drawing/2014/main" id="{093F014D-9D4B-101D-B432-2A3E57D1D3B3}"/>
              </a:ext>
            </a:extLst>
          </p:cNvPr>
          <p:cNvSpPr txBox="1"/>
          <p:nvPr/>
        </p:nvSpPr>
        <p:spPr>
          <a:xfrm>
            <a:off x="0" y="105778"/>
            <a:ext cx="12192000" cy="400110"/>
          </a:xfrm>
          <a:prstGeom prst="rect">
            <a:avLst/>
          </a:prstGeom>
          <a:solidFill>
            <a:srgbClr val="A3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แบบวิเคราะห์ความสัมพันธ์ระหว่างโอกาสที่จะเกิดความเสี่ยงกับระดับความรุนแรงของผลกระทบความ</a:t>
            </a:r>
            <a:r>
              <a:rPr lang="th-TH" sz="2000" b="1" dirty="0" smtClean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เสี่ยงเกณฑ์</a:t>
            </a:r>
            <a:r>
              <a:rPr lang="th-TH" sz="20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มาตรฐานระดับความเสี่ยง (</a:t>
            </a:r>
            <a:r>
              <a:rPr lang="en-US" sz="20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Degree of Risk/Risk Matrix</a:t>
            </a:r>
            <a:r>
              <a:rPr lang="th-TH" sz="20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)</a:t>
            </a:r>
            <a:endParaRPr lang="en-US" sz="200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55" name="สี่เหลี่ยมผืนผ้า 74">
            <a:extLst>
              <a:ext uri="{FF2B5EF4-FFF2-40B4-BE49-F238E27FC236}">
                <a16:creationId xmlns:a16="http://schemas.microsoft.com/office/drawing/2014/main" id="{160B3951-E4BA-45B0-1EC4-10B5CC0E3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6005" y="6480230"/>
            <a:ext cx="3200400" cy="3247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โอกาสที่จะเกิดความเสี่ยง</a:t>
            </a:r>
            <a:endParaRPr kumimoji="0" lang="th-TH" alt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สี่เหลี่ยมผืนผ้า 84">
            <a:extLst>
              <a:ext uri="{FF2B5EF4-FFF2-40B4-BE49-F238E27FC236}">
                <a16:creationId xmlns:a16="http://schemas.microsoft.com/office/drawing/2014/main" id="{7C892151-986A-F119-653A-4E612885099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1170704" y="3062520"/>
            <a:ext cx="2790825" cy="33163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ผลกระทบของความเสี่ยง</a:t>
            </a:r>
            <a:endParaRPr kumimoji="0" lang="th-TH" alt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สี่เหลี่ยมผืนผ้า: มุมมน 2">
            <a:extLst>
              <a:ext uri="{FF2B5EF4-FFF2-40B4-BE49-F238E27FC236}">
                <a16:creationId xmlns:a16="http://schemas.microsoft.com/office/drawing/2014/main" id="{ED7C1A1C-E9AB-9B98-FCAF-52A13014F0CE}"/>
              </a:ext>
            </a:extLst>
          </p:cNvPr>
          <p:cNvSpPr/>
          <p:nvPr/>
        </p:nvSpPr>
        <p:spPr>
          <a:xfrm>
            <a:off x="3850709" y="1492859"/>
            <a:ext cx="2559223" cy="617038"/>
          </a:xfrm>
          <a:prstGeom prst="roundRect">
            <a:avLst>
              <a:gd name="adj" fmla="val 6948"/>
            </a:avLst>
          </a:prstGeom>
          <a:solidFill>
            <a:srgbClr val="FFFFCC"/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36000" rtlCol="0" anchor="t" anchorCtr="0"/>
          <a:lstStyle/>
          <a:p>
            <a:pPr algn="ctr">
              <a:buClr>
                <a:srgbClr val="000000"/>
              </a:buClr>
            </a:pPr>
            <a:r>
              <a:rPr lang="th-TH" sz="16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(4) </a:t>
            </a:r>
            <a:r>
              <a:rPr lang="th-TH" sz="1600" dirty="0" smtClean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</a:t>
            </a:r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พัฒนาของเทคโนโลยีเข้ามา</a:t>
            </a:r>
            <a:r>
              <a:rPr lang="th-TH" sz="1600" dirty="0" smtClean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ทดแทน</a:t>
            </a:r>
            <a:br>
              <a:rPr lang="th-TH" sz="1600" dirty="0" smtClean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600" dirty="0" smtClean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ตำแหน่ง</a:t>
            </a:r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งานในตลาดแรงงาน</a:t>
            </a:r>
            <a:endParaRPr lang="th-TH" sz="1600" kern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75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270816"/>
              </p:ext>
            </p:extLst>
          </p:nvPr>
        </p:nvGraphicFramePr>
        <p:xfrm>
          <a:off x="847724" y="1125548"/>
          <a:ext cx="10668002" cy="5414003"/>
        </p:xfrm>
        <a:graphic>
          <a:graphicData uri="http://schemas.openxmlformats.org/drawingml/2006/table">
            <a:tbl>
              <a:tblPr firstRow="1" bandRow="1"/>
              <a:tblGrid>
                <a:gridCol w="4139427">
                  <a:extLst>
                    <a:ext uri="{9D8B030D-6E8A-4147-A177-3AD203B41FA5}">
                      <a16:colId xmlns:a16="http://schemas.microsoft.com/office/drawing/2014/main" val="1797210913"/>
                    </a:ext>
                  </a:extLst>
                </a:gridCol>
                <a:gridCol w="1245882">
                  <a:extLst>
                    <a:ext uri="{9D8B030D-6E8A-4147-A177-3AD203B41FA5}">
                      <a16:colId xmlns:a16="http://schemas.microsoft.com/office/drawing/2014/main" val="1604769609"/>
                    </a:ext>
                  </a:extLst>
                </a:gridCol>
                <a:gridCol w="977146">
                  <a:extLst>
                    <a:ext uri="{9D8B030D-6E8A-4147-A177-3AD203B41FA5}">
                      <a16:colId xmlns:a16="http://schemas.microsoft.com/office/drawing/2014/main" val="1328598"/>
                    </a:ext>
                  </a:extLst>
                </a:gridCol>
                <a:gridCol w="1302861">
                  <a:extLst>
                    <a:ext uri="{9D8B030D-6E8A-4147-A177-3AD203B41FA5}">
                      <a16:colId xmlns:a16="http://schemas.microsoft.com/office/drawing/2014/main" val="2231347141"/>
                    </a:ext>
                  </a:extLst>
                </a:gridCol>
                <a:gridCol w="3002686">
                  <a:extLst>
                    <a:ext uri="{9D8B030D-6E8A-4147-A177-3AD203B41FA5}">
                      <a16:colId xmlns:a16="http://schemas.microsoft.com/office/drawing/2014/main" val="3875981459"/>
                    </a:ext>
                  </a:extLst>
                </a:gridCol>
              </a:tblGrid>
              <a:tr h="57022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ความเสี่ยง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5162" marR="55162" marT="27377" marB="27377">
                    <a:lnL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2E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เกณฑ์ประเมินมาตรฐาน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5162" marR="55162" marT="27377" marB="27377">
                    <a:lnL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2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ระดับความเสี่ยง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5162" marR="55162" marT="27377" marB="27377">
                    <a:lnL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2E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หน่วยงานที่รับผิดชอบรายงาน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5162" marR="55162" marT="27377" marB="27377" anchor="ctr">
                    <a:lnL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2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707595"/>
                  </a:ext>
                </a:extLst>
              </a:tr>
              <a:tr h="3121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โอกาส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5162" marR="55162" marT="27377" marB="27377">
                    <a:lnL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4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ผลกระทบ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5162" marR="55162" marT="27377" marB="27377">
                    <a:lnL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4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520281"/>
                  </a:ext>
                </a:extLst>
              </a:tr>
              <a:tr h="570220">
                <a:tc>
                  <a:txBody>
                    <a:bodyPr/>
                    <a:lstStyle/>
                    <a:p>
                      <a:pPr marL="202565" indent="-2025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  ขาดการบูรณาการฐานข้อมูล ทำให้สูญเสียโอกาสทางการแข่งขัน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5162" marR="55162" marT="27377" marB="27377">
                    <a:lnL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5162" marR="55162" marT="27377" marB="27377">
                    <a:lnL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5162" marR="55162" marT="27377" marB="27377">
                    <a:lnL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25</a:t>
                      </a:r>
                      <a:b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(สูงมาก)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5162" marR="55162" marT="27377" marB="27377">
                    <a:lnL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สำนัก</a:t>
                      </a:r>
                      <a:r>
                        <a:rPr lang="th-TH" sz="2000" dirty="0" err="1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วิทยบริ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การและเทคโนโลยี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5162" marR="55162" marT="27377" marB="27377">
                    <a:lnL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99375"/>
                  </a:ext>
                </a:extLst>
              </a:tr>
              <a:tr h="570220">
                <a:tc>
                  <a:txBody>
                    <a:bodyPr/>
                    <a:lstStyle/>
                    <a:p>
                      <a:pPr marL="145415" indent="-145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 ความไม่ปลอดภัยในชีวิต จากสภาพแวดล้อมในการทำงาน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5162" marR="55162" marT="27377" marB="27377">
                    <a:lnL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55162" marR="55162" marT="27377" marB="27377">
                    <a:lnL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5162" marR="55162" marT="27377" marB="27377">
                    <a:lnL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20</a:t>
                      </a:r>
                      <a:b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(สูงมาก)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5162" marR="55162" marT="27377" marB="27377">
                    <a:lnL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1.คณะวิทยาศาสตร์และเทคโนโลยี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 คณะเทคโนโลยีการเกษตร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3. คณะเทคโนโลยีอุตสาหกรรม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4. สถาบันวิจัยและพัฒนา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5.</a:t>
                      </a:r>
                      <a:r>
                        <a:rPr lang="th-TH" sz="2000" baseline="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สำนักงานอธิการบดี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5162" marR="55162" marT="27377" marB="27377">
                    <a:lnL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58751"/>
                  </a:ext>
                </a:extLst>
              </a:tr>
              <a:tr h="1086291">
                <a:tc>
                  <a:txBody>
                    <a:bodyPr/>
                    <a:lstStyle/>
                    <a:p>
                      <a:pPr marL="145415" indent="-145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3. ขาดการบูรณาการความร่วมมือ บริการวิชาการและถ่ายทอด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เทคโนโลยีกับ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ภาคีเครือข่าย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5162" marR="55162" marT="27377" marB="27377">
                    <a:lnL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55162" marR="55162" marT="27377" marB="27377">
                    <a:lnL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5162" marR="55162" marT="27377" marB="27377">
                    <a:lnL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15</a:t>
                      </a:r>
                      <a:br>
                        <a:rPr lang="en-US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(สูงมาก)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5162" marR="55162" marT="27377" marB="27377">
                    <a:lnL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-85725" algn="l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สถาบันวิจัยและพัฒนา</a:t>
                      </a:r>
                    </a:p>
                    <a:p>
                      <a:pPr marL="85725" indent="-85725" algn="l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กองนโยบายและแผน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5162" marR="55162" marT="27377" marB="27377">
                    <a:lnL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815413"/>
                  </a:ext>
                </a:extLst>
              </a:tr>
              <a:tr h="68351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4. 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พัฒนาของเทคโนโลยีเข้ามาทดแทนตำแหน่งงานในตลาดแรงงาน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5162" marR="55162" marT="27377" marB="27377">
                    <a:lnL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55162" marR="55162" marT="27377" marB="27377">
                    <a:lnL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5162" marR="55162" marT="27377" marB="27377">
                    <a:lnL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15</a:t>
                      </a:r>
                      <a:br>
                        <a:rPr lang="en-US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(สูงมาก)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5162" marR="55162" marT="27377" marB="27377">
                    <a:lnL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 ทุกคณะ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 สำนักส่งเสริมวิชาการและงานทะเบียน</a:t>
                      </a:r>
                      <a:b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3. กองพัฒนานักศึกษา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5162" marR="55162" marT="27377" marB="27377">
                    <a:lnL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B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867656"/>
                  </a:ext>
                </a:extLst>
              </a:tr>
            </a:tbl>
          </a:graphicData>
        </a:graphic>
      </p:graphicFrame>
      <p:sp>
        <p:nvSpPr>
          <p:cNvPr id="5" name="กล่องข้อความ 4"/>
          <p:cNvSpPr txBox="1"/>
          <p:nvPr/>
        </p:nvSpPr>
        <p:spPr>
          <a:xfrm>
            <a:off x="752474" y="201206"/>
            <a:ext cx="10668002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คำชี้แจง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ในการรายงานสรุปผลการบริหารความเสี่ยง รอบ 6 เดือน : หน่วยงาน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สามารถดำเนินการแก้ไข ปรับปรุง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เพิ่มเติมข้อมูลและรูปภาพประกอบในแบบฟอร์มได้ตามความเหมาะสม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55227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รูปแบบอิสระ 3"/>
          <p:cNvSpPr/>
          <p:nvPr/>
        </p:nvSpPr>
        <p:spPr>
          <a:xfrm>
            <a:off x="0" y="-9439"/>
            <a:ext cx="12191999" cy="468926"/>
          </a:xfrm>
          <a:custGeom>
            <a:avLst/>
            <a:gdLst>
              <a:gd name="connsiteX0" fmla="*/ 312041 w 8856984"/>
              <a:gd name="connsiteY0" fmla="*/ 0 h 399303"/>
              <a:gd name="connsiteX1" fmla="*/ 8544943 w 8856984"/>
              <a:gd name="connsiteY1" fmla="*/ 0 h 399303"/>
              <a:gd name="connsiteX2" fmla="*/ 8856984 w 8856984"/>
              <a:gd name="connsiteY2" fmla="*/ 312041 h 399303"/>
              <a:gd name="connsiteX3" fmla="*/ 8856984 w 8856984"/>
              <a:gd name="connsiteY3" fmla="*/ 399303 h 399303"/>
              <a:gd name="connsiteX4" fmla="*/ 0 w 8856984"/>
              <a:gd name="connsiteY4" fmla="*/ 399303 h 399303"/>
              <a:gd name="connsiteX5" fmla="*/ 0 w 8856984"/>
              <a:gd name="connsiteY5" fmla="*/ 312041 h 399303"/>
              <a:gd name="connsiteX6" fmla="*/ 312041 w 8856984"/>
              <a:gd name="connsiteY6" fmla="*/ 0 h 39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6984" h="399303">
                <a:moveTo>
                  <a:pt x="312041" y="0"/>
                </a:moveTo>
                <a:lnTo>
                  <a:pt x="8544943" y="0"/>
                </a:lnTo>
                <a:cubicBezTo>
                  <a:pt x="8717278" y="0"/>
                  <a:pt x="8856984" y="139706"/>
                  <a:pt x="8856984" y="312041"/>
                </a:cubicBezTo>
                <a:lnTo>
                  <a:pt x="8856984" y="399303"/>
                </a:lnTo>
                <a:lnTo>
                  <a:pt x="0" y="399303"/>
                </a:ln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ประเด็นความเสี่ยงที่ 1 </a:t>
            </a:r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ขาดการบูรณาการฐานข้อมูล ทำให้สูญเสียโอกาสทางการแข่งขัน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337643"/>
              </p:ext>
            </p:extLst>
          </p:nvPr>
        </p:nvGraphicFramePr>
        <p:xfrm>
          <a:off x="594910" y="825782"/>
          <a:ext cx="2669582" cy="4785360"/>
        </p:xfrm>
        <a:graphic>
          <a:graphicData uri="http://schemas.openxmlformats.org/drawingml/2006/table">
            <a:tbl>
              <a:tblPr firstRow="1" bandRow="1"/>
              <a:tblGrid>
                <a:gridCol w="2669582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6869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1. จัดทำร่างนโยบายธรรมา</a:t>
                      </a:r>
                      <a:r>
                        <a:rPr lang="th-TH" sz="1600" dirty="0" err="1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ภิ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บาลข้อมูล </a:t>
                      </a:r>
                      <a:b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Data Governance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) และกลไกการบูรณาการฐานข้อมูล</a:t>
                      </a:r>
                      <a:endParaRPr lang="th-TH" sz="1600" dirty="0" smtClean="0">
                        <a:solidFill>
                          <a:srgbClr val="00009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1920" marR="0" marT="0" marB="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1717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</a:tabLst>
                        <a:defRPr/>
                      </a:pPr>
                      <a:r>
                        <a:rPr kumimoji="0" lang="th-TH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      </a: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  <a:tr h="17557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โครงการจ้างเหมาบำรุงรักษาสนับสนุนสำหรับห้องศูนย์สารสนเทศ </a:t>
                      </a: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DATA CENTER 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อาคารศูนย์สารสนเทศ </a:t>
                      </a:r>
                      <a:b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460,000</a:t>
                      </a:r>
                      <a:r>
                        <a:rPr lang="th-TH" sz="16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บาท</a:t>
                      </a:r>
                      <a:br>
                        <a:rPr lang="th-TH" sz="16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6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เบิกจ่าย........................บาท</a:t>
                      </a:r>
                      <a:br>
                        <a:rPr lang="th-TH" sz="16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6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คงเหลือ..........................บาท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400" u="sng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สถานะโครงการ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☐ เสร็จสิ้น  ☐ อยู่ระหว่างดำเนินการ 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☐ ยังไม่เริ่ม  ☐ ยกเลิก</a:t>
                      </a:r>
                      <a:endParaRPr kumimoji="0" lang="th-TH" sz="11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Arial Unicode MS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4896960"/>
                  </a:ext>
                </a:extLst>
              </a:tr>
            </a:tbl>
          </a:graphicData>
        </a:graphic>
      </p:graphicFrame>
      <p:sp>
        <p:nvSpPr>
          <p:cNvPr id="6" name="สี่เหลี่ยมผืนผ้า 5"/>
          <p:cNvSpPr/>
          <p:nvPr/>
        </p:nvSpPr>
        <p:spPr>
          <a:xfrm>
            <a:off x="0" y="459487"/>
            <a:ext cx="2883599" cy="352469"/>
          </a:xfrm>
          <a:prstGeom prst="rect">
            <a:avLst/>
          </a:prstGeom>
          <a:solidFill>
            <a:srgbClr val="FFFF00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ส่วนที่ 1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: </a:t>
            </a:r>
            <a:r>
              <a:rPr kumimoji="0" lang="th-TH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กล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ยุทธ์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/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แนวทางจัดการความเสี่ยง</a:t>
            </a: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563063"/>
              </p:ext>
            </p:extLst>
          </p:nvPr>
        </p:nvGraphicFramePr>
        <p:xfrm>
          <a:off x="3368083" y="800741"/>
          <a:ext cx="2669582" cy="4785360"/>
        </p:xfrm>
        <a:graphic>
          <a:graphicData uri="http://schemas.openxmlformats.org/drawingml/2006/table">
            <a:tbl>
              <a:tblPr firstRow="1" bandRow="1"/>
              <a:tblGrid>
                <a:gridCol w="2669582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7195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</a:tabLst>
                        <a:defRPr/>
                      </a:pPr>
                      <a:r>
                        <a:rPr kumimoji="0" lang="th-TH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sz="1600" dirty="0" smtClean="0">
                          <a:effectLst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ถอดบทเรียนจากปัญหาข้อมูลเรื่องเดียวกันแต่จัดเก็บคนละที่ ทำให้ตัวเลขไม่ตรงกัน (</a:t>
                      </a: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</a:rPr>
                        <a:t>Inconsistent Data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</a:rPr>
                        <a:t>)</a:t>
                      </a:r>
                      <a:endParaRPr kumimoji="0" lang="th-TH" sz="16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Arial Unicode MS"/>
                        <a:cs typeface="TH SarabunPSK" panose="020B0500040200020003" pitchFamily="34" charset="-34"/>
                      </a:endParaRPr>
                    </a:p>
                  </a:txBody>
                  <a:tcPr marL="121920" marR="0" marT="0" marB="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17987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</a:tabLst>
                        <a:defRPr/>
                      </a:pPr>
                      <a:r>
                        <a:rPr kumimoji="0" lang="th-TH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      </a:r>
                      <a:endParaRPr kumimoji="0" lang="th-TH" sz="14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Arial Unicode MS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  <a:tr h="18499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โครงการจ้างเหมาบำรุงรักษาสนับสนุนสำหรับห้องศูนย์สารสนเทศ </a:t>
                      </a: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DATA CENTER 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อาคารศูนย์สารสนเทศ </a:t>
                      </a:r>
                      <a:b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460,000</a:t>
                      </a:r>
                      <a:r>
                        <a:rPr lang="th-TH" sz="16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บาท</a:t>
                      </a:r>
                      <a:br>
                        <a:rPr lang="th-TH" sz="16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6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เบิกจ่าย........................บาท</a:t>
                      </a:r>
                      <a:br>
                        <a:rPr lang="th-TH" sz="16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6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คงเหลือ..........................บาท</a:t>
                      </a:r>
                      <a:br>
                        <a:rPr lang="th-TH" sz="16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400" u="sng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สถานะโครงการ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☐ เสร็จสิ้น  ☐ อยู่ระหว่างดำเนินการ 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☐ ยังไม่เริ่ม  ☐ ยกเลิก</a:t>
                      </a:r>
                      <a:endParaRPr kumimoji="0" lang="th-TH" sz="11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Arial Unicode MS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4896960"/>
                  </a:ext>
                </a:extLst>
              </a:tr>
            </a:tbl>
          </a:graphicData>
        </a:graphic>
      </p:graphicFrame>
      <p:graphicFrame>
        <p:nvGraphicFramePr>
          <p:cNvPr id="9" name="ตาราง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7406"/>
              </p:ext>
            </p:extLst>
          </p:nvPr>
        </p:nvGraphicFramePr>
        <p:xfrm>
          <a:off x="6095999" y="811956"/>
          <a:ext cx="2669582" cy="4785360"/>
        </p:xfrm>
        <a:graphic>
          <a:graphicData uri="http://schemas.openxmlformats.org/drawingml/2006/table">
            <a:tbl>
              <a:tblPr firstRow="1" bandRow="1"/>
              <a:tblGrid>
                <a:gridCol w="2669582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7242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</a:tabLst>
                        <a:defRPr/>
                      </a:pPr>
                      <a:r>
                        <a:rPr kumimoji="0" lang="th-TH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เชื่อมโยงระบบต่าง ๆ มากกว่า </a:t>
                      </a: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70 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 เพื่อสนับสนุน </a:t>
                      </a: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Management by Fact 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สำหรับตัดสินใจเชิงยุทธศาสตร์</a:t>
                      </a:r>
                      <a:endParaRPr kumimoji="0" lang="th-TH" sz="16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Arial Unicode MS"/>
                        <a:cs typeface="TH SarabunPSK" panose="020B0500040200020003" pitchFamily="34" charset="-34"/>
                      </a:endParaRPr>
                    </a:p>
                  </a:txBody>
                  <a:tcPr marL="121920" marR="0" marT="0" marB="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18105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</a:tabLst>
                        <a:defRPr/>
                      </a:pPr>
                      <a:r>
                        <a:rPr kumimoji="0" lang="th-TH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      </a:r>
                      <a:endParaRPr kumimoji="0" lang="th-TH" sz="14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Arial Unicode MS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  <a:tr h="18233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กิจกรรมบูรณาการระบบฐานข้อมูลสารสนเทศมหาวิทยาลัย จัดทำ </a:t>
                      </a: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Dashboard 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สำหรับผู้บริหาร</a:t>
                      </a:r>
                      <a:b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 </a:t>
                      </a:r>
                      <a:r>
                        <a:rPr lang="th-TH" sz="16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0,000</a:t>
                      </a:r>
                      <a:r>
                        <a:rPr lang="th-TH" sz="16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บาท</a:t>
                      </a:r>
                      <a:br>
                        <a:rPr lang="th-TH" sz="16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6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เบิกจ่าย........................บาท</a:t>
                      </a:r>
                      <a:br>
                        <a:rPr lang="th-TH" sz="16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6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คงเหลือ..........................บาท</a:t>
                      </a:r>
                      <a:br>
                        <a:rPr lang="th-TH" sz="16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400" u="sng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สถานะกิจกรรม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☐ เสร็จสิ้น  ☐ อยู่ระหว่างดำเนินการ 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☐ ยังไม่เริ่ม  ☐ ยกเลิก</a:t>
                      </a:r>
                      <a:endParaRPr kumimoji="0" lang="th-TH" sz="11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Arial Unicode MS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4896960"/>
                  </a:ext>
                </a:extLst>
              </a:tr>
            </a:tbl>
          </a:graphicData>
        </a:graphic>
      </p:graphicFrame>
      <p:graphicFrame>
        <p:nvGraphicFramePr>
          <p:cNvPr id="10" name="ตาราง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077995"/>
              </p:ext>
            </p:extLst>
          </p:nvPr>
        </p:nvGraphicFramePr>
        <p:xfrm>
          <a:off x="8915400" y="825781"/>
          <a:ext cx="2519762" cy="4760320"/>
        </p:xfrm>
        <a:graphic>
          <a:graphicData uri="http://schemas.openxmlformats.org/drawingml/2006/table">
            <a:tbl>
              <a:tblPr firstRow="1" bandRow="1"/>
              <a:tblGrid>
                <a:gridCol w="2519762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7614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</a:tabLst>
                        <a:defRPr/>
                      </a:pPr>
                      <a:r>
                        <a:rPr kumimoji="0" lang="th-TH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3. </a:t>
                      </a:r>
                      <a:r>
                        <a:rPr lang="th-TH" sz="1600" dirty="0" smtClean="0">
                          <a:effectLst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จัดทำระบบ </a:t>
                      </a: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</a:rPr>
                        <a:t>Backup 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</a:rPr>
                        <a:t>อัตโนมัติ (</a:t>
                      </a: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</a:rPr>
                        <a:t>Onsite 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</a:rPr>
                        <a:t>/ </a:t>
                      </a: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</a:rPr>
                        <a:t>Off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</a:rPr>
                        <a:t>-</a:t>
                      </a: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</a:rPr>
                        <a:t>site 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</a:rPr>
                        <a:t>/ </a:t>
                      </a: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</a:rPr>
                        <a:t>Cloud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</a:rPr>
                        <a:t>)</a:t>
                      </a:r>
                      <a:endParaRPr kumimoji="0" lang="th-TH" sz="16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Arial Unicode MS"/>
                        <a:cs typeface="TH SarabunPSK" panose="020B0500040200020003" pitchFamily="34" charset="-34"/>
                      </a:endParaRPr>
                    </a:p>
                  </a:txBody>
                  <a:tcPr marL="121920" marR="0" marT="0" marB="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19194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</a:tabLst>
                        <a:defRPr/>
                      </a:pPr>
                      <a:r>
                        <a:rPr kumimoji="0" lang="th-TH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      </a:r>
                      <a:endParaRPr kumimoji="0" lang="th-TH" sz="14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Arial Unicode MS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  <a:tr h="20794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โครงการเช่าพื้นที่แบบ </a:t>
                      </a: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Private Cloud 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สำหรับสำรองข้อมูล</a:t>
                      </a:r>
                      <a:b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 </a:t>
                      </a:r>
                      <a:r>
                        <a:rPr lang="th-TH" sz="16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30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0,000</a:t>
                      </a:r>
                      <a:r>
                        <a:rPr lang="th-TH" sz="16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บาท</a:t>
                      </a:r>
                      <a:br>
                        <a:rPr lang="th-TH" sz="16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6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เบิกจ่าย........................บาท</a:t>
                      </a:r>
                      <a:br>
                        <a:rPr lang="th-TH" sz="16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6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คงเหลือ..........................บาท</a:t>
                      </a:r>
                      <a:br>
                        <a:rPr lang="th-TH" sz="16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400" u="sng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สถานะโครงการ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☐ เสร็จสิ้น  ☐ อยู่ระหว่างดำเนินการ 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☐ ยังไม่เริ่ม  ☐ ยกเลิก</a:t>
                      </a:r>
                      <a:endParaRPr kumimoji="0" lang="th-TH" sz="11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Arial Unicode MS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4896960"/>
                  </a:ext>
                </a:extLst>
              </a:tr>
            </a:tbl>
          </a:graphicData>
        </a:graphic>
      </p:graphicFrame>
      <p:sp>
        <p:nvSpPr>
          <p:cNvPr id="11" name="สี่เหลี่ยมผืนผ้ามุมมน 10"/>
          <p:cNvSpPr/>
          <p:nvPr/>
        </p:nvSpPr>
        <p:spPr>
          <a:xfrm>
            <a:off x="837974" y="5705475"/>
            <a:ext cx="1819275" cy="8572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รูปภาพ</a:t>
            </a:r>
            <a:endParaRPr lang="en-US" dirty="0"/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2883599" y="5705475"/>
            <a:ext cx="1819275" cy="8572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รูปภาพ</a:t>
            </a:r>
            <a:endParaRPr lang="en-US" dirty="0"/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4807649" y="5705475"/>
            <a:ext cx="1819275" cy="8572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รูปภาพ</a:t>
            </a:r>
            <a:endParaRPr lang="en-US" dirty="0"/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6731699" y="5705475"/>
            <a:ext cx="1819275" cy="8572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รูปภาพ</a:t>
            </a:r>
            <a:endParaRPr lang="en-US" dirty="0"/>
          </a:p>
        </p:txBody>
      </p:sp>
      <p:sp>
        <p:nvSpPr>
          <p:cNvPr id="15" name="สี่เหลี่ยมผืนผ้ามุมมน 14"/>
          <p:cNvSpPr/>
          <p:nvPr/>
        </p:nvSpPr>
        <p:spPr>
          <a:xfrm>
            <a:off x="8765581" y="5705475"/>
            <a:ext cx="1819275" cy="8572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รูปภาพ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084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รูปแบบอิสระ 3"/>
          <p:cNvSpPr/>
          <p:nvPr/>
        </p:nvSpPr>
        <p:spPr>
          <a:xfrm>
            <a:off x="0" y="-9439"/>
            <a:ext cx="12191999" cy="468926"/>
          </a:xfrm>
          <a:custGeom>
            <a:avLst/>
            <a:gdLst>
              <a:gd name="connsiteX0" fmla="*/ 312041 w 8856984"/>
              <a:gd name="connsiteY0" fmla="*/ 0 h 399303"/>
              <a:gd name="connsiteX1" fmla="*/ 8544943 w 8856984"/>
              <a:gd name="connsiteY1" fmla="*/ 0 h 399303"/>
              <a:gd name="connsiteX2" fmla="*/ 8856984 w 8856984"/>
              <a:gd name="connsiteY2" fmla="*/ 312041 h 399303"/>
              <a:gd name="connsiteX3" fmla="*/ 8856984 w 8856984"/>
              <a:gd name="connsiteY3" fmla="*/ 399303 h 399303"/>
              <a:gd name="connsiteX4" fmla="*/ 0 w 8856984"/>
              <a:gd name="connsiteY4" fmla="*/ 399303 h 399303"/>
              <a:gd name="connsiteX5" fmla="*/ 0 w 8856984"/>
              <a:gd name="connsiteY5" fmla="*/ 312041 h 399303"/>
              <a:gd name="connsiteX6" fmla="*/ 312041 w 8856984"/>
              <a:gd name="connsiteY6" fmla="*/ 0 h 39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6984" h="399303">
                <a:moveTo>
                  <a:pt x="312041" y="0"/>
                </a:moveTo>
                <a:lnTo>
                  <a:pt x="8544943" y="0"/>
                </a:lnTo>
                <a:cubicBezTo>
                  <a:pt x="8717278" y="0"/>
                  <a:pt x="8856984" y="139706"/>
                  <a:pt x="8856984" y="312041"/>
                </a:cubicBezTo>
                <a:lnTo>
                  <a:pt x="8856984" y="399303"/>
                </a:lnTo>
                <a:lnTo>
                  <a:pt x="0" y="399303"/>
                </a:ln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ประเด็นความเสี่ยงที่ 1 </a:t>
            </a:r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ขาดการบูรณาการฐานข้อมูล ทำให้สูญเสียโอกาสทางการแข่งขัน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0" y="343029"/>
            <a:ext cx="2657249" cy="468927"/>
          </a:xfrm>
          <a:prstGeom prst="rect">
            <a:avLst/>
          </a:prstGeom>
          <a:solidFill>
            <a:srgbClr val="FFFF00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ดัชนีชี้วัดความเสี่ยง (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KRI)</a:t>
            </a:r>
            <a:endParaRPr kumimoji="0" lang="th-TH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291171"/>
              </p:ext>
            </p:extLst>
          </p:nvPr>
        </p:nvGraphicFramePr>
        <p:xfrm>
          <a:off x="805774" y="887071"/>
          <a:ext cx="10296525" cy="2961818"/>
        </p:xfrm>
        <a:graphic>
          <a:graphicData uri="http://schemas.openxmlformats.org/drawingml/2006/table">
            <a:tbl>
              <a:tblPr firstRow="1" firstCol="1" bandRow="1"/>
              <a:tblGrid>
                <a:gridCol w="440023">
                  <a:extLst>
                    <a:ext uri="{9D8B030D-6E8A-4147-A177-3AD203B41FA5}">
                      <a16:colId xmlns:a16="http://schemas.microsoft.com/office/drawing/2014/main" val="3028792554"/>
                    </a:ext>
                  </a:extLst>
                </a:gridCol>
                <a:gridCol w="3520180">
                  <a:extLst>
                    <a:ext uri="{9D8B030D-6E8A-4147-A177-3AD203B41FA5}">
                      <a16:colId xmlns:a16="http://schemas.microsoft.com/office/drawing/2014/main" val="877797683"/>
                    </a:ext>
                  </a:extLst>
                </a:gridCol>
                <a:gridCol w="1716087">
                  <a:extLst>
                    <a:ext uri="{9D8B030D-6E8A-4147-A177-3AD203B41FA5}">
                      <a16:colId xmlns:a16="http://schemas.microsoft.com/office/drawing/2014/main" val="682779510"/>
                    </a:ext>
                  </a:extLst>
                </a:gridCol>
                <a:gridCol w="1716087">
                  <a:extLst>
                    <a:ext uri="{9D8B030D-6E8A-4147-A177-3AD203B41FA5}">
                      <a16:colId xmlns:a16="http://schemas.microsoft.com/office/drawing/2014/main" val="827855593"/>
                    </a:ext>
                  </a:extLst>
                </a:gridCol>
                <a:gridCol w="2056423">
                  <a:extLst>
                    <a:ext uri="{9D8B030D-6E8A-4147-A177-3AD203B41FA5}">
                      <a16:colId xmlns:a16="http://schemas.microsoft.com/office/drawing/2014/main" val="1594102755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3302709627"/>
                    </a:ext>
                  </a:extLst>
                </a:gridCol>
              </a:tblGrid>
              <a:tr h="361474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ส่วนที่ </a:t>
                      </a:r>
                      <a:r>
                        <a:rPr lang="en-US" sz="1600" b="1" dirty="0" smtClean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2 </a:t>
                      </a:r>
                      <a:r>
                        <a:rPr lang="th-TH" sz="1600" b="1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: รายงานดัชนีชี้วัดความเสี่ยง (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KRI</a:t>
                      </a:r>
                      <a:r>
                        <a:rPr lang="th-TH" sz="1600" b="1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) รอบ 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6 </a:t>
                      </a:r>
                      <a:r>
                        <a:rPr lang="th-TH" sz="1600" b="1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1600" marR="101600" marT="63500" marB="63500">
                    <a:lnL w="12700" cap="flat" cmpd="sng" algn="ctr">
                      <a:solidFill>
                        <a:srgbClr val="2E5F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5F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5F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5F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5F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229288"/>
                  </a:ext>
                </a:extLst>
              </a:tr>
              <a:tr h="4023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1F3864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5F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4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1F3864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ดัชนีชี้วัดความเสี่ยง (</a:t>
                      </a:r>
                      <a:r>
                        <a:rPr lang="en-US" sz="1600" b="1" dirty="0">
                          <a:solidFill>
                            <a:srgbClr val="1F3864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KRI</a:t>
                      </a:r>
                      <a:r>
                        <a:rPr lang="th-TH" sz="1600" b="1" dirty="0">
                          <a:solidFill>
                            <a:srgbClr val="1F3864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5F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4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1F3864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ค่าเป้าหมาย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5F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4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1F3864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ค่าจริง (รอบ </a:t>
                      </a:r>
                      <a:r>
                        <a:rPr lang="en-US" sz="1600" b="1">
                          <a:solidFill>
                            <a:srgbClr val="1F3864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6 </a:t>
                      </a:r>
                      <a:r>
                        <a:rPr lang="th-TH" sz="1600" b="1">
                          <a:solidFill>
                            <a:srgbClr val="1F3864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5F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4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1F3864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สถานะ </a:t>
                      </a:r>
                      <a:r>
                        <a:rPr lang="en-US" sz="1600" b="1">
                          <a:solidFill>
                            <a:srgbClr val="1F3864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KRI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5F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4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1F3864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หมายเหตุ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5F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4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671000"/>
                  </a:ext>
                </a:extLst>
              </a:tr>
              <a:tr h="5954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B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ร้อยละของข้อมูลหลักที่เชื่อมโยงเข้าสู่ระบบกลาง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80</a:t>
                      </a: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6200" marR="76200" marT="50800" marB="5080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☐ ปกติ  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☐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เฝ้าระวัง  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☐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วิกฤต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6200" marR="76200" marT="50800" marB="5080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836279"/>
                  </a:ext>
                </a:extLst>
              </a:tr>
              <a:tr h="5954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B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จำนวนข้อร้องเรียน/</a:t>
                      </a:r>
                      <a:r>
                        <a:rPr lang="th-TH" sz="1600" dirty="0" err="1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ความคลาด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เคลื่อนของข้อมูล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ไม่เกิน 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1 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6200" marR="76200" marT="50800" marB="5080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☐ ปกติ  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☐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เฝ้าระวัง  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☐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วิกฤต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6200" marR="76200" marT="50800" marB="5080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567419"/>
                  </a:ext>
                </a:extLst>
              </a:tr>
              <a:tr h="5954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B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ระดับความพึงพอใจผู้บริหารต่อข้อมูลเพื่อการตัดสินใจ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80</a:t>
                      </a: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6200" marR="76200" marT="50800" marB="5080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☐ ปกติ  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☐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เฝ้าระวัง  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☐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วิกฤต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6200" marR="76200" marT="50800" marB="5080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67761"/>
                  </a:ext>
                </a:extLst>
              </a:tr>
              <a:tr h="402326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เกณฑ์สถานะ 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KRI 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: 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ปกติ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= ค่าจริงอยู่ในเกณฑ์เป้าหมาย 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เฝ้า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ระวัง = ค่าจริงต่ำกว่าเป้าหมาย 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%   🔴 วิกฤต = ค่าจริงต่ำกว่าเป้าหมายมากกว่า 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1600" marR="101600" marT="50800" marB="5080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196662"/>
                  </a:ext>
                </a:extLst>
              </a:tr>
            </a:tbl>
          </a:graphicData>
        </a:graphic>
      </p:graphicFrame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377744"/>
              </p:ext>
            </p:extLst>
          </p:nvPr>
        </p:nvGraphicFramePr>
        <p:xfrm>
          <a:off x="805774" y="4007824"/>
          <a:ext cx="10296524" cy="1440476"/>
        </p:xfrm>
        <a:graphic>
          <a:graphicData uri="http://schemas.openxmlformats.org/drawingml/2006/table">
            <a:tbl>
              <a:tblPr firstRow="1" firstCol="1" bandRow="1"/>
              <a:tblGrid>
                <a:gridCol w="2574131">
                  <a:extLst>
                    <a:ext uri="{9D8B030D-6E8A-4147-A177-3AD203B41FA5}">
                      <a16:colId xmlns:a16="http://schemas.microsoft.com/office/drawing/2014/main" val="788209436"/>
                    </a:ext>
                  </a:extLst>
                </a:gridCol>
                <a:gridCol w="2574131">
                  <a:extLst>
                    <a:ext uri="{9D8B030D-6E8A-4147-A177-3AD203B41FA5}">
                      <a16:colId xmlns:a16="http://schemas.microsoft.com/office/drawing/2014/main" val="3260572920"/>
                    </a:ext>
                  </a:extLst>
                </a:gridCol>
                <a:gridCol w="2574131">
                  <a:extLst>
                    <a:ext uri="{9D8B030D-6E8A-4147-A177-3AD203B41FA5}">
                      <a16:colId xmlns:a16="http://schemas.microsoft.com/office/drawing/2014/main" val="235476996"/>
                    </a:ext>
                  </a:extLst>
                </a:gridCol>
                <a:gridCol w="2574131">
                  <a:extLst>
                    <a:ext uri="{9D8B030D-6E8A-4147-A177-3AD203B41FA5}">
                      <a16:colId xmlns:a16="http://schemas.microsoft.com/office/drawing/2014/main" val="154697949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ส่วนที่ </a:t>
                      </a:r>
                      <a:r>
                        <a:rPr lang="en-US" sz="1600" b="1" dirty="0" smtClean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3 </a:t>
                      </a:r>
                      <a:r>
                        <a:rPr lang="th-TH" sz="1600" b="1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: การประเมินระดับความเสี่ยง ณ รอบ 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6 </a:t>
                      </a:r>
                      <a:r>
                        <a:rPr lang="th-TH" sz="1600" b="1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1600" marR="101600" marT="63500" marB="63500">
                    <a:lnL w="12700" cap="flat" cmpd="sng" algn="ctr">
                      <a:solidFill>
                        <a:srgbClr val="2E5F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5F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5F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5F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5F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47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1F3864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ระดับความเสี่ยง ณ ต้นปี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5F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4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1F3864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โอกาสเกิด (ปัจจุบัน)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5F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4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1F3864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ผลกระทบ (ปัจจุบัน)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5F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4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1F3864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ระดับความเสี่ยง (ปัจจุบัน)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5F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4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6853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สูงมาก (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5×5 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= 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25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6200" marR="76200" marT="50800" marB="5080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6200" marR="76200" marT="50800" marB="5080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6200" marR="76200" marT="50800" marB="5080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026740"/>
                  </a:ext>
                </a:extLst>
              </a:tr>
              <a:tr h="3787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1F3864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แนวโน้มความเสี่ยง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4F7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☐ ลดลง   ☐ คงเดิม   ☐ เพิ่มขึ้น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208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0708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รูปแบบอิสระ 36"/>
          <p:cNvSpPr/>
          <p:nvPr/>
        </p:nvSpPr>
        <p:spPr>
          <a:xfrm>
            <a:off x="0" y="-9439"/>
            <a:ext cx="12191999" cy="580262"/>
          </a:xfrm>
          <a:custGeom>
            <a:avLst/>
            <a:gdLst>
              <a:gd name="connsiteX0" fmla="*/ 312041 w 8856984"/>
              <a:gd name="connsiteY0" fmla="*/ 0 h 399303"/>
              <a:gd name="connsiteX1" fmla="*/ 8544943 w 8856984"/>
              <a:gd name="connsiteY1" fmla="*/ 0 h 399303"/>
              <a:gd name="connsiteX2" fmla="*/ 8856984 w 8856984"/>
              <a:gd name="connsiteY2" fmla="*/ 312041 h 399303"/>
              <a:gd name="connsiteX3" fmla="*/ 8856984 w 8856984"/>
              <a:gd name="connsiteY3" fmla="*/ 399303 h 399303"/>
              <a:gd name="connsiteX4" fmla="*/ 0 w 8856984"/>
              <a:gd name="connsiteY4" fmla="*/ 399303 h 399303"/>
              <a:gd name="connsiteX5" fmla="*/ 0 w 8856984"/>
              <a:gd name="connsiteY5" fmla="*/ 312041 h 399303"/>
              <a:gd name="connsiteX6" fmla="*/ 312041 w 8856984"/>
              <a:gd name="connsiteY6" fmla="*/ 0 h 39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6984" h="399303">
                <a:moveTo>
                  <a:pt x="312041" y="0"/>
                </a:moveTo>
                <a:lnTo>
                  <a:pt x="8544943" y="0"/>
                </a:lnTo>
                <a:cubicBezTo>
                  <a:pt x="8717278" y="0"/>
                  <a:pt x="8856984" y="139706"/>
                  <a:pt x="8856984" y="312041"/>
                </a:cubicBezTo>
                <a:lnTo>
                  <a:pt x="8856984" y="399303"/>
                </a:lnTo>
                <a:lnTo>
                  <a:pt x="0" y="399303"/>
                </a:ln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ประเด็นความเสี่ยงที่ 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 </a:t>
            </a:r>
            <a:r>
              <a:rPr lang="th-TH" sz="2800" b="1" kern="100" dirty="0" smtClean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ความ</a:t>
            </a:r>
            <a:r>
              <a:rPr lang="th-TH" sz="2800" b="1" kern="100" dirty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ไม่ปลอดภัยในชีวิต จากสภาพแวดล้อมในการทำงาน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6" name="ตาราง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381152"/>
              </p:ext>
            </p:extLst>
          </p:nvPr>
        </p:nvGraphicFramePr>
        <p:xfrm>
          <a:off x="638271" y="866527"/>
          <a:ext cx="2669582" cy="5150039"/>
        </p:xfrm>
        <a:graphic>
          <a:graphicData uri="http://schemas.openxmlformats.org/drawingml/2006/table">
            <a:tbl>
              <a:tblPr firstRow="1" bandRow="1"/>
              <a:tblGrid>
                <a:gridCol w="2669582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7149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1.1 </a:t>
                      </a:r>
                      <a:r>
                        <a:rPr lang="th-TH" sz="1600" dirty="0" smtClean="0">
                          <a:effectLst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แต่งตั้งคณะกรรมการกำกับดูแลความปลอดภัย อาชีวอนามัย และสภาพแวดล้อมในการทำงาน</a:t>
                      </a:r>
                      <a:endParaRPr lang="th-TH" sz="1600" dirty="0" smtClean="0">
                        <a:solidFill>
                          <a:srgbClr val="00009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1920" marR="0" marT="0" marB="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17872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</a:tabLst>
                        <a:defRPr/>
                      </a:pPr>
                      <a:r>
                        <a:rPr kumimoji="0" lang="th-TH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      </a: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  <a:tr h="14596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effectLst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กิจกรรมสำรวจความเสี่ยงและประเมินความเสี่ยงระดับบุคคลและห้องปฏิบัติการ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- ไม่ใช้งบประมาณ -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400" u="sng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สถานะโครงการ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☐ เสร็จสิ้น  ☐ อยู่ระหว่างดำเนินการ 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4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☐ ยังไม่เริ่ม  ☐ ยกเลิก</a:t>
                      </a:r>
                      <a:endParaRPr kumimoji="0" lang="th-TH" sz="11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Arial Unicode MS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4896960"/>
                  </a:ext>
                </a:extLst>
              </a:tr>
              <a:tr h="10961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หน่วยงานที่รับผิดชอบ 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: </a:t>
                      </a:r>
                      <a:b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คณะวิทยาศาสตร์ฯ</a:t>
                      </a:r>
                      <a:b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</a:b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2. คณะเทคโนโลยีการเกษตร</a:t>
                      </a:r>
                      <a:b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</a:b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3. คณะเทคโนโลยีอุตสาหกรรม</a:t>
                      </a:r>
                      <a:b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</a:b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4. สถาบันวิจัยและพัฒนา</a:t>
                      </a: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946653"/>
                  </a:ext>
                </a:extLst>
              </a:tr>
            </a:tbl>
          </a:graphicData>
        </a:graphic>
      </p:graphicFrame>
      <p:sp>
        <p:nvSpPr>
          <p:cNvPr id="17" name="สี่เหลี่ยมผืนผ้า 16"/>
          <p:cNvSpPr/>
          <p:nvPr/>
        </p:nvSpPr>
        <p:spPr>
          <a:xfrm>
            <a:off x="0" y="459487"/>
            <a:ext cx="2883599" cy="352469"/>
          </a:xfrm>
          <a:prstGeom prst="rect">
            <a:avLst/>
          </a:prstGeom>
          <a:solidFill>
            <a:srgbClr val="FFFF00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ส่วนที่ 1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: </a:t>
            </a:r>
            <a:r>
              <a:rPr kumimoji="0" lang="th-TH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กล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ยุทธ์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/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แนวทางจัดการความเสี่ยง</a:t>
            </a:r>
          </a:p>
        </p:txBody>
      </p:sp>
      <p:graphicFrame>
        <p:nvGraphicFramePr>
          <p:cNvPr id="20" name="ตาราง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600478"/>
              </p:ext>
            </p:extLst>
          </p:nvPr>
        </p:nvGraphicFramePr>
        <p:xfrm>
          <a:off x="3368083" y="745591"/>
          <a:ext cx="2669582" cy="5032909"/>
        </p:xfrm>
        <a:graphic>
          <a:graphicData uri="http://schemas.openxmlformats.org/drawingml/2006/table">
            <a:tbl>
              <a:tblPr firstRow="1" bandRow="1"/>
              <a:tblGrid>
                <a:gridCol w="2669582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7034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</a:tabLst>
                        <a:defRPr/>
                      </a:pPr>
                      <a:r>
                        <a:rPr lang="th-TH" sz="1600" dirty="0" smtClean="0">
                          <a:effectLst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1.2 ยกระดับมาตรฐานห้องปฏิบัติการ  ให้เป็นไปตามมาตรฐานสากล (</a:t>
                      </a: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</a:rPr>
                        <a:t>ISO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</a:rPr>
                        <a:t>/</a:t>
                      </a: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</a:rPr>
                        <a:t>IEC17025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</a:rPr>
                        <a:t>:</a:t>
                      </a: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</a:rPr>
                        <a:t>2017 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</a:rPr>
                        <a:t>และ </a:t>
                      </a:r>
                      <a:r>
                        <a:rPr lang="en-US" sz="1600" dirty="0" err="1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</a:rPr>
                        <a:t>ESPReL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</a:rPr>
                        <a:t>)</a:t>
                      </a:r>
                      <a:endParaRPr kumimoji="0" lang="th-TH" sz="16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Arial Unicode MS"/>
                        <a:cs typeface="TH SarabunPSK" panose="020B0500040200020003" pitchFamily="34" charset="-34"/>
                      </a:endParaRPr>
                    </a:p>
                  </a:txBody>
                  <a:tcPr marL="121920" marR="0" marT="0" marB="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17586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</a:tabLst>
                        <a:defRPr/>
                      </a:pPr>
                      <a:r>
                        <a:rPr kumimoji="0" lang="th-TH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      </a:r>
                      <a:endParaRPr kumimoji="0" lang="th-TH" sz="14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Arial Unicode MS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  <a:tr h="14362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กิจกรรมสำรวจความเสี่ยงและประเมินความเสี่ยงระดับบุคคลและห้องปฏิบัติการ</a:t>
                      </a:r>
                      <a:r>
                        <a:rPr kumimoji="0" lang="th-TH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kumimoji="0" lang="th-TH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kumimoji="0" lang="th-TH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- ไม่ใช้งบประมาณ -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kumimoji="0" lang="th-TH" sz="13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สถานะโครงการ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kumimoji="0" lang="th-TH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☐ เสร็จสิ้น  ☐ อยู่ระหว่างดำเนินการ 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kumimoji="0" lang="th-TH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☐ ยังไม่เริ่ม  ☐ ยกเลิก</a:t>
                      </a:r>
                      <a:endParaRPr kumimoji="0" lang="th-TH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Arial Unicode MS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4896960"/>
                  </a:ext>
                </a:extLst>
              </a:tr>
              <a:tr h="981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หน่วยงานที่รับผิดชอบ 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: </a:t>
                      </a:r>
                      <a:b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คณะวิทยาศาสตร์ฯ</a:t>
                      </a:r>
                      <a:b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</a:b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2. คณะเทคโนโลยีการเกษตร</a:t>
                      </a:r>
                      <a:b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</a:b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3. คณะเทคโนโลยีอุตสาหกรรม</a:t>
                      </a:r>
                      <a:b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</a:b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4. สถาบันวิจัยและพัฒนา</a:t>
                      </a: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2131937"/>
                  </a:ext>
                </a:extLst>
              </a:tr>
            </a:tbl>
          </a:graphicData>
        </a:graphic>
      </p:graphicFrame>
      <p:graphicFrame>
        <p:nvGraphicFramePr>
          <p:cNvPr id="21" name="ตาราง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855349"/>
              </p:ext>
            </p:extLst>
          </p:nvPr>
        </p:nvGraphicFramePr>
        <p:xfrm>
          <a:off x="6095999" y="568960"/>
          <a:ext cx="2669582" cy="5425440"/>
        </p:xfrm>
        <a:graphic>
          <a:graphicData uri="http://schemas.openxmlformats.org/drawingml/2006/table">
            <a:tbl>
              <a:tblPr firstRow="1" bandRow="1"/>
              <a:tblGrid>
                <a:gridCol w="2669582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8179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</a:tabLst>
                        <a:defRPr/>
                      </a:pPr>
                      <a:r>
                        <a:rPr lang="th-TH" sz="14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2.จัดทำระบบบัญชีสารเคมีและแยกเก็บตามประเภท จัดหาชุดเก็บกู้สารเคมี (</a:t>
                      </a:r>
                      <a:r>
                        <a:rPr lang="en-US" sz="14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Spill Kit</a:t>
                      </a:r>
                      <a:r>
                        <a:rPr lang="th-TH" sz="14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) ประจำจุดเสี่ยง</a:t>
                      </a:r>
                      <a:r>
                        <a:rPr lang="en-US" sz="14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4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4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14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จัดเก็บของเสียอันตรายจากห้องปฏิบัติการให้เป็นไปตามมาตรฐานความปลอดภัยและกฎหมายกำหนด</a:t>
                      </a:r>
                      <a:endParaRPr kumimoji="0" lang="th-TH" sz="14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Arial Unicode MS"/>
                        <a:cs typeface="TH SarabunPSK" panose="020B0500040200020003" pitchFamily="34" charset="-34"/>
                      </a:endParaRPr>
                    </a:p>
                  </a:txBody>
                  <a:tcPr marL="121920" marR="0" marT="0" marB="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17526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</a:tabLst>
                        <a:defRPr/>
                      </a:pPr>
                      <a:r>
                        <a:rPr kumimoji="0" lang="th-TH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      </a:r>
                      <a:endParaRPr kumimoji="0" lang="th-TH" sz="14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Arial Unicode MS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  <a:tr h="16358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กิจกรรมสำรวจและยกระดับความปลอดภัยห้องปฏิบัติการ</a:t>
                      </a:r>
                      <a:r>
                        <a:rPr lang="th-TH" sz="1300" baseline="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 หัวข้อ</a:t>
                      </a:r>
                      <a:r>
                        <a:rPr lang="th-TH" sz="1300" baseline="0" dirty="0" err="1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การจัด</a:t>
                      </a:r>
                      <a:r>
                        <a:rPr lang="th-TH" sz="1300" baseline="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เก็บสาร</a:t>
                      </a:r>
                      <a:r>
                        <a:rPr lang="th-TH" sz="1300" baseline="0" dirty="0" err="1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เค</a:t>
                      </a:r>
                      <a:r>
                        <a:rPr lang="th-TH" sz="1300" baseline="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มมีและของเสียอันตรายในห้องปฏิบัติการด้วยเครื่องมือ </a:t>
                      </a:r>
                      <a:r>
                        <a:rPr lang="en-US" sz="1300" baseline="0" dirty="0" err="1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ESRel</a:t>
                      </a:r>
                      <a:r>
                        <a:rPr lang="en-US" sz="1300" baseline="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300" baseline="0" dirty="0" err="1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chedklist</a:t>
                      </a:r>
                      <a:r>
                        <a:rPr lang="th-TH" sz="13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3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kumimoji="0" lang="th-TH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- ไม่ใช้งบประมาณ -</a:t>
                      </a:r>
                      <a:r>
                        <a:rPr lang="th-TH" sz="13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3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300" u="sng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สถานะกิจกรรม</a:t>
                      </a: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3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☐ เสร็จสิ้น  ☐ อยู่ระหว่างดำเนินการ  </a:t>
                      </a: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3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☐ ยังไม่เริ่ม  ☐ ยกเลิก</a:t>
                      </a:r>
                      <a:endParaRPr kumimoji="0" lang="th-TH" sz="13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Arial Unicode MS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4896960"/>
                  </a:ext>
                </a:extLst>
              </a:tr>
              <a:tr h="9886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หน่วยงานที่รับผิดชอบ 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: </a:t>
                      </a:r>
                      <a:b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คณะวิทยาศาสตร์ฯ</a:t>
                      </a:r>
                      <a:b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</a:b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2. คณะเทคโนโลยีการเกษตร</a:t>
                      </a:r>
                      <a:b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</a:b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3. คณะเทคโนโลยีอุตสาหกรรม</a:t>
                      </a:r>
                      <a:b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</a:b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4. สถาบันวิจัยและพัฒนา</a:t>
                      </a: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3538130"/>
                  </a:ext>
                </a:extLst>
              </a:tr>
            </a:tbl>
          </a:graphicData>
        </a:graphic>
      </p:graphicFrame>
      <p:graphicFrame>
        <p:nvGraphicFramePr>
          <p:cNvPr id="22" name="ตาราง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782908"/>
              </p:ext>
            </p:extLst>
          </p:nvPr>
        </p:nvGraphicFramePr>
        <p:xfrm>
          <a:off x="8869172" y="651238"/>
          <a:ext cx="2519762" cy="4866912"/>
        </p:xfrm>
        <a:graphic>
          <a:graphicData uri="http://schemas.openxmlformats.org/drawingml/2006/table">
            <a:tbl>
              <a:tblPr firstRow="1" bandRow="1"/>
              <a:tblGrid>
                <a:gridCol w="2519762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5803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</a:tabLst>
                        <a:defRPr/>
                      </a:pPr>
                      <a:r>
                        <a:rPr kumimoji="0" lang="en-US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3.1 </a:t>
                      </a:r>
                      <a:r>
                        <a:rPr kumimoji="0" lang="th-TH" sz="14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ordia New" panose="020B0604020202020204" charset="-34"/>
                          <a:cs typeface="TH SarabunPSK" panose="020B0500040200020003" pitchFamily="34" charset="-34"/>
                        </a:rPr>
                        <a:t>แต่งตั้งคณะกรรมการกำกับดูแลความปลอดภัย อาชีวอนามัย และสภาพแวดล้อม</a:t>
                      </a:r>
                      <a:r>
                        <a:rPr kumimoji="0" lang="en-US" sz="14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ordia New" panose="020B060402020202020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kumimoji="0" lang="en-US" sz="14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ordia New" panose="020B0604020202020204" charset="-34"/>
                          <a:cs typeface="TH SarabunPSK" panose="020B0500040200020003" pitchFamily="34" charset="-34"/>
                        </a:rPr>
                      </a:br>
                      <a:r>
                        <a:rPr kumimoji="0" lang="th-TH" sz="14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ordia New" panose="020B0604020202020204" charset="-34"/>
                          <a:cs typeface="TH SarabunPSK" panose="020B0500040200020003" pitchFamily="34" charset="-34"/>
                        </a:rPr>
                        <a:t>ในการทำงาน</a:t>
                      </a:r>
                      <a:endParaRPr kumimoji="0" lang="th-TH" sz="14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Arial Unicode MS"/>
                        <a:cs typeface="TH SarabunPSK" panose="020B0500040200020003" pitchFamily="34" charset="-34"/>
                      </a:endParaRPr>
                    </a:p>
                  </a:txBody>
                  <a:tcPr marL="121920" marR="0" marT="0" marB="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16581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</a:tabLst>
                        <a:defRPr/>
                      </a:pPr>
                      <a:r>
                        <a:rPr kumimoji="0" lang="th-TH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      </a:r>
                      <a:endParaRPr kumimoji="0" lang="th-TH" sz="14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Arial Unicode MS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  <a:tr h="17272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3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กิจกรรมประชุมคณะกรรมการกำกับดูแลความปลอดภัย อาชีวอนามัย และสภาพแวดล้อม</a:t>
                      </a:r>
                      <a:br>
                        <a:rPr kumimoji="0" lang="th-TH" sz="13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kumimoji="0" lang="th-TH" sz="13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ในการทำงาน</a:t>
                      </a:r>
                      <a:r>
                        <a:rPr lang="th-TH" sz="13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3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3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 </a:t>
                      </a: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10,000</a:t>
                      </a:r>
                      <a:r>
                        <a:rPr lang="th-TH" sz="13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บาท</a:t>
                      </a:r>
                      <a:br>
                        <a:rPr lang="th-TH" sz="13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3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เบิกจ่าย........................บาท</a:t>
                      </a:r>
                      <a:br>
                        <a:rPr lang="th-TH" sz="13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3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คงเหลือ..........................บาท</a:t>
                      </a:r>
                      <a:br>
                        <a:rPr lang="th-TH" sz="13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300" u="sng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สถานะโครงการ</a:t>
                      </a: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3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☐ เสร็จสิ้น  ☐ อยู่ระหว่างดำเนินการ  </a:t>
                      </a: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3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☐ ยังไม่เริ่ม  ☐ ยกเลิก</a:t>
                      </a:r>
                      <a:endParaRPr kumimoji="0" lang="th-TH" sz="13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Arial Unicode MS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4896960"/>
                  </a:ext>
                </a:extLst>
              </a:tr>
              <a:tr h="493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หน่วยงานที่รับผิดชอบ 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: </a:t>
                      </a:r>
                      <a:b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</a:b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สำนักงานอธิการบดี</a:t>
                      </a:r>
                      <a:endParaRPr kumimoji="0" lang="th-TH" sz="13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Arial Unicode MS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6555296"/>
                  </a:ext>
                </a:extLst>
              </a:tr>
            </a:tbl>
          </a:graphicData>
        </a:graphic>
      </p:graphicFrame>
      <p:sp>
        <p:nvSpPr>
          <p:cNvPr id="27" name="สี่เหลี่ยมผืนผ้ามุมมน 26"/>
          <p:cNvSpPr/>
          <p:nvPr/>
        </p:nvSpPr>
        <p:spPr>
          <a:xfrm>
            <a:off x="1020063" y="6000750"/>
            <a:ext cx="1819275" cy="8572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รูปภาพ</a:t>
            </a:r>
            <a:endParaRPr lang="en-US" dirty="0"/>
          </a:p>
        </p:txBody>
      </p:sp>
      <p:sp>
        <p:nvSpPr>
          <p:cNvPr id="28" name="สี่เหลี่ยมผืนผ้ามุมมน 27"/>
          <p:cNvSpPr/>
          <p:nvPr/>
        </p:nvSpPr>
        <p:spPr>
          <a:xfrm>
            <a:off x="2959799" y="6022530"/>
            <a:ext cx="1819275" cy="8572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รูปภาพ</a:t>
            </a:r>
            <a:endParaRPr lang="en-US" dirty="0"/>
          </a:p>
        </p:txBody>
      </p:sp>
      <p:sp>
        <p:nvSpPr>
          <p:cNvPr id="29" name="สี่เหลี่ยมผืนผ้ามุมมน 28"/>
          <p:cNvSpPr/>
          <p:nvPr/>
        </p:nvSpPr>
        <p:spPr>
          <a:xfrm>
            <a:off x="4899536" y="6195465"/>
            <a:ext cx="1196464" cy="6557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รูปภาพ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23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รูปแบบอิสระ 36"/>
          <p:cNvSpPr/>
          <p:nvPr/>
        </p:nvSpPr>
        <p:spPr>
          <a:xfrm>
            <a:off x="0" y="-9439"/>
            <a:ext cx="12191999" cy="580262"/>
          </a:xfrm>
          <a:custGeom>
            <a:avLst/>
            <a:gdLst>
              <a:gd name="connsiteX0" fmla="*/ 312041 w 8856984"/>
              <a:gd name="connsiteY0" fmla="*/ 0 h 399303"/>
              <a:gd name="connsiteX1" fmla="*/ 8544943 w 8856984"/>
              <a:gd name="connsiteY1" fmla="*/ 0 h 399303"/>
              <a:gd name="connsiteX2" fmla="*/ 8856984 w 8856984"/>
              <a:gd name="connsiteY2" fmla="*/ 312041 h 399303"/>
              <a:gd name="connsiteX3" fmla="*/ 8856984 w 8856984"/>
              <a:gd name="connsiteY3" fmla="*/ 399303 h 399303"/>
              <a:gd name="connsiteX4" fmla="*/ 0 w 8856984"/>
              <a:gd name="connsiteY4" fmla="*/ 399303 h 399303"/>
              <a:gd name="connsiteX5" fmla="*/ 0 w 8856984"/>
              <a:gd name="connsiteY5" fmla="*/ 312041 h 399303"/>
              <a:gd name="connsiteX6" fmla="*/ 312041 w 8856984"/>
              <a:gd name="connsiteY6" fmla="*/ 0 h 39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6984" h="399303">
                <a:moveTo>
                  <a:pt x="312041" y="0"/>
                </a:moveTo>
                <a:lnTo>
                  <a:pt x="8544943" y="0"/>
                </a:lnTo>
                <a:cubicBezTo>
                  <a:pt x="8717278" y="0"/>
                  <a:pt x="8856984" y="139706"/>
                  <a:pt x="8856984" y="312041"/>
                </a:cubicBezTo>
                <a:lnTo>
                  <a:pt x="8856984" y="399303"/>
                </a:lnTo>
                <a:lnTo>
                  <a:pt x="0" y="399303"/>
                </a:ln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ประเด็นความเสี่ยงที่ 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 </a:t>
            </a:r>
            <a:r>
              <a:rPr lang="th-TH" sz="2800" b="1" kern="100" dirty="0" smtClean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ความ</a:t>
            </a:r>
            <a:r>
              <a:rPr lang="th-TH" sz="2800" b="1" kern="100" dirty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ไม่ปลอดภัยในชีวิต จากสภาพแวดล้อมในการ</a:t>
            </a:r>
            <a:r>
              <a:rPr lang="th-TH" sz="2800" b="1" kern="100" dirty="0" smtClean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ทำงาน (ต่อ)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0" y="459487"/>
            <a:ext cx="2883599" cy="352469"/>
          </a:xfrm>
          <a:prstGeom prst="rect">
            <a:avLst/>
          </a:prstGeom>
          <a:solidFill>
            <a:srgbClr val="FFFF00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ส่วนที่ 1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: </a:t>
            </a:r>
            <a:r>
              <a:rPr kumimoji="0" lang="th-TH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กล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ยุทธ์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/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แนวทางจัดการความเสี่ยง</a:t>
            </a:r>
          </a:p>
        </p:txBody>
      </p:sp>
      <p:graphicFrame>
        <p:nvGraphicFramePr>
          <p:cNvPr id="22" name="ตาราง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694645"/>
              </p:ext>
            </p:extLst>
          </p:nvPr>
        </p:nvGraphicFramePr>
        <p:xfrm>
          <a:off x="650768" y="933930"/>
          <a:ext cx="3540232" cy="4936895"/>
        </p:xfrm>
        <a:graphic>
          <a:graphicData uri="http://schemas.openxmlformats.org/drawingml/2006/table">
            <a:tbl>
              <a:tblPr firstRow="1" bandRow="1"/>
              <a:tblGrid>
                <a:gridCol w="3540232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6106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3.2 </a:t>
                      </a:r>
                      <a:r>
                        <a:rPr kumimoji="0" lang="th-TH" sz="16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ordia New" panose="020B0604020202020204" charset="-34"/>
                          <a:cs typeface="TH SarabunPSK" panose="020B0500040200020003" pitchFamily="34" charset="-34"/>
                        </a:rPr>
                        <a:t>จัดทำแผนปฏิบัติงานศูนย์บริหารด้าน</a:t>
                      </a:r>
                      <a:br>
                        <a:rPr kumimoji="0" lang="th-TH" sz="16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ordia New" panose="020B0604020202020204" charset="-34"/>
                          <a:cs typeface="TH SarabunPSK" panose="020B0500040200020003" pitchFamily="34" charset="-34"/>
                        </a:rPr>
                      </a:br>
                      <a:r>
                        <a:rPr kumimoji="0" lang="th-TH" sz="16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ordia New" panose="020B0604020202020204" charset="-34"/>
                          <a:cs typeface="TH SarabunPSK" panose="020B0500040200020003" pitchFamily="34" charset="-34"/>
                        </a:rPr>
                        <a:t>ความปลอดภัยในการทำงาน </a:t>
                      </a:r>
                      <a:endParaRPr lang="th-TH" sz="1600" dirty="0" smtClean="0">
                        <a:solidFill>
                          <a:srgbClr val="000096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1920" marR="0" marT="0" marB="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17446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</a:tabLst>
                        <a:defRPr/>
                      </a:pPr>
                      <a:r>
                        <a:rPr kumimoji="0" lang="th-TH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      </a:r>
                      <a:endParaRPr kumimoji="0" lang="th-TH" sz="14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Arial Unicode MS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  <a:tr h="20043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3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กิจกรรมประชุมคณะกรรมการกำกับดูแลความปลอดภัย อาชีวอนามัย และสภาพแวดล้อม</a:t>
                      </a:r>
                      <a:br>
                        <a:rPr kumimoji="0" lang="th-TH" sz="13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kumimoji="0" lang="th-TH" sz="13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ในการทำงาน</a:t>
                      </a:r>
                      <a:r>
                        <a:rPr lang="th-TH" sz="13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3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3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 </a:t>
                      </a: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10,000</a:t>
                      </a:r>
                      <a:r>
                        <a:rPr lang="th-TH" sz="13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บาท</a:t>
                      </a:r>
                      <a:br>
                        <a:rPr lang="th-TH" sz="13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3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เบิกจ่าย........................บาท</a:t>
                      </a:r>
                      <a:br>
                        <a:rPr lang="th-TH" sz="13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3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คงเหลือ..........................บาท</a:t>
                      </a:r>
                      <a:br>
                        <a:rPr lang="th-TH" sz="13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300" u="sng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สถานะโครงการ</a:t>
                      </a: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3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☐ เสร็จสิ้น  ☐ อยู่ระหว่างดำเนินการ  </a:t>
                      </a: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3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☐ ยังไม่เริ่ม  ☐ ยกเลิก</a:t>
                      </a:r>
                      <a:endParaRPr kumimoji="0" lang="th-TH" sz="13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Arial Unicode MS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4896960"/>
                  </a:ext>
                </a:extLst>
              </a:tr>
              <a:tr h="5772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หน่วยงานที่รับผิดชอบ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: </a:t>
                      </a:r>
                      <a:b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</a:b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สำนักงานอธิการบดี</a:t>
                      </a:r>
                      <a:endParaRPr kumimoji="0" lang="th-TH" sz="14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Arial Unicode MS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6555296"/>
                  </a:ext>
                </a:extLst>
              </a:tr>
            </a:tbl>
          </a:graphicData>
        </a:graphic>
      </p:graphicFrame>
      <p:sp>
        <p:nvSpPr>
          <p:cNvPr id="27" name="สี่เหลี่ยมผืนผ้ามุมมน 26"/>
          <p:cNvSpPr/>
          <p:nvPr/>
        </p:nvSpPr>
        <p:spPr>
          <a:xfrm>
            <a:off x="9138836" y="3365332"/>
            <a:ext cx="2195914" cy="9976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รูปภาพ</a:t>
            </a:r>
            <a:endParaRPr lang="en-US" dirty="0"/>
          </a:p>
        </p:txBody>
      </p:sp>
      <p:sp>
        <p:nvSpPr>
          <p:cNvPr id="28" name="สี่เหลี่ยมผืนผ้ามุมมน 27"/>
          <p:cNvSpPr/>
          <p:nvPr/>
        </p:nvSpPr>
        <p:spPr>
          <a:xfrm>
            <a:off x="9138836" y="2051341"/>
            <a:ext cx="2195914" cy="10448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รูปภาพ</a:t>
            </a:r>
            <a:endParaRPr lang="en-US" dirty="0"/>
          </a:p>
        </p:txBody>
      </p:sp>
      <p:sp>
        <p:nvSpPr>
          <p:cNvPr id="29" name="สี่เหลี่ยมผืนผ้ามุมมน 28"/>
          <p:cNvSpPr/>
          <p:nvPr/>
        </p:nvSpPr>
        <p:spPr>
          <a:xfrm>
            <a:off x="9138836" y="811956"/>
            <a:ext cx="2053714" cy="9702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รูปภาพ</a:t>
            </a:r>
            <a:endParaRPr lang="en-US" dirty="0"/>
          </a:p>
        </p:txBody>
      </p:sp>
      <p:graphicFrame>
        <p:nvGraphicFramePr>
          <p:cNvPr id="11" name="ตาราง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854592"/>
              </p:ext>
            </p:extLst>
          </p:nvPr>
        </p:nvGraphicFramePr>
        <p:xfrm>
          <a:off x="4470293" y="933930"/>
          <a:ext cx="3892657" cy="4936894"/>
        </p:xfrm>
        <a:graphic>
          <a:graphicData uri="http://schemas.openxmlformats.org/drawingml/2006/table">
            <a:tbl>
              <a:tblPr firstRow="1" bandRow="1"/>
              <a:tblGrid>
                <a:gridCol w="3892657">
                  <a:extLst>
                    <a:ext uri="{9D8B030D-6E8A-4147-A177-3AD203B41FA5}">
                      <a16:colId xmlns:a16="http://schemas.microsoft.com/office/drawing/2014/main" val="2329570379"/>
                    </a:ext>
                  </a:extLst>
                </a:gridCol>
              </a:tblGrid>
              <a:tr h="7548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3.3 </a:t>
                      </a:r>
                      <a:r>
                        <a:rPr kumimoji="0" lang="th-TH" sz="16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Cordia New" panose="020B0604020202020204" charset="-34"/>
                          <a:cs typeface="TH SarabunPSK" panose="020B0500040200020003" pitchFamily="34" charset="-34"/>
                        </a:rPr>
                        <a:t>จัดโครงการฝึกอบรมเกี่ยวกับความปลอดภัยในการทำงาน หรือแผนการฝึกอบรมเกี่ยวกับบทบาทหน้าที่ความรับผิดชอบในด้านความปลอดภัยของเจ้าหน้าที่ และบุคลากรทุกระดับ</a:t>
                      </a:r>
                      <a:endParaRPr lang="th-TH" sz="1600" dirty="0" smtClean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21920" marR="0" marT="0" marB="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5068"/>
                  </a:ext>
                </a:extLst>
              </a:tr>
              <a:tr h="17109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</a:tabLst>
                        <a:defRPr/>
                      </a:pPr>
                      <a:r>
                        <a:rPr kumimoji="0" lang="th-TH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      </a:r>
                      <a:endParaRPr kumimoji="0" lang="th-TH" sz="14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Arial Unicode MS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49359"/>
                  </a:ext>
                </a:extLst>
              </a:tr>
              <a:tr h="17822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3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กิจกรรมประชุมคณะกรรมการกำกับดูแลความปลอดภัย อาชีวอนามัย และสภาพแวดล้อม</a:t>
                      </a:r>
                      <a:br>
                        <a:rPr kumimoji="0" lang="th-TH" sz="13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kumimoji="0" lang="th-TH" sz="13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ในการทำงาน</a:t>
                      </a:r>
                      <a:r>
                        <a:rPr lang="th-TH" sz="13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3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3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 </a:t>
                      </a: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10,000</a:t>
                      </a:r>
                      <a:r>
                        <a:rPr lang="th-TH" sz="13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บาท</a:t>
                      </a:r>
                      <a:br>
                        <a:rPr lang="th-TH" sz="13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3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เบิกจ่าย........................บาท</a:t>
                      </a:r>
                      <a:br>
                        <a:rPr lang="th-TH" sz="13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3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คงเหลือ..........................บาท</a:t>
                      </a:r>
                      <a:br>
                        <a:rPr lang="th-TH" sz="13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300" u="sng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สถานะโครงการ</a:t>
                      </a: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3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☐ เสร็จสิ้น  ☐ อยู่ระหว่างดำเนินการ  </a:t>
                      </a: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300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☐ ยังไม่เริ่ม  ☐ ยกเลิก</a:t>
                      </a:r>
                      <a:endParaRPr kumimoji="0" lang="th-TH" sz="13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Arial Unicode MS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4896960"/>
                  </a:ext>
                </a:extLst>
              </a:tr>
              <a:tr h="5661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หน่วยงานที่รับผิดชอบ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: </a:t>
                      </a:r>
                      <a:b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</a:br>
                      <a:r>
                        <a:rPr kumimoji="0" lang="th-TH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rial Unicode MS"/>
                          <a:cs typeface="TH SarabunPSK" panose="020B0500040200020003" pitchFamily="34" charset="-34"/>
                        </a:rPr>
                        <a:t>สำนักงานอธิการบดี</a:t>
                      </a:r>
                      <a:endParaRPr kumimoji="0" lang="th-TH" sz="14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Arial Unicode MS"/>
                        <a:cs typeface="TH SarabunPSK" panose="020B0500040200020003" pitchFamily="34" charset="-34"/>
                      </a:endParaRPr>
                    </a:p>
                  </a:txBody>
                  <a:tcPr marL="288000" marR="0" marT="60960" marB="60960">
                    <a:lnL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6555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535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รูปแบบอิสระ 36"/>
          <p:cNvSpPr/>
          <p:nvPr/>
        </p:nvSpPr>
        <p:spPr>
          <a:xfrm>
            <a:off x="0" y="-9439"/>
            <a:ext cx="12191999" cy="580262"/>
          </a:xfrm>
          <a:custGeom>
            <a:avLst/>
            <a:gdLst>
              <a:gd name="connsiteX0" fmla="*/ 312041 w 8856984"/>
              <a:gd name="connsiteY0" fmla="*/ 0 h 399303"/>
              <a:gd name="connsiteX1" fmla="*/ 8544943 w 8856984"/>
              <a:gd name="connsiteY1" fmla="*/ 0 h 399303"/>
              <a:gd name="connsiteX2" fmla="*/ 8856984 w 8856984"/>
              <a:gd name="connsiteY2" fmla="*/ 312041 h 399303"/>
              <a:gd name="connsiteX3" fmla="*/ 8856984 w 8856984"/>
              <a:gd name="connsiteY3" fmla="*/ 399303 h 399303"/>
              <a:gd name="connsiteX4" fmla="*/ 0 w 8856984"/>
              <a:gd name="connsiteY4" fmla="*/ 399303 h 399303"/>
              <a:gd name="connsiteX5" fmla="*/ 0 w 8856984"/>
              <a:gd name="connsiteY5" fmla="*/ 312041 h 399303"/>
              <a:gd name="connsiteX6" fmla="*/ 312041 w 8856984"/>
              <a:gd name="connsiteY6" fmla="*/ 0 h 39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6984" h="399303">
                <a:moveTo>
                  <a:pt x="312041" y="0"/>
                </a:moveTo>
                <a:lnTo>
                  <a:pt x="8544943" y="0"/>
                </a:lnTo>
                <a:cubicBezTo>
                  <a:pt x="8717278" y="0"/>
                  <a:pt x="8856984" y="139706"/>
                  <a:pt x="8856984" y="312041"/>
                </a:cubicBezTo>
                <a:lnTo>
                  <a:pt x="8856984" y="399303"/>
                </a:lnTo>
                <a:lnTo>
                  <a:pt x="0" y="399303"/>
                </a:ln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ประเด็นความเสี่ยงที่ 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 </a:t>
            </a:r>
            <a:r>
              <a:rPr lang="th-TH" sz="2800" b="1" kern="100" dirty="0" smtClean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ความ</a:t>
            </a:r>
            <a:r>
              <a:rPr lang="th-TH" sz="2800" b="1" kern="100" dirty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ไม่ปลอดภัยในชีวิต จากสภาพแวดล้อมในการ</a:t>
            </a:r>
            <a:r>
              <a:rPr lang="th-TH" sz="2800" b="1" kern="100" dirty="0" smtClean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ทำงาน (ต่อ)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799366"/>
              </p:ext>
            </p:extLst>
          </p:nvPr>
        </p:nvGraphicFramePr>
        <p:xfrm>
          <a:off x="981075" y="676751"/>
          <a:ext cx="10715626" cy="3008720"/>
        </p:xfrm>
        <a:graphic>
          <a:graphicData uri="http://schemas.openxmlformats.org/drawingml/2006/table">
            <a:tbl>
              <a:tblPr/>
              <a:tblGrid>
                <a:gridCol w="389243">
                  <a:extLst>
                    <a:ext uri="{9D8B030D-6E8A-4147-A177-3AD203B41FA5}">
                      <a16:colId xmlns:a16="http://schemas.microsoft.com/office/drawing/2014/main" val="345816324"/>
                    </a:ext>
                  </a:extLst>
                </a:gridCol>
                <a:gridCol w="3846635">
                  <a:extLst>
                    <a:ext uri="{9D8B030D-6E8A-4147-A177-3AD203B41FA5}">
                      <a16:colId xmlns:a16="http://schemas.microsoft.com/office/drawing/2014/main" val="3748136534"/>
                    </a:ext>
                  </a:extLst>
                </a:gridCol>
                <a:gridCol w="1602764">
                  <a:extLst>
                    <a:ext uri="{9D8B030D-6E8A-4147-A177-3AD203B41FA5}">
                      <a16:colId xmlns:a16="http://schemas.microsoft.com/office/drawing/2014/main" val="1112087273"/>
                    </a:ext>
                  </a:extLst>
                </a:gridCol>
                <a:gridCol w="1602764">
                  <a:extLst>
                    <a:ext uri="{9D8B030D-6E8A-4147-A177-3AD203B41FA5}">
                      <a16:colId xmlns:a16="http://schemas.microsoft.com/office/drawing/2014/main" val="3782420358"/>
                    </a:ext>
                  </a:extLst>
                </a:gridCol>
                <a:gridCol w="1900421">
                  <a:extLst>
                    <a:ext uri="{9D8B030D-6E8A-4147-A177-3AD203B41FA5}">
                      <a16:colId xmlns:a16="http://schemas.microsoft.com/office/drawing/2014/main" val="2826692497"/>
                    </a:ext>
                  </a:extLst>
                </a:gridCol>
                <a:gridCol w="1373799">
                  <a:extLst>
                    <a:ext uri="{9D8B030D-6E8A-4147-A177-3AD203B41FA5}">
                      <a16:colId xmlns:a16="http://schemas.microsoft.com/office/drawing/2014/main" val="1899020834"/>
                    </a:ext>
                  </a:extLst>
                </a:gridCol>
              </a:tblGrid>
              <a:tr h="356396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ส่วนที่ </a:t>
                      </a:r>
                      <a:r>
                        <a:rPr lang="th-TH" sz="1600" b="1" dirty="0" smtClean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600" b="1" dirty="0" smtClean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b="1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: รายงานดัชนีชี้วัดความเสี่ยง (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KRI</a:t>
                      </a:r>
                      <a:r>
                        <a:rPr lang="th-TH" sz="1600" b="1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) รอบ 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6 </a:t>
                      </a:r>
                      <a:r>
                        <a:rPr lang="th-TH" sz="1600" b="1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1600" marR="101600" marT="63500" marB="63500">
                    <a:lnL w="12700" cap="flat" cmpd="sng" algn="ctr">
                      <a:solidFill>
                        <a:srgbClr val="7B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3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521808"/>
                  </a:ext>
                </a:extLst>
              </a:tr>
              <a:tr h="512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6B1A00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6B1A00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ดัชนีชี้วัดความเสี่ยง (</a:t>
                      </a:r>
                      <a:r>
                        <a:rPr lang="en-US" sz="1600" b="1" dirty="0">
                          <a:solidFill>
                            <a:srgbClr val="6B1A00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KRI</a:t>
                      </a:r>
                      <a:r>
                        <a:rPr lang="th-TH" sz="1600" b="1" dirty="0">
                          <a:solidFill>
                            <a:srgbClr val="6B1A00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6B1A00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ค่าเป้าหมาย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6B1A00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ค่าจริง (รอบ </a:t>
                      </a:r>
                      <a:r>
                        <a:rPr lang="en-US" sz="1600" b="1">
                          <a:solidFill>
                            <a:srgbClr val="6B1A00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6 </a:t>
                      </a:r>
                      <a:r>
                        <a:rPr lang="th-TH" sz="1600" b="1">
                          <a:solidFill>
                            <a:srgbClr val="6B1A00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6B1A00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สถานะ </a:t>
                      </a:r>
                      <a:r>
                        <a:rPr lang="en-US" sz="1600" b="1">
                          <a:solidFill>
                            <a:srgbClr val="6B1A00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KRI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6B1A00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หมายเหตุ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797208"/>
                  </a:ext>
                </a:extLst>
              </a:tr>
              <a:tr h="5663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จำนวนผู้เสียชีวิตหรือทุพพลภาพจากการปฏิบัติงานภายในมหาวิทยาลัย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0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6200" marR="76200" marT="50800" marB="5080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☐ ปกติ ☐ เฝ้าระวัง ☐ วิกฤต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0" marR="63500" marT="50800" marB="5080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Zero Tolerance</a:t>
                      </a: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078452"/>
                  </a:ext>
                </a:extLst>
              </a:tr>
              <a:tr h="512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จำนวนอุบัติเหตุที่ต้องหยุดงาน/หยุดเรียนเกิน 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3 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0 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6200" marR="76200" marT="50800" marB="5080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☐ ปกติ ☐ เฝ้าระวัง ☐ วิกฤต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0" marR="63500" marT="50800" marB="5080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Zero Tolerance</a:t>
                      </a: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098390"/>
                  </a:ext>
                </a:extLst>
              </a:tr>
              <a:tr h="512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ระยะเวลาในการเข้าแก้ไขเหตุฉุกเฉินหรือความไม่ปลอดภัยที่ได้รับแจ้ง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≤ 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24 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ชั่วโมง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6200" marR="76200" marT="50800" marB="5080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☐ ปกติ ☐ เฝ้าระวัง ☐ วิกฤต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0" marR="63500" marT="50800" marB="5080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291079"/>
                  </a:ext>
                </a:extLst>
              </a:tr>
              <a:tr h="512150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เกณฑ์สถานะ 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KRI 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: 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ปกติ = เป็นไปตามเป้าหมาย   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เฝ้าระวัง = ใกล้เกินเกณฑ์ (เช่น มีเหตุการณ์บ่งชี้ความเสี่ยง)   🔴 วิกฤต = เกินค่าเป้าหมาย / เกิดเหตุการณ์จริง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1600" marR="101600" marT="50800" marB="5080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8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803930"/>
                  </a:ext>
                </a:extLst>
              </a:tr>
            </a:tbl>
          </a:graphicData>
        </a:graphic>
      </p:graphicFrame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215355"/>
              </p:ext>
            </p:extLst>
          </p:nvPr>
        </p:nvGraphicFramePr>
        <p:xfrm>
          <a:off x="981075" y="3935571"/>
          <a:ext cx="10601328" cy="1407160"/>
        </p:xfrm>
        <a:graphic>
          <a:graphicData uri="http://schemas.openxmlformats.org/drawingml/2006/table">
            <a:tbl>
              <a:tblPr/>
              <a:tblGrid>
                <a:gridCol w="2650332">
                  <a:extLst>
                    <a:ext uri="{9D8B030D-6E8A-4147-A177-3AD203B41FA5}">
                      <a16:colId xmlns:a16="http://schemas.microsoft.com/office/drawing/2014/main" val="606982879"/>
                    </a:ext>
                  </a:extLst>
                </a:gridCol>
                <a:gridCol w="2650332">
                  <a:extLst>
                    <a:ext uri="{9D8B030D-6E8A-4147-A177-3AD203B41FA5}">
                      <a16:colId xmlns:a16="http://schemas.microsoft.com/office/drawing/2014/main" val="3621712889"/>
                    </a:ext>
                  </a:extLst>
                </a:gridCol>
                <a:gridCol w="2650332">
                  <a:extLst>
                    <a:ext uri="{9D8B030D-6E8A-4147-A177-3AD203B41FA5}">
                      <a16:colId xmlns:a16="http://schemas.microsoft.com/office/drawing/2014/main" val="1325063965"/>
                    </a:ext>
                  </a:extLst>
                </a:gridCol>
                <a:gridCol w="2650332">
                  <a:extLst>
                    <a:ext uri="{9D8B030D-6E8A-4147-A177-3AD203B41FA5}">
                      <a16:colId xmlns:a16="http://schemas.microsoft.com/office/drawing/2014/main" val="314924041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ส่วนที่ </a:t>
                      </a:r>
                      <a:r>
                        <a:rPr lang="th-TH" sz="1600" b="1" dirty="0" smtClean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en-US" sz="1600" b="1" dirty="0" smtClean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b="1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: การประเมินระดับความเสี่ยง ณ รอบ 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6 </a:t>
                      </a:r>
                      <a:r>
                        <a:rPr lang="th-TH" sz="1600" b="1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101600" marR="101600" marT="63500" marB="63500">
                    <a:lnL w="12700" cap="flat" cmpd="sng" algn="ctr">
                      <a:solidFill>
                        <a:srgbClr val="7B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3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9857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6B1A00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ระดับความเสี่ยง ณ ต้นปี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6B1A00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โอกาสเกิด (ปัจจุบัน)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6B1A00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ผลกระทบ (ปัจจุบัน)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6B1A00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ระดับความเสี่ยง (ปัจจุบัน)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2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2744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สูงมาก (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4×5 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= 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6200" marR="76200" marT="50800" marB="5080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6200" marR="76200" marT="50800" marB="5080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6200" marR="76200" marT="50800" marB="5080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9898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6B1A00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แนวโน้มความเสี่ยง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9CC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☐ ลดลง   ☐ คงเดิม   ☐ เพิ่มขึ้น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0" marR="76200" marT="50800" marB="5080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055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006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s Slide Master">
  <a:themeElements>
    <a:clrScheme name="ALLPPT-1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FFFFFF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1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FFFFFF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uminousVTI">
  <a:themeElements>
    <a:clrScheme name="AnalogousFromRegularSeed_2SEEDS">
      <a:dk1>
        <a:srgbClr val="000000"/>
      </a:dk1>
      <a:lt1>
        <a:srgbClr val="FFFFFF"/>
      </a:lt1>
      <a:dk2>
        <a:srgbClr val="1B2F2E"/>
      </a:dk2>
      <a:lt2>
        <a:srgbClr val="F3F1F0"/>
      </a:lt2>
      <a:accent1>
        <a:srgbClr val="3B9EB1"/>
      </a:accent1>
      <a:accent2>
        <a:srgbClr val="46B196"/>
      </a:accent2>
      <a:accent3>
        <a:srgbClr val="4D7EC3"/>
      </a:accent3>
      <a:accent4>
        <a:srgbClr val="B13B3E"/>
      </a:accent4>
      <a:accent5>
        <a:srgbClr val="C37B4D"/>
      </a:accent5>
      <a:accent6>
        <a:srgbClr val="B19A3B"/>
      </a:accent6>
      <a:hlink>
        <a:srgbClr val="C05944"/>
      </a:hlink>
      <a:folHlink>
        <a:srgbClr val="7F7F7F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ppt/theme/theme4.xml><?xml version="1.0" encoding="utf-8"?>
<a:theme xmlns:a="http://schemas.openxmlformats.org/drawingml/2006/main" name="2_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12123</TotalTime>
  <Words>2462</Words>
  <Application>Microsoft Office PowerPoint</Application>
  <PresentationFormat>แบบจอกว้าง</PresentationFormat>
  <Paragraphs>415</Paragraphs>
  <Slides>17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11</vt:i4>
      </vt:variant>
      <vt:variant>
        <vt:lpstr>ธีม</vt:lpstr>
      </vt:variant>
      <vt:variant>
        <vt:i4>4</vt:i4>
      </vt:variant>
      <vt:variant>
        <vt:lpstr>ชื่อเรื่องสไลด์</vt:lpstr>
      </vt:variant>
      <vt:variant>
        <vt:i4>17</vt:i4>
      </vt:variant>
    </vt:vector>
  </HeadingPairs>
  <TitlesOfParts>
    <vt:vector size="32" baseType="lpstr">
      <vt:lpstr>Malgun Gothic</vt:lpstr>
      <vt:lpstr>Angsana New</vt:lpstr>
      <vt:lpstr>Arial</vt:lpstr>
      <vt:lpstr>Arial Unicode MS</vt:lpstr>
      <vt:lpstr>Avenir Next LT Pro</vt:lpstr>
      <vt:lpstr>Calibri</vt:lpstr>
      <vt:lpstr>Cordia New</vt:lpstr>
      <vt:lpstr>Sabon Next LT</vt:lpstr>
      <vt:lpstr>TH SarabunPSK</vt:lpstr>
      <vt:lpstr>Times New Roman</vt:lpstr>
      <vt:lpstr>Wingdings</vt:lpstr>
      <vt:lpstr>Contents Slide Master</vt:lpstr>
      <vt:lpstr>Section Break Slide Master</vt:lpstr>
      <vt:lpstr>LuminousVTI</vt:lpstr>
      <vt:lpstr>2_Contents Slide Master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FON-PLAN</cp:lastModifiedBy>
  <cp:revision>433</cp:revision>
  <cp:lastPrinted>2025-11-04T07:29:10Z</cp:lastPrinted>
  <dcterms:created xsi:type="dcterms:W3CDTF">2020-01-20T05:08:25Z</dcterms:created>
  <dcterms:modified xsi:type="dcterms:W3CDTF">2026-04-09T07:49:08Z</dcterms:modified>
</cp:coreProperties>
</file>