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2" r:id="rId2"/>
  </p:sldMasterIdLst>
  <p:notesMasterIdLst>
    <p:notesMasterId r:id="rId13"/>
  </p:notesMasterIdLst>
  <p:handoutMasterIdLst>
    <p:handoutMasterId r:id="rId14"/>
  </p:handoutMasterIdLst>
  <p:sldIdLst>
    <p:sldId id="502" r:id="rId3"/>
    <p:sldId id="646" r:id="rId4"/>
    <p:sldId id="647" r:id="rId5"/>
    <p:sldId id="649" r:id="rId6"/>
    <p:sldId id="654" r:id="rId7"/>
    <p:sldId id="648" r:id="rId8"/>
    <p:sldId id="651" r:id="rId9"/>
    <p:sldId id="652" r:id="rId10"/>
    <p:sldId id="653" r:id="rId11"/>
    <p:sldId id="655" r:id="rId12"/>
  </p:sldIdLst>
  <p:sldSz cx="12192000" cy="6858000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971"/>
    <a:srgbClr val="FF7C80"/>
    <a:srgbClr val="CCFFFF"/>
    <a:srgbClr val="FFCCCC"/>
    <a:srgbClr val="CCFF99"/>
    <a:srgbClr val="FFFFFF"/>
    <a:srgbClr val="D6D6FF"/>
    <a:srgbClr val="FF9999"/>
    <a:srgbClr val="FFFFCC"/>
    <a:srgbClr val="F2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ไม่มีสไตล์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สไตล์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สไตล์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E85A-155D-480B-9D93-D2F4D5A9BDC6}" type="datetimeFigureOut">
              <a:rPr lang="th-TH" smtClean="0"/>
              <a:t>22/09/68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B00CD-4F65-487A-8922-3400AEC47DA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639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B76F9-F03B-43DF-B82A-1C873B1D0CA0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8C329-F049-49BB-B754-017410DC5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8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8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TH SarabunPSK" pitchFamily="34" charset="-34"/>
                <a:cs typeface="TH SarabunPSK" pitchFamily="34" charset="-34"/>
              </a:defRPr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H SarabunPSK" pitchFamily="34" charset="-34"/>
                <a:cs typeface="TH SarabunPSK" pitchFamily="34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4B8C65-90A2-4687-B1A8-AB19A853C8EC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9239272" y="6492900"/>
            <a:ext cx="2844800" cy="365125"/>
          </a:xfrm>
        </p:spPr>
        <p:txBody>
          <a:bodyPr/>
          <a:lstStyle>
            <a:lvl1pPr>
              <a:defRPr sz="2000"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2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76657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E7A3BE-465E-482C-B5DA-1259BBDD9B81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78352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F8B35B-D0E7-416C-AD72-426491EAF266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26411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322FF9-2C75-4FBA-9225-DAFEDD8E8A07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0618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A7539-776A-4E08-8C32-CA176EF04BE7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17788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46B919-E2A1-4F7A-AA53-0875BAE45AF5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816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FA133D-1993-4151-B4CF-1D5C8FBCD9BA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1094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B7B641-5D23-4A43-A405-4FDABA8D4508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097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8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245E42-4437-4034-873C-AC4010A980F9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12197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23BE9F-43AD-44E1-83B2-920A94D2AFCC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1578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0C2478-96F4-435F-B552-53BE0F27812D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6081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343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0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4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7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4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5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9/22/2025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27" r:id="rId5"/>
    <p:sldLayoutId id="2147483732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3CD5E-7504-4E58-ADAD-D43B4D4D709B}" type="datetime1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Cordia New" panose="020B0300020202020204" pitchFamily="34" charset="-34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22/09/68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ordia New" panose="020B0300020202020204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9239272" y="64929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78B469-B793-462F-AF0E-55112375AD52}" type="slidenum">
              <a:rPr kumimoji="0" lang="th-TH" sz="1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itchFamily="34" charset="-34"/>
                <a:ea typeface="+mn-ea"/>
                <a:cs typeface="TH SarabunPSK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itchFamily="34" charset="-34"/>
              <a:ea typeface="+mn-ea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1400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H SarabunPSK" pitchFamily="34" charset="-34"/>
          <a:ea typeface="+mj-ea"/>
          <a:cs typeface="TH SarabunPSK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H SarabunPSK" pitchFamily="34" charset="-34"/>
          <a:ea typeface="+mn-ea"/>
          <a:cs typeface="TH SarabunPSK" pitchFamily="34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สามเหลี่ยมหน้าจั่ว 46"/>
          <p:cNvSpPr/>
          <p:nvPr/>
        </p:nvSpPr>
        <p:spPr>
          <a:xfrm rot="20802255">
            <a:off x="1408099" y="-10106"/>
            <a:ext cx="680403" cy="586554"/>
          </a:xfrm>
          <a:prstGeom prst="triangle">
            <a:avLst/>
          </a:prstGeom>
          <a:solidFill>
            <a:srgbClr val="0D2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-1" y="784747"/>
            <a:ext cx="12192000" cy="418877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48" name="สี่เหลี่ยมผืนผ้า 47"/>
          <p:cNvSpPr/>
          <p:nvPr/>
        </p:nvSpPr>
        <p:spPr>
          <a:xfrm>
            <a:off x="517359" y="466160"/>
            <a:ext cx="11161294" cy="351924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  <p:pic>
        <p:nvPicPr>
          <p:cNvPr id="49" name="ตัวแทนรูปภาพ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2" r="14262"/>
          <a:stretch/>
        </p:blipFill>
        <p:spPr>
          <a:xfrm>
            <a:off x="2" y="-2057"/>
            <a:ext cx="2251879" cy="2230635"/>
          </a:xfrm>
          <a:custGeom>
            <a:avLst/>
            <a:gdLst>
              <a:gd name="connsiteX0" fmla="*/ 0 w 6923314"/>
              <a:gd name="connsiteY0" fmla="*/ 0 h 6858000"/>
              <a:gd name="connsiteX1" fmla="*/ 5208814 w 6923314"/>
              <a:gd name="connsiteY1" fmla="*/ 0 h 6858000"/>
              <a:gd name="connsiteX2" fmla="*/ 6923314 w 6923314"/>
              <a:gd name="connsiteY2" fmla="*/ 6858000 h 6858000"/>
              <a:gd name="connsiteX3" fmla="*/ 1305197 w 6923314"/>
              <a:gd name="connsiteY3" fmla="*/ 6858000 h 6858000"/>
              <a:gd name="connsiteX4" fmla="*/ 0 w 6923314"/>
              <a:gd name="connsiteY4" fmla="*/ 16372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3314" h="6858000">
                <a:moveTo>
                  <a:pt x="0" y="0"/>
                </a:moveTo>
                <a:lnTo>
                  <a:pt x="5208814" y="0"/>
                </a:lnTo>
                <a:lnTo>
                  <a:pt x="6923314" y="6858000"/>
                </a:lnTo>
                <a:lnTo>
                  <a:pt x="1305197" y="6858000"/>
                </a:lnTo>
                <a:lnTo>
                  <a:pt x="0" y="1637212"/>
                </a:lnTo>
                <a:close/>
              </a:path>
            </a:pathLst>
          </a:custGeom>
        </p:spPr>
      </p:pic>
      <p:pic>
        <p:nvPicPr>
          <p:cNvPr id="52" name="รูปภาพ 51">
            <a:extLst>
              <a:ext uri="{FF2B5EF4-FFF2-40B4-BE49-F238E27FC236}">
                <a16:creationId xmlns:a16="http://schemas.microsoft.com/office/drawing/2014/main" id="{CC8B6434-182A-48E3-8E2A-220B41086D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998" y="585585"/>
            <a:ext cx="1292002" cy="1649363"/>
          </a:xfrm>
          <a:prstGeom prst="rect">
            <a:avLst/>
          </a:prstGeom>
        </p:spPr>
      </p:pic>
      <p:sp>
        <p:nvSpPr>
          <p:cNvPr id="53" name="TextBox 7">
            <a:extLst>
              <a:ext uri="{FF2B5EF4-FFF2-40B4-BE49-F238E27FC236}">
                <a16:creationId xmlns:a16="http://schemas.microsoft.com/office/drawing/2014/main" id="{5B74B873-129A-4BE3-8729-6E092593003E}"/>
              </a:ext>
            </a:extLst>
          </p:cNvPr>
          <p:cNvSpPr txBox="1"/>
          <p:nvPr/>
        </p:nvSpPr>
        <p:spPr>
          <a:xfrm>
            <a:off x="-1" y="2270482"/>
            <a:ext cx="12192000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l"/>
              </a:tabLst>
              <a:defRPr/>
            </a:pPr>
            <a:r>
              <a:rPr lang="th-TH" sz="3600" b="1" spc="-30" dirty="0" smtClean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ประชุม</a:t>
            </a:r>
            <a:r>
              <a:rPr lang="th-TH" sz="3600" b="1" dirty="0">
                <a:solidFill>
                  <a:schemeClr val="bg1"/>
                </a:solidFill>
                <a:ea typeface="Sarabun"/>
                <a:cs typeface="TH SarabunPSK" panose="020B0500040200020003" pitchFamily="34" charset="-34"/>
              </a:rPr>
              <a:t>จัดทำคำรับรอง</a:t>
            </a:r>
            <a:r>
              <a:rPr lang="th-TH" sz="3600" b="1" dirty="0">
                <a:solidFill>
                  <a:schemeClr val="bg1"/>
                </a:solidFill>
                <a:ea typeface="Cordia New" panose="020B0304020202020204" pitchFamily="34" charset="-34"/>
                <a:cs typeface="TH SarabunIT๙" panose="020B0500040200020003" pitchFamily="34" charset="-34"/>
              </a:rPr>
              <a:t>ปฏิบัติราชการ</a:t>
            </a:r>
            <a:r>
              <a:rPr lang="th-TH" sz="3600" b="1" dirty="0" smtClean="0">
                <a:solidFill>
                  <a:schemeClr val="bg1"/>
                </a:solidFill>
                <a:ea typeface="Cordia New" panose="020B0304020202020204" pitchFamily="34" charset="-34"/>
                <a:cs typeface="TH SarabunIT๙" panose="020B0500040200020003" pitchFamily="34" charset="-34"/>
              </a:rPr>
              <a:t>ของสำนักงานอธิการบดี</a:t>
            </a:r>
            <a:endParaRPr lang="th-TH" sz="3600" b="1" spc="-30" dirty="0">
              <a:solidFill>
                <a:schemeClr val="bg1"/>
              </a:solidFill>
              <a:effectLst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l"/>
              </a:tabLst>
              <a:defRPr/>
            </a:pPr>
            <a:r>
              <a:rPr lang="th-TH" sz="3600" b="1" spc="-30" dirty="0" smtClean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ประจำปีงบประมาณ </a:t>
            </a:r>
            <a:r>
              <a:rPr lang="th-TH" sz="3600" b="1" spc="-30" dirty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พ.ศ. </a:t>
            </a:r>
            <a:r>
              <a:rPr lang="th-TH" sz="3600" b="1" spc="-30" dirty="0" smtClean="0">
                <a:solidFill>
                  <a:schemeClr val="bg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kumimoji="0" lang="th-TH" altLang="th-TH" sz="8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05AD999-365E-430E-AF2C-746ECB008BB7}"/>
              </a:ext>
            </a:extLst>
          </p:cNvPr>
          <p:cNvSpPr/>
          <p:nvPr/>
        </p:nvSpPr>
        <p:spPr>
          <a:xfrm>
            <a:off x="3177" y="5043810"/>
            <a:ext cx="12192002" cy="9827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72D68ACA-74A8-CF15-5218-7F60AA203B35}"/>
              </a:ext>
            </a:extLst>
          </p:cNvPr>
          <p:cNvSpPr txBox="1"/>
          <p:nvPr/>
        </p:nvSpPr>
        <p:spPr>
          <a:xfrm>
            <a:off x="3356464" y="5345872"/>
            <a:ext cx="489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ณ ห้อง</a:t>
            </a:r>
            <a:r>
              <a:rPr kumimoji="0" lang="th-TH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ประชุมพุทธชาด ชั้น 3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อาคาร </a:t>
            </a:r>
            <a:r>
              <a:rPr kumimoji="0" lang="th-TH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0 มหาวิทยาลัยราชภัฏสกลนคร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37D8D2E-2095-CA2C-53FF-253AF3C574F2}"/>
              </a:ext>
            </a:extLst>
          </p:cNvPr>
          <p:cNvSpPr txBox="1"/>
          <p:nvPr/>
        </p:nvSpPr>
        <p:spPr>
          <a:xfrm>
            <a:off x="2362555" y="4150063"/>
            <a:ext cx="7162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alt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วันอังคารที่ </a:t>
            </a:r>
            <a:r>
              <a:rPr lang="en-US" altLang="th-TH" sz="36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23</a:t>
            </a:r>
            <a:r>
              <a:rPr lang="th-TH" alt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 </a:t>
            </a:r>
            <a:r>
              <a:rPr lang="th-TH" altLang="th-TH" sz="36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r>
              <a:rPr lang="th-TH" alt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 </a:t>
            </a:r>
            <a:r>
              <a:rPr lang="th-TH" altLang="th-TH" sz="3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10.00 </a:t>
            </a:r>
            <a:r>
              <a:rPr lang="en-US" altLang="th-TH" sz="3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– 12.00</a:t>
            </a:r>
            <a:r>
              <a:rPr lang="th-TH" altLang="th-TH" sz="3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น.</a:t>
            </a:r>
            <a:endParaRPr lang="th-TH" altLang="th-TH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8644" y="4505132"/>
            <a:ext cx="1456527" cy="1451380"/>
          </a:xfrm>
          <a:prstGeom prst="rect">
            <a:avLst/>
          </a:prstGeom>
        </p:spPr>
      </p:pic>
      <p:sp>
        <p:nvSpPr>
          <p:cNvPr id="6" name="กล่องข้อความ 5"/>
          <p:cNvSpPr txBox="1"/>
          <p:nvPr/>
        </p:nvSpPr>
        <p:spPr>
          <a:xfrm>
            <a:off x="8537250" y="5956512"/>
            <a:ext cx="3213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https://po.snru.ac.th/th/topics/19166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4951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/>
          <p:cNvSpPr txBox="1"/>
          <p:nvPr/>
        </p:nvSpPr>
        <p:spPr>
          <a:xfrm>
            <a:off x="0" y="0"/>
            <a:ext cx="12192000" cy="892552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</a:t>
            </a:r>
            <a:r>
              <a:rPr lang="th-TH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</a:t>
            </a:r>
            <a:r>
              <a:rPr lang="en-US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เรื่องเสนอเพื่อพิจารณา</a:t>
            </a:r>
            <a:endParaRPr lang="th-TH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  <a:p>
            <a:pPr algn="ctr"/>
            <a:r>
              <a:rPr lang="th-TH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5.2 </a:t>
            </a:r>
            <a:r>
              <a:rPr lang="th-TH" sz="2400" b="1" dirty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พิจารณาจัดทำคำรับรองการปฏิบัติราชการของสำนักงานอธิการบดี ประจำปีงบประมาณ พ.ศ. </a:t>
            </a:r>
            <a:r>
              <a:rPr lang="th-TH" sz="2400" b="1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 </a:t>
            </a:r>
            <a:endParaRPr lang="th-TH" sz="2400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21" y="2921704"/>
            <a:ext cx="2558041" cy="3472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17" y="1415772"/>
            <a:ext cx="3139466" cy="18645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กล่องข้อความ 5"/>
          <p:cNvSpPr txBox="1"/>
          <p:nvPr/>
        </p:nvSpPr>
        <p:spPr>
          <a:xfrm>
            <a:off x="5980967" y="952236"/>
            <a:ext cx="2108835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 1</a:t>
            </a:r>
            <a:endParaRPr lang="th-TH" b="1" dirty="0">
              <a:solidFill>
                <a:srgbClr val="1D397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8" name="ตัวเชื่อมต่อหักมุม 7"/>
          <p:cNvCxnSpPr>
            <a:stCxn id="14" idx="3"/>
          </p:cNvCxnSpPr>
          <p:nvPr/>
        </p:nvCxnSpPr>
        <p:spPr>
          <a:xfrm flipV="1">
            <a:off x="3461359" y="1259553"/>
            <a:ext cx="2501291" cy="692655"/>
          </a:xfrm>
          <a:prstGeom prst="bentConnector3">
            <a:avLst>
              <a:gd name="adj1" fmla="val 50000"/>
            </a:avLst>
          </a:prstGeom>
          <a:ln w="38100">
            <a:solidFill>
              <a:srgbClr val="1D39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กล่องข้อความ 13"/>
          <p:cNvSpPr txBox="1"/>
          <p:nvPr/>
        </p:nvSpPr>
        <p:spPr>
          <a:xfrm>
            <a:off x="176926" y="982712"/>
            <a:ext cx="3284433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ลงนามคำรับรองปฏิบัติราชการ</a:t>
            </a:r>
          </a:p>
          <a:p>
            <a:pPr algn="ctr"/>
            <a:r>
              <a:rPr lang="th-TH" sz="20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ระหว่าง </a:t>
            </a:r>
            <a:r>
              <a:rPr lang="th-TH" sz="2000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 </a:t>
            </a:r>
          </a:p>
          <a:p>
            <a:pPr algn="ctr"/>
            <a:r>
              <a:rPr lang="th-TH" sz="20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ผู้อำนวยการสำนักงานอธิการบดี </a:t>
            </a:r>
            <a:br>
              <a:rPr lang="th-TH" sz="20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6 ข้อ</a:t>
            </a:r>
          </a:p>
          <a:p>
            <a:pPr algn="ctr"/>
            <a:r>
              <a:rPr lang="th-TH" sz="20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ซึ่งจะมีการประชุมลงนามคำรับรอง</a:t>
            </a: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ในวันอังคารที่ 30 ก.ย. 68</a:t>
            </a:r>
            <a:endParaRPr lang="th-TH" sz="2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8070233" y="1530101"/>
            <a:ext cx="3284433" cy="1015663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วิสัยทัศน์/พันธกิจ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</a:t>
            </a:r>
            <a:endParaRPr lang="th-TH" sz="2000" b="1" dirty="0">
              <a:solidFill>
                <a:srgbClr val="1D397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>
                <a:ea typeface="Times New Roman" panose="02020603050405020304" pitchFamily="18" charset="0"/>
                <a:cs typeface="TH SarabunPSK" panose="020B0500040200020003" pitchFamily="34" charset="-34"/>
              </a:rPr>
              <a:t>เป้าประสงค์เชิงยุทธศาสตร์ </a:t>
            </a:r>
            <a:endParaRPr lang="th-TH" sz="2000" b="1" dirty="0" smtClean="0"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cxnSp>
        <p:nvCxnSpPr>
          <p:cNvPr id="11" name="ตัวเชื่อมต่อหักมุม 10"/>
          <p:cNvCxnSpPr/>
          <p:nvPr/>
        </p:nvCxnSpPr>
        <p:spPr>
          <a:xfrm>
            <a:off x="3461358" y="2308324"/>
            <a:ext cx="1324442" cy="1206404"/>
          </a:xfrm>
          <a:prstGeom prst="bentConnector3">
            <a:avLst>
              <a:gd name="adj1" fmla="val 50000"/>
            </a:avLst>
          </a:prstGeom>
          <a:ln w="28575">
            <a:solidFill>
              <a:srgbClr val="1D397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กล่องข้อความ 16"/>
          <p:cNvSpPr txBox="1"/>
          <p:nvPr/>
        </p:nvSpPr>
        <p:spPr>
          <a:xfrm>
            <a:off x="4897670" y="3347909"/>
            <a:ext cx="1972421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 2</a:t>
            </a:r>
            <a:endParaRPr lang="th-TH" b="1" dirty="0">
              <a:solidFill>
                <a:srgbClr val="1D397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8" name="รูปภาพ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2392" y="3905984"/>
            <a:ext cx="3594794" cy="1944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กล่องข้อความ 18"/>
          <p:cNvSpPr txBox="1"/>
          <p:nvPr/>
        </p:nvSpPr>
        <p:spPr>
          <a:xfrm>
            <a:off x="7035384" y="4303897"/>
            <a:ext cx="3466064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ตัวชี้วัดมหาวิทยาลัย จำนวน 17 ตัวชี้วัด (น้ำหนัก เกณฑ์การให้คะแนน)</a:t>
            </a:r>
          </a:p>
        </p:txBody>
      </p:sp>
      <p:sp>
        <p:nvSpPr>
          <p:cNvPr id="20" name="กล่องข้อความ 19"/>
          <p:cNvSpPr txBox="1"/>
          <p:nvPr/>
        </p:nvSpPr>
        <p:spPr>
          <a:xfrm>
            <a:off x="7035384" y="5142994"/>
            <a:ext cx="3967896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ตัวชี้วัดสำนักงานอธิการบดี จำนวน 10 ตัวชี้วัด</a:t>
            </a:r>
          </a:p>
        </p:txBody>
      </p:sp>
    </p:spTree>
    <p:extLst>
      <p:ext uri="{BB962C8B-B14F-4D97-AF65-F5344CB8AC3E}">
        <p14:creationId xmlns:p14="http://schemas.microsoft.com/office/powerpoint/2010/main" val="214185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3910293" y="402424"/>
            <a:ext cx="3755284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th-TH" sz="32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th-TH" sz="32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B9F766F9-5128-44FC-A242-03AA09DA2F10}"/>
              </a:ext>
            </a:extLst>
          </p:cNvPr>
          <p:cNvSpPr txBox="1"/>
          <p:nvPr/>
        </p:nvSpPr>
        <p:spPr>
          <a:xfrm>
            <a:off x="581361" y="1079150"/>
            <a:ext cx="10682654" cy="470898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364490" indent="-364490">
              <a:spcAft>
                <a:spcPts val="0"/>
              </a:spcAft>
            </a:pP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1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 </a:t>
            </a: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เรื่องที่ประธานแจ้งให้ทราบ</a:t>
            </a: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/>
            </a:r>
            <a:b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</a:b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                </a:t>
            </a:r>
            <a:r>
              <a:rPr kumimoji="0" lang="th-TH" sz="20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หนังสือมหาวิทยาลัยเรื่อง</a:t>
            </a:r>
            <a:r>
              <a:rPr kumimoji="0" lang="th-TH" sz="200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sz="2000" dirty="0" err="1" smtClean="0">
                <a:latin typeface="CordiaUPC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การ</a:t>
            </a:r>
            <a:r>
              <a:rPr lang="th-TH" sz="2000" dirty="0" err="1">
                <a:latin typeface="CordiaUPC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จัด</a:t>
            </a:r>
            <a:r>
              <a:rPr lang="th-TH" sz="2000" dirty="0">
                <a:latin typeface="CordiaUPC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ทำคำรับรองการ</a:t>
            </a:r>
            <a:r>
              <a:rPr lang="th-TH" sz="2000" dirty="0">
                <a:latin typeface="CordiaUPC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ปฏิบัติราชการของส่วนราชการภายในมหาวิทยาลัยราชภัฏสกลนคร  </a:t>
            </a:r>
            <a:endParaRPr lang="en-US" sz="2000" dirty="0">
              <a:latin typeface="CordiaUPC" panose="020B0304020202020204" pitchFamily="34" charset="-34"/>
              <a:ea typeface="Cordia New" panose="020B0304020202020204" pitchFamily="34" charset="-34"/>
              <a:cs typeface="CordiaUPC" panose="020B0304020202020204" pitchFamily="34" charset="-34"/>
            </a:endParaRPr>
          </a:p>
          <a:p>
            <a:pPr>
              <a:spcAft>
                <a:spcPts val="0"/>
              </a:spcAft>
            </a:pPr>
            <a:r>
              <a:rPr lang="th-TH" sz="2000" dirty="0">
                <a:latin typeface="CordiaUPC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ประจำปีงบประมาณ </a:t>
            </a:r>
            <a:r>
              <a:rPr lang="th-TH" sz="2000" dirty="0">
                <a:latin typeface="CordiaUPC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พ.ศ. </a:t>
            </a:r>
            <a:r>
              <a:rPr lang="th-TH" sz="2000" dirty="0" smtClean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lang="en-US" sz="2000" dirty="0"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lvl="0" latinLnBrk="1">
              <a:defRPr/>
            </a:pP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2  เรื่องรับรองรายงานการประชุม</a:t>
            </a: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/>
            </a:r>
            <a:b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</a:br>
            <a:r>
              <a:rPr lang="th-TH" sz="2000" b="1" kern="0" dirty="0">
                <a:solidFill>
                  <a:prstClr val="black"/>
                </a:solidFill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                       -</a:t>
            </a:r>
            <a:r>
              <a:rPr lang="th-TH" sz="2000" kern="0" dirty="0">
                <a:solidFill>
                  <a:prstClr val="black"/>
                </a:solidFill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ไม่มี-</a:t>
            </a: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</a:t>
            </a: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วาระที่  3  เรื่องสืบเนื่อง</a:t>
            </a: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/>
            </a:r>
            <a:b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</a:b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                       -</a:t>
            </a:r>
            <a:r>
              <a:rPr kumimoji="0" lang="th-TH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ไม่มี-</a:t>
            </a:r>
          </a:p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</a:t>
            </a:r>
            <a:r>
              <a:rPr kumimoji="0" lang="th-TH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วาระที่  4  เรื่องเสนอเพื่อทราบ</a:t>
            </a:r>
          </a:p>
          <a:p>
            <a:pPr lvl="0" latinLnBrk="1">
              <a:defRPr/>
            </a:pPr>
            <a:r>
              <a:rPr kumimoji="0" lang="th-TH" sz="20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                  </a:t>
            </a:r>
            <a:r>
              <a:rPr kumimoji="0" lang="th-TH" sz="2000" b="0" i="0" u="none" strike="noStrike" kern="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ปฏิทินการดำเนินการทบทวน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แผนปฏิบัติราชการและงบประมาณรายจ่าย </a:t>
            </a:r>
            <a:r>
              <a:rPr kumimoji="0" lang="th-TH" sz="2000" b="0" i="0" u="none" strike="noStrike" kern="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สำนักงานอธิการบดี</a:t>
            </a:r>
            <a:r>
              <a:rPr kumimoji="0" lang="th-TH" sz="2000" b="0" i="0" u="none" strike="noStrike" kern="0" cap="none" spc="-2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ประจำปีงบประมาณ พ.ศ. 2569</a:t>
            </a:r>
            <a:endParaRPr kumimoji="0" lang="th-TH" sz="2000" b="0" i="0" u="none" strike="noStrike" kern="0" cap="none" spc="-2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lvl="0" latinLnBrk="1">
              <a:defRPr/>
            </a:pP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</a:t>
            </a:r>
            <a:r>
              <a:rPr kumimoji="0" lang="th-TH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วาระที่  5  เรื่องเสนอเพื่อพิจารณา</a:t>
            </a:r>
            <a:r>
              <a:rPr kumimoji="0" lang="th-TH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/>
            </a:r>
            <a:br>
              <a:rPr kumimoji="0" lang="th-TH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</a:br>
            <a:r>
              <a:rPr kumimoji="0" lang="th-TH" sz="2000" b="1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                      </a:t>
            </a:r>
            <a:r>
              <a:rPr lang="th-TH" sz="2000" kern="0" dirty="0" smtClean="0">
                <a:solidFill>
                  <a:prstClr val="black"/>
                </a:solidFill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5.1 </a:t>
            </a:r>
            <a:r>
              <a:rPr lang="th-TH" sz="2000" dirty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พิจารณาตรวจสอบแก้ไข/เพิ่มเติม รายละเอียด</a:t>
            </a:r>
            <a:r>
              <a:rPr lang="th-TH" sz="20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ตัวชี้วัดคู่มือ</a:t>
            </a:r>
            <a:r>
              <a:rPr lang="th-TH" sz="2000" dirty="0">
                <a:ea typeface="Cordia New" panose="020B0304020202020204" pitchFamily="34" charset="-34"/>
                <a:cs typeface="TH SarabunIT๙" panose="020B0500040200020003" pitchFamily="34" charset="-34"/>
              </a:rPr>
              <a:t>การประเมิน ผลการปฏิบัติราชการตามแผนปฏิบัติราชการและงบประมาณรายจ่ายของมหาวิทยาลัยราชภัฏสกลนคร ประจำปีงบประมาณ พ.ศ. </a:t>
            </a:r>
            <a:r>
              <a:rPr lang="th-TH" sz="2000" dirty="0" smtClean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</a:p>
          <a:p>
            <a:pPr lvl="0" latinLnBrk="1">
              <a:defRPr/>
            </a:pPr>
            <a:r>
              <a:rPr kumimoji="0" lang="th-TH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                      5.2 </a:t>
            </a:r>
            <a:r>
              <a:rPr lang="th-TH" sz="2000" dirty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</a:t>
            </a:r>
            <a:r>
              <a:rPr lang="th-TH" sz="20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จัดทำ</a:t>
            </a:r>
            <a:r>
              <a:rPr lang="th-TH" sz="2000" dirty="0">
                <a:ea typeface="Cordia New" panose="020B0304020202020204" pitchFamily="34" charset="-34"/>
                <a:cs typeface="TH SarabunIT๙" panose="020B0500040200020003" pitchFamily="34" charset="-34"/>
              </a:rPr>
              <a:t>คำรับรองการปฏิบัติราชการ</a:t>
            </a:r>
            <a:r>
              <a:rPr lang="th-TH" sz="20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ของสำนักงานอธิการบดี ประจำปี</a:t>
            </a:r>
            <a:r>
              <a:rPr lang="th-TH" sz="2000" dirty="0">
                <a:ea typeface="Cordia New" panose="020B0304020202020204" pitchFamily="34" charset="-34"/>
                <a:cs typeface="TH SarabunIT๙" panose="020B0500040200020003" pitchFamily="34" charset="-34"/>
              </a:rPr>
              <a:t>งบประมาณ พ.ศ. </a:t>
            </a:r>
            <a:r>
              <a:rPr lang="th-TH" sz="2000" dirty="0" smtClean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 </a:t>
            </a:r>
            <a:r>
              <a:rPr kumimoji="0" lang="th-TH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/>
            </a:r>
            <a:br>
              <a:rPr kumimoji="0" lang="th-TH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endParaRPr kumimoji="0" lang="th-TH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lvl="0" latinLnBrk="1">
              <a:defRPr/>
            </a:pPr>
            <a:r>
              <a:rPr kumimoji="0" lang="th-TH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</a:t>
            </a:r>
            <a:r>
              <a:rPr kumimoji="0" lang="th-TH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วาระที่  6 เรื่องอื่น ๆ (ถ้ามี)</a:t>
            </a:r>
            <a:r>
              <a:rPr kumimoji="0" lang="th-TH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93920346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873" y="645042"/>
            <a:ext cx="3855265" cy="5587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กล่องข้อความ 2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1</a:t>
            </a:r>
            <a:r>
              <a:rPr 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เรื่องที่ประธานแจ้งให้ทราบ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4785644" y="576462"/>
            <a:ext cx="671699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000" b="1" dirty="0" smtClean="0">
                <a:solidFill>
                  <a:srgbClr val="0070C0"/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สรุปเรื่อง</a:t>
            </a:r>
          </a:p>
          <a:p>
            <a:pPr algn="thaiDist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ตามที่มหาวิทยาลัยราชภัฏสกลนคร โดยกองนโยบายและแผน ได้จัดประชุมการถ่ายทอดตัวชี้วัดและจัดทำคำรับรองการปฏิบัติราชการ ประจำปีงบประมาณ พ.ศ. 2569 เมื่อวันศุกร์ที่ 12 กันยายน 2568 เวลา 08.30–12.00 น. ณ ห้องประชุมสร้อยสุวรรณา ชั้น 3 อาคาร 10 มหาวิทยาลัยราชภัฏสกลนคร เพื่อถ่ายทอดตัวชี้วัดและค่าเป้าหมายตามแผนปฏิบัติราชการและงบประมาณรายจ่ายของมหาวิทยาลัยสู่การปฏิบัติ</a:t>
            </a:r>
          </a:p>
          <a:p>
            <a:pPr algn="thaiDist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ในการนี้ เพื่อให้</a:t>
            </a:r>
            <a:r>
              <a:rPr lang="th-TH" sz="20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ทำคำรับรองการปฏิบัติราชการของส่วนราชการภายในมหาวิทยาลัย เป็นไปด้วยความเรียบร้อย ขอความอนุเคราะห์ส่วนราชการจัดทำข้อมูลและจัดส่งกองนโยบายและแผน จำนวน 3 รายการ ได้แก่</a:t>
            </a:r>
          </a:p>
          <a:p>
            <a:pPr algn="thaiDist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การพิจารณาตรวจสอบ/แก้ไข/เพิ่มเติม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รายละเอียดตัวชี้วัดตาม ร่างคู่มือการประเมินผลการปฏิบัติราชการตามแผนปฏิบัติราชการและงบประมาณรายจ่าย ประจำปีงบประมาณ พ.ศ. 2569 </a:t>
            </a: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(พิจารณาในวาระที่ 5.1)</a:t>
            </a:r>
          </a:p>
          <a:p>
            <a:pPr algn="thaiDist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การทบทวนแผนปฏิบัติราชการและงบประมาณรายจ่าย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ของส่วนราชการภายในมหาวิทยาลัยฯ ให้สอดคล้องกับตัวชี้วัดและค่าเป้าหมายตามแผนปฏิบัติราชการมหาวิทยาลัย </a:t>
            </a: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(ตามปฏิทินที่ฝ่ายเลขานุการจัดทำในวาระที่ 4)</a:t>
            </a:r>
          </a:p>
          <a:p>
            <a:pPr algn="thaiDist"/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2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</a:t>
            </a:r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ทำคำรับรองการปฏิบัติราชการ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ของส่วนราชการภายในมหาวิทยาลัยฯ ประจำปีงบประมาณ พ.ศ. 2569 </a:t>
            </a:r>
            <a:r>
              <a:rPr lang="th-TH" sz="2000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(พิจารณาในวาระที่ 5.2)</a:t>
            </a:r>
          </a:p>
          <a:p>
            <a:pPr algn="thaiDist"/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ทั้งนี้ </a:t>
            </a:r>
            <a:r>
              <a:rPr lang="th-TH" sz="20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กำหนดส่งข้อมูลภายในวันจันทร์ที่ 22 กันยายน 2568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เพื่อกองนโยบายและแผนจะได้รวบรวมเสนอในภาพรวมของมหาวิทยาลัยต่อไป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2"/>
            <a:ext cx="12192000" cy="965247"/>
          </a:xfrm>
          <a:solidFill>
            <a:srgbClr val="0070C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h-TH" sz="2600" b="1" spc="-40" dirty="0" smtClean="0">
                <a:solidFill>
                  <a:schemeClr val="bg1"/>
                </a:solidFill>
                <a:ea typeface="맑은 고딕" panose="020B0503020000020004" pitchFamily="34" charset="-127"/>
              </a:rPr>
              <a:t>ระเบียบวาระที่ 4 </a:t>
            </a:r>
            <a:r>
              <a:rPr lang="th-TH" sz="2800" b="1" kern="0" spc="-20" dirty="0">
                <a:solidFill>
                  <a:srgbClr val="FFFFFF"/>
                </a:solidFill>
                <a:ea typeface="Cordia New" panose="020B0304020202020204" pitchFamily="34" charset="-34"/>
              </a:rPr>
              <a:t>ปฏิทินการดำเนินการทบทวน</a:t>
            </a:r>
            <a:r>
              <a:rPr lang="th-TH" sz="2800" b="1" dirty="0">
                <a:solidFill>
                  <a:srgbClr val="FFFFFF"/>
                </a:solidFill>
              </a:rPr>
              <a:t>แผนปฏิบัติราชการและงบประมาณรายจ่าย </a:t>
            </a:r>
            <a:r>
              <a:rPr lang="th-TH" sz="2800" b="1" kern="0" spc="-20" dirty="0">
                <a:solidFill>
                  <a:srgbClr val="FFFFFF"/>
                </a:solidFill>
                <a:ea typeface="Cordia New" panose="020B0304020202020204" pitchFamily="34" charset="-34"/>
              </a:rPr>
              <a:t>สำนักงานอธิการบดี </a:t>
            </a:r>
            <a:r>
              <a:rPr lang="th-TH" sz="2800" b="1" kern="0" spc="-20" dirty="0" smtClean="0">
                <a:solidFill>
                  <a:srgbClr val="FFFFFF"/>
                </a:solidFill>
                <a:ea typeface="Cordia New" panose="020B0304020202020204" pitchFamily="34" charset="-34"/>
              </a:rPr>
              <a:t/>
            </a:r>
            <a:br>
              <a:rPr lang="th-TH" sz="2800" b="1" kern="0" spc="-20" dirty="0" smtClean="0">
                <a:solidFill>
                  <a:srgbClr val="FFFFFF"/>
                </a:solidFill>
                <a:ea typeface="Cordia New" panose="020B0304020202020204" pitchFamily="34" charset="-34"/>
              </a:rPr>
            </a:br>
            <a:r>
              <a:rPr lang="th-TH" sz="2800" b="1" kern="0" spc="-20" dirty="0" smtClean="0">
                <a:solidFill>
                  <a:srgbClr val="FFFFFF"/>
                </a:solidFill>
                <a:ea typeface="Cordia New" panose="020B0304020202020204" pitchFamily="34" charset="-34"/>
              </a:rPr>
              <a:t>ประจำปี</a:t>
            </a:r>
            <a:r>
              <a:rPr lang="th-TH" sz="2800" b="1" kern="0" spc="-20" dirty="0">
                <a:solidFill>
                  <a:srgbClr val="FFFFFF"/>
                </a:solidFill>
                <a:ea typeface="Cordia New" panose="020B0304020202020204" pitchFamily="34" charset="-34"/>
              </a:rPr>
              <a:t>งบประมาณ พ.ศ. 2569</a:t>
            </a:r>
            <a:endParaRPr lang="en-US" sz="2600" b="1" dirty="0">
              <a:solidFill>
                <a:srgbClr val="FFFFFF"/>
              </a:solidFill>
              <a:ea typeface="맑은 고딕" panose="020B0503020000020004" pitchFamily="34" charset="-127"/>
            </a:endParaRPr>
          </a:p>
        </p:txBody>
      </p:sp>
      <p:grpSp>
        <p:nvGrpSpPr>
          <p:cNvPr id="1742" name="그룹 1741">
            <a:extLst>
              <a:ext uri="{FF2B5EF4-FFF2-40B4-BE49-F238E27FC236}">
                <a16:creationId xmlns:a16="http://schemas.microsoft.com/office/drawing/2014/main" id="{232CE94D-9CE0-4043-B8A4-953CA2609135}"/>
              </a:ext>
            </a:extLst>
          </p:cNvPr>
          <p:cNvGrpSpPr/>
          <p:nvPr/>
        </p:nvGrpSpPr>
        <p:grpSpPr>
          <a:xfrm>
            <a:off x="163902" y="3759060"/>
            <a:ext cx="3220249" cy="419379"/>
            <a:chOff x="743735" y="2823223"/>
            <a:chExt cx="2198145" cy="419379"/>
          </a:xfrm>
        </p:grpSpPr>
        <p:sp>
          <p:nvSpPr>
            <p:cNvPr id="1743" name="Arrow: Chevron 1">
              <a:extLst>
                <a:ext uri="{FF2B5EF4-FFF2-40B4-BE49-F238E27FC236}">
                  <a16:creationId xmlns:a16="http://schemas.microsoft.com/office/drawing/2014/main" id="{30764031-AB5B-40D4-8805-CF41631A05DC}"/>
                </a:ext>
              </a:extLst>
            </p:cNvPr>
            <p:cNvSpPr/>
            <p:nvPr/>
          </p:nvSpPr>
          <p:spPr>
            <a:xfrm>
              <a:off x="74373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744" name="Group 10">
              <a:extLst>
                <a:ext uri="{FF2B5EF4-FFF2-40B4-BE49-F238E27FC236}">
                  <a16:creationId xmlns:a16="http://schemas.microsoft.com/office/drawing/2014/main" id="{6BF8E059-5AD2-4329-BDA1-CD4ADD8D009F}"/>
                </a:ext>
              </a:extLst>
            </p:cNvPr>
            <p:cNvGrpSpPr/>
            <p:nvPr/>
          </p:nvGrpSpPr>
          <p:grpSpPr>
            <a:xfrm>
              <a:off x="1633118" y="2823223"/>
              <a:ext cx="419379" cy="419379"/>
              <a:chOff x="1710911" y="3340249"/>
              <a:chExt cx="605118" cy="605118"/>
            </a:xfrm>
          </p:grpSpPr>
          <p:sp>
            <p:nvSpPr>
              <p:cNvPr id="1745" name="Oval 2">
                <a:extLst>
                  <a:ext uri="{FF2B5EF4-FFF2-40B4-BE49-F238E27FC236}">
                    <a16:creationId xmlns:a16="http://schemas.microsoft.com/office/drawing/2014/main" id="{023E114E-009D-44DC-A189-688BAA0F0B64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46" name="Circle: Hollow 8">
                <a:extLst>
                  <a:ext uri="{FF2B5EF4-FFF2-40B4-BE49-F238E27FC236}">
                    <a16:creationId xmlns:a16="http://schemas.microsoft.com/office/drawing/2014/main" id="{2306AF27-690B-4729-BB4F-B092B9C84C84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52" name="그룹 1751">
            <a:extLst>
              <a:ext uri="{FF2B5EF4-FFF2-40B4-BE49-F238E27FC236}">
                <a16:creationId xmlns:a16="http://schemas.microsoft.com/office/drawing/2014/main" id="{4C4EB12B-0717-4386-984B-B347130D9E43}"/>
              </a:ext>
            </a:extLst>
          </p:cNvPr>
          <p:cNvGrpSpPr/>
          <p:nvPr/>
        </p:nvGrpSpPr>
        <p:grpSpPr>
          <a:xfrm>
            <a:off x="9120918" y="1001550"/>
            <a:ext cx="2275689" cy="419379"/>
            <a:chOff x="5120655" y="2823223"/>
            <a:chExt cx="2198145" cy="419379"/>
          </a:xfrm>
        </p:grpSpPr>
        <p:sp>
          <p:nvSpPr>
            <p:cNvPr id="1753" name="Arrow: Chevron 5">
              <a:extLst>
                <a:ext uri="{FF2B5EF4-FFF2-40B4-BE49-F238E27FC236}">
                  <a16:creationId xmlns:a16="http://schemas.microsoft.com/office/drawing/2014/main" id="{10214395-DE27-4EE8-A26E-E795AC81A051}"/>
                </a:ext>
              </a:extLst>
            </p:cNvPr>
            <p:cNvSpPr/>
            <p:nvPr/>
          </p:nvSpPr>
          <p:spPr>
            <a:xfrm>
              <a:off x="512065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754" name="Group 15">
              <a:extLst>
                <a:ext uri="{FF2B5EF4-FFF2-40B4-BE49-F238E27FC236}">
                  <a16:creationId xmlns:a16="http://schemas.microsoft.com/office/drawing/2014/main" id="{15138949-13F1-418F-811A-CB45423D9942}"/>
                </a:ext>
              </a:extLst>
            </p:cNvPr>
            <p:cNvGrpSpPr/>
            <p:nvPr/>
          </p:nvGrpSpPr>
          <p:grpSpPr>
            <a:xfrm>
              <a:off x="6010038" y="2823223"/>
              <a:ext cx="419379" cy="419379"/>
              <a:chOff x="1710911" y="3340249"/>
              <a:chExt cx="605118" cy="605118"/>
            </a:xfrm>
          </p:grpSpPr>
          <p:sp>
            <p:nvSpPr>
              <p:cNvPr id="1755" name="Oval 16">
                <a:extLst>
                  <a:ext uri="{FF2B5EF4-FFF2-40B4-BE49-F238E27FC236}">
                    <a16:creationId xmlns:a16="http://schemas.microsoft.com/office/drawing/2014/main" id="{B7669CE1-AC84-427D-8E88-1729EA2A9C2E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56" name="Circle: Hollow 17">
                <a:extLst>
                  <a:ext uri="{FF2B5EF4-FFF2-40B4-BE49-F238E27FC236}">
                    <a16:creationId xmlns:a16="http://schemas.microsoft.com/office/drawing/2014/main" id="{05E84D8E-04F8-46C8-800A-6CAB2B1E7628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62" name="그룹 1761">
            <a:extLst>
              <a:ext uri="{FF2B5EF4-FFF2-40B4-BE49-F238E27FC236}">
                <a16:creationId xmlns:a16="http://schemas.microsoft.com/office/drawing/2014/main" id="{93F4B283-E0C1-4D61-AAC2-15B00F49B694}"/>
              </a:ext>
            </a:extLst>
          </p:cNvPr>
          <p:cNvGrpSpPr/>
          <p:nvPr/>
        </p:nvGrpSpPr>
        <p:grpSpPr>
          <a:xfrm>
            <a:off x="3636691" y="1664987"/>
            <a:ext cx="2444251" cy="419379"/>
            <a:chOff x="9497575" y="2823223"/>
            <a:chExt cx="2198145" cy="419379"/>
          </a:xfrm>
        </p:grpSpPr>
        <p:sp>
          <p:nvSpPr>
            <p:cNvPr id="1763" name="Arrow: Chevron 7">
              <a:extLst>
                <a:ext uri="{FF2B5EF4-FFF2-40B4-BE49-F238E27FC236}">
                  <a16:creationId xmlns:a16="http://schemas.microsoft.com/office/drawing/2014/main" id="{5C64C0D9-EB66-4B11-A536-65352DF446C2}"/>
                </a:ext>
              </a:extLst>
            </p:cNvPr>
            <p:cNvSpPr/>
            <p:nvPr/>
          </p:nvSpPr>
          <p:spPr>
            <a:xfrm>
              <a:off x="949757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764" name="Group 23">
              <a:extLst>
                <a:ext uri="{FF2B5EF4-FFF2-40B4-BE49-F238E27FC236}">
                  <a16:creationId xmlns:a16="http://schemas.microsoft.com/office/drawing/2014/main" id="{5CFDA995-B1E6-46E8-A9E9-9AF18FFEF6AF}"/>
                </a:ext>
              </a:extLst>
            </p:cNvPr>
            <p:cNvGrpSpPr/>
            <p:nvPr/>
          </p:nvGrpSpPr>
          <p:grpSpPr>
            <a:xfrm>
              <a:off x="10386958" y="2823223"/>
              <a:ext cx="419379" cy="419379"/>
              <a:chOff x="1710911" y="3340249"/>
              <a:chExt cx="605118" cy="605118"/>
            </a:xfrm>
          </p:grpSpPr>
          <p:sp>
            <p:nvSpPr>
              <p:cNvPr id="1765" name="Oval 24">
                <a:extLst>
                  <a:ext uri="{FF2B5EF4-FFF2-40B4-BE49-F238E27FC236}">
                    <a16:creationId xmlns:a16="http://schemas.microsoft.com/office/drawing/2014/main" id="{495A0067-0153-4CB3-B508-6E5356090C9E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66" name="Circle: Hollow 25">
                <a:extLst>
                  <a:ext uri="{FF2B5EF4-FFF2-40B4-BE49-F238E27FC236}">
                    <a16:creationId xmlns:a16="http://schemas.microsoft.com/office/drawing/2014/main" id="{1367A843-14E7-4B4E-997F-218CB774FD04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67" name="TextBox 1766">
            <a:extLst>
              <a:ext uri="{FF2B5EF4-FFF2-40B4-BE49-F238E27FC236}">
                <a16:creationId xmlns:a16="http://schemas.microsoft.com/office/drawing/2014/main" id="{A1A2F881-1EA6-4D3B-97F5-B6AC449FB38E}"/>
              </a:ext>
            </a:extLst>
          </p:cNvPr>
          <p:cNvSpPr txBox="1"/>
          <p:nvPr/>
        </p:nvSpPr>
        <p:spPr>
          <a:xfrm>
            <a:off x="1273965" y="4030730"/>
            <a:ext cx="1178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ก.ย. 68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1769" name="TextBox 1768">
            <a:extLst>
              <a:ext uri="{FF2B5EF4-FFF2-40B4-BE49-F238E27FC236}">
                <a16:creationId xmlns:a16="http://schemas.microsoft.com/office/drawing/2014/main" id="{CE6BA033-98DC-4AF4-BF1D-220A0C610E83}"/>
              </a:ext>
            </a:extLst>
          </p:cNvPr>
          <p:cNvSpPr txBox="1"/>
          <p:nvPr/>
        </p:nvSpPr>
        <p:spPr>
          <a:xfrm>
            <a:off x="4227426" y="1285922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ต.ค. 68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1770" name="TextBox 1769">
            <a:extLst>
              <a:ext uri="{FF2B5EF4-FFF2-40B4-BE49-F238E27FC236}">
                <a16:creationId xmlns:a16="http://schemas.microsoft.com/office/drawing/2014/main" id="{264E2998-6E75-42E6-919A-C7F7FD016054}"/>
              </a:ext>
            </a:extLst>
          </p:cNvPr>
          <p:cNvSpPr txBox="1"/>
          <p:nvPr/>
        </p:nvSpPr>
        <p:spPr>
          <a:xfrm>
            <a:off x="9641324" y="1207847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ธ.ค.68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1789" name="사각형: 둥근 모서리 1788">
            <a:extLst>
              <a:ext uri="{FF2B5EF4-FFF2-40B4-BE49-F238E27FC236}">
                <a16:creationId xmlns:a16="http://schemas.microsoft.com/office/drawing/2014/main" id="{F3233192-09DC-4FBD-A1F1-59D0AA0F4F27}"/>
              </a:ext>
            </a:extLst>
          </p:cNvPr>
          <p:cNvSpPr/>
          <p:nvPr/>
        </p:nvSpPr>
        <p:spPr>
          <a:xfrm>
            <a:off x="3620161" y="2108242"/>
            <a:ext cx="2517074" cy="132047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ต.ค. 68 </a:t>
            </a:r>
            <a:r>
              <a:rPr kumimoji="0" lang="th-TH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จัดประชุมทบทวนแผนยุทธศาสตร์สำนักงานอธิการบดี ระยะ</a:t>
            </a:r>
            <a:r>
              <a:rPr kumimoji="0" lang="th-TH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5 ปี ( 69 – 72)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และจัดทำแผนปฏิบัติราชการ ปี 2569</a:t>
            </a:r>
            <a:r>
              <a:rPr kumimoji="0" lang="th-TH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/>
            </a:r>
            <a:br>
              <a:rPr kumimoji="0" lang="th-TH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</a:br>
            <a:r>
              <a:rPr kumimoji="0" lang="th-TH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- ทบทวนวิสัยทัศน์/พันธกิจ/ประเด็นยุทธศาต</a:t>
            </a:r>
            <a:r>
              <a:rPr kumimoji="0" lang="th-TH" sz="150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ร์</a:t>
            </a:r>
            <a:r>
              <a:rPr kumimoji="0" lang="th-TH" sz="15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/ตัวชี้วัด</a:t>
            </a:r>
          </a:p>
        </p:txBody>
      </p:sp>
      <p:sp>
        <p:nvSpPr>
          <p:cNvPr id="94" name="사각형: 둥근 모서리 1773">
            <a:extLst>
              <a:ext uri="{FF2B5EF4-FFF2-40B4-BE49-F238E27FC236}">
                <a16:creationId xmlns:a16="http://schemas.microsoft.com/office/drawing/2014/main" id="{AA492223-323A-4820-9C40-8A7AA2AD209E}"/>
              </a:ext>
            </a:extLst>
          </p:cNvPr>
          <p:cNvSpPr/>
          <p:nvPr/>
        </p:nvSpPr>
        <p:spPr>
          <a:xfrm>
            <a:off x="434886" y="1088537"/>
            <a:ext cx="2986010" cy="592434"/>
          </a:xfrm>
          <a:prstGeom prst="round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12 กันยายน 2568</a:t>
            </a:r>
            <a:r>
              <a:rPr kumimoji="0" lang="th-TH" sz="15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มหาวิทยาลัยถ่ายทอดแผนปฏิบัติราชการประจำปี 2569</a:t>
            </a:r>
            <a:endParaRPr kumimoji="0" lang="th-TH" sz="1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sp>
        <p:nvSpPr>
          <p:cNvPr id="121" name="ดาว 5 แฉก 120"/>
          <p:cNvSpPr/>
          <p:nvPr/>
        </p:nvSpPr>
        <p:spPr>
          <a:xfrm>
            <a:off x="3592478" y="1861368"/>
            <a:ext cx="448397" cy="433922"/>
          </a:xfrm>
          <a:prstGeom prst="star5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TextBox 1775">
            <a:extLst>
              <a:ext uri="{FF2B5EF4-FFF2-40B4-BE49-F238E27FC236}">
                <a16:creationId xmlns:a16="http://schemas.microsoft.com/office/drawing/2014/main" id="{5E4B1342-A386-452B-8E6A-6F66556709BB}"/>
              </a:ext>
            </a:extLst>
          </p:cNvPr>
          <p:cNvSpPr txBox="1"/>
          <p:nvPr/>
        </p:nvSpPr>
        <p:spPr>
          <a:xfrm>
            <a:off x="3625326" y="1938965"/>
            <a:ext cx="337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altLang="ko-KR" sz="1600" b="1" dirty="0">
                <a:solidFill>
                  <a:prstClr val="black"/>
                </a:solidFill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4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123" name="사각형: 둥근 모서리 1778">
            <a:extLst>
              <a:ext uri="{FF2B5EF4-FFF2-40B4-BE49-F238E27FC236}">
                <a16:creationId xmlns:a16="http://schemas.microsoft.com/office/drawing/2014/main" id="{8632D603-F5EE-4B4E-8E40-864EB9509309}"/>
              </a:ext>
            </a:extLst>
          </p:cNvPr>
          <p:cNvSpPr/>
          <p:nvPr/>
        </p:nvSpPr>
        <p:spPr>
          <a:xfrm>
            <a:off x="6297531" y="2967046"/>
            <a:ext cx="2456369" cy="935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th-TH" sz="15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พ.ย. 68 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ประชุมบุคลากรแต่ละกอง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ถ่ายทอดนโยบายและจัดทำแผนปฏิบัติราชการฯ 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69</a:t>
            </a:r>
            <a:endParaRPr lang="th-TH" sz="16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9" name="ดาว 5 แฉก 58"/>
          <p:cNvSpPr/>
          <p:nvPr/>
        </p:nvSpPr>
        <p:spPr>
          <a:xfrm>
            <a:off x="6185864" y="2592838"/>
            <a:ext cx="540289" cy="433922"/>
          </a:xfrm>
          <a:prstGeom prst="star5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1775">
            <a:extLst>
              <a:ext uri="{FF2B5EF4-FFF2-40B4-BE49-F238E27FC236}">
                <a16:creationId xmlns:a16="http://schemas.microsoft.com/office/drawing/2014/main" id="{5E4B1342-A386-452B-8E6A-6F66556709BB}"/>
              </a:ext>
            </a:extLst>
          </p:cNvPr>
          <p:cNvSpPr txBox="1"/>
          <p:nvPr/>
        </p:nvSpPr>
        <p:spPr>
          <a:xfrm>
            <a:off x="6248902" y="2644367"/>
            <a:ext cx="380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9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92" name="สี่เหลี่ยมผืนผ้ามุมมน 91"/>
          <p:cNvSpPr/>
          <p:nvPr/>
        </p:nvSpPr>
        <p:spPr>
          <a:xfrm>
            <a:off x="538053" y="1834159"/>
            <a:ext cx="2894129" cy="982729"/>
          </a:xfrm>
          <a:prstGeom prst="roundRect">
            <a:avLst/>
          </a:prstGeom>
          <a:solidFill>
            <a:srgbClr val="CC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5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22 กันยายน 2568 </a:t>
            </a:r>
            <a:r>
              <a:rPr lang="th-TH" sz="15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สำนักงานอธิการบดี </a:t>
            </a:r>
            <a:br>
              <a:rPr lang="th-TH" sz="15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5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จัดประชุมพิจารณา</a:t>
            </a:r>
          </a:p>
          <a:p>
            <a:pPr marL="285750" indent="-285750">
              <a:buFontTx/>
              <a:buChar char="-"/>
            </a:pPr>
            <a:r>
              <a:rPr lang="th-TH" sz="15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ตัวชี้วัดระดับมหาวิทยาลัย</a:t>
            </a:r>
          </a:p>
          <a:p>
            <a:pPr marL="285750" indent="-285750">
              <a:buFontTx/>
              <a:buChar char="-"/>
            </a:pPr>
            <a:r>
              <a:rPr lang="th-TH" sz="1500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จัดทำคำรับรองปฏิบัติราชการ </a:t>
            </a:r>
            <a:endParaRPr lang="th-TH" sz="15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8" name="ดาว 5 แฉก 97"/>
          <p:cNvSpPr/>
          <p:nvPr/>
        </p:nvSpPr>
        <p:spPr>
          <a:xfrm>
            <a:off x="96934" y="1749170"/>
            <a:ext cx="540289" cy="433922"/>
          </a:xfrm>
          <a:prstGeom prst="star5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TextBox 1775">
            <a:extLst>
              <a:ext uri="{FF2B5EF4-FFF2-40B4-BE49-F238E27FC236}">
                <a16:creationId xmlns:a16="http://schemas.microsoft.com/office/drawing/2014/main" id="{5E4B1342-A386-452B-8E6A-6F66556709BB}"/>
              </a:ext>
            </a:extLst>
          </p:cNvPr>
          <p:cNvSpPr txBox="1"/>
          <p:nvPr/>
        </p:nvSpPr>
        <p:spPr>
          <a:xfrm>
            <a:off x="211048" y="1774076"/>
            <a:ext cx="312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2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99" name="ดาว 5 แฉก 98"/>
          <p:cNvSpPr/>
          <p:nvPr/>
        </p:nvSpPr>
        <p:spPr>
          <a:xfrm>
            <a:off x="8753900" y="958360"/>
            <a:ext cx="540289" cy="433922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ดาว 5 แฉก 2"/>
          <p:cNvSpPr/>
          <p:nvPr/>
        </p:nvSpPr>
        <p:spPr>
          <a:xfrm>
            <a:off x="69657" y="989069"/>
            <a:ext cx="540289" cy="403241"/>
          </a:xfrm>
          <a:prstGeom prst="star5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6" name="TextBox 1775">
            <a:extLst>
              <a:ext uri="{FF2B5EF4-FFF2-40B4-BE49-F238E27FC236}">
                <a16:creationId xmlns:a16="http://schemas.microsoft.com/office/drawing/2014/main" id="{5E4B1342-A386-452B-8E6A-6F66556709BB}"/>
              </a:ext>
            </a:extLst>
          </p:cNvPr>
          <p:cNvSpPr txBox="1"/>
          <p:nvPr/>
        </p:nvSpPr>
        <p:spPr>
          <a:xfrm>
            <a:off x="208313" y="1069941"/>
            <a:ext cx="290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1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69" name="สี่เหลี่ยมผืนผ้ามุมมน 68"/>
          <p:cNvSpPr/>
          <p:nvPr/>
        </p:nvSpPr>
        <p:spPr>
          <a:xfrm>
            <a:off x="570765" y="2910209"/>
            <a:ext cx="2861417" cy="822864"/>
          </a:xfrm>
          <a:prstGeom prst="round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5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30 </a:t>
            </a:r>
            <a:r>
              <a:rPr lang="th-TH" sz="15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กันยายน 2568 </a:t>
            </a:r>
            <a:r>
              <a:rPr lang="th-TH" sz="1600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ลงนามคำรับรองปฏิบัติ</a:t>
            </a:r>
            <a:r>
              <a:rPr lang="th-TH" sz="1600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ราชการระหว่าง </a:t>
            </a:r>
            <a:r>
              <a:rPr lang="th-TH" sz="1600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 </a:t>
            </a:r>
          </a:p>
          <a:p>
            <a:r>
              <a:rPr lang="th-TH" sz="1600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ผู้อำนวยการสำนักงานอธิการบดี </a:t>
            </a:r>
            <a:endParaRPr kumimoji="0" lang="en-US" altLang="ko-KR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70" name="ดาว 5 แฉก 69"/>
          <p:cNvSpPr/>
          <p:nvPr/>
        </p:nvSpPr>
        <p:spPr>
          <a:xfrm>
            <a:off x="121463" y="2928859"/>
            <a:ext cx="540289" cy="433922"/>
          </a:xfrm>
          <a:prstGeom prst="star5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TextBox 1775">
            <a:extLst>
              <a:ext uri="{FF2B5EF4-FFF2-40B4-BE49-F238E27FC236}">
                <a16:creationId xmlns:a16="http://schemas.microsoft.com/office/drawing/2014/main" id="{5E4B1342-A386-452B-8E6A-6F66556709BB}"/>
              </a:ext>
            </a:extLst>
          </p:cNvPr>
          <p:cNvSpPr txBox="1"/>
          <p:nvPr/>
        </p:nvSpPr>
        <p:spPr>
          <a:xfrm>
            <a:off x="233575" y="2984049"/>
            <a:ext cx="312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3</a:t>
            </a:r>
            <a:endParaRPr kumimoji="0" lang="ko-KR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grpSp>
        <p:nvGrpSpPr>
          <p:cNvPr id="72" name="그룹 1761">
            <a:extLst>
              <a:ext uri="{FF2B5EF4-FFF2-40B4-BE49-F238E27FC236}">
                <a16:creationId xmlns:a16="http://schemas.microsoft.com/office/drawing/2014/main" id="{93F4B283-E0C1-4D61-AAC2-15B00F49B694}"/>
              </a:ext>
            </a:extLst>
          </p:cNvPr>
          <p:cNvGrpSpPr/>
          <p:nvPr/>
        </p:nvGrpSpPr>
        <p:grpSpPr>
          <a:xfrm>
            <a:off x="6297531" y="2200002"/>
            <a:ext cx="2444251" cy="419379"/>
            <a:chOff x="9497575" y="2823223"/>
            <a:chExt cx="2198145" cy="419379"/>
          </a:xfrm>
        </p:grpSpPr>
        <p:sp>
          <p:nvSpPr>
            <p:cNvPr id="73" name="Arrow: Chevron 7">
              <a:extLst>
                <a:ext uri="{FF2B5EF4-FFF2-40B4-BE49-F238E27FC236}">
                  <a16:creationId xmlns:a16="http://schemas.microsoft.com/office/drawing/2014/main" id="{5C64C0D9-EB66-4B11-A536-65352DF446C2}"/>
                </a:ext>
              </a:extLst>
            </p:cNvPr>
            <p:cNvSpPr/>
            <p:nvPr/>
          </p:nvSpPr>
          <p:spPr>
            <a:xfrm>
              <a:off x="9497575" y="2937124"/>
              <a:ext cx="2198145" cy="191577"/>
            </a:xfrm>
            <a:prstGeom prst="chevron">
              <a:avLst>
                <a:gd name="adj" fmla="val 52516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4" name="Group 23">
              <a:extLst>
                <a:ext uri="{FF2B5EF4-FFF2-40B4-BE49-F238E27FC236}">
                  <a16:creationId xmlns:a16="http://schemas.microsoft.com/office/drawing/2014/main" id="{5CFDA995-B1E6-46E8-A9E9-9AF18FFEF6AF}"/>
                </a:ext>
              </a:extLst>
            </p:cNvPr>
            <p:cNvGrpSpPr/>
            <p:nvPr/>
          </p:nvGrpSpPr>
          <p:grpSpPr>
            <a:xfrm>
              <a:off x="10386958" y="2823223"/>
              <a:ext cx="419379" cy="419379"/>
              <a:chOff x="1710911" y="3340249"/>
              <a:chExt cx="605118" cy="605118"/>
            </a:xfrm>
          </p:grpSpPr>
          <p:sp>
            <p:nvSpPr>
              <p:cNvPr id="75" name="Oval 24">
                <a:extLst>
                  <a:ext uri="{FF2B5EF4-FFF2-40B4-BE49-F238E27FC236}">
                    <a16:creationId xmlns:a16="http://schemas.microsoft.com/office/drawing/2014/main" id="{495A0067-0153-4CB3-B508-6E5356090C9E}"/>
                  </a:ext>
                </a:extLst>
              </p:cNvPr>
              <p:cNvSpPr/>
              <p:nvPr/>
            </p:nvSpPr>
            <p:spPr>
              <a:xfrm>
                <a:off x="1710911" y="3340249"/>
                <a:ext cx="605118" cy="605118"/>
              </a:xfrm>
              <a:prstGeom prst="ellipse">
                <a:avLst/>
              </a:prstGeom>
              <a:solidFill>
                <a:schemeClr val="bg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Circle: Hollow 25">
                <a:extLst>
                  <a:ext uri="{FF2B5EF4-FFF2-40B4-BE49-F238E27FC236}">
                    <a16:creationId xmlns:a16="http://schemas.microsoft.com/office/drawing/2014/main" id="{1367A843-14E7-4B4E-997F-218CB774FD04}"/>
                  </a:ext>
                </a:extLst>
              </p:cNvPr>
              <p:cNvSpPr/>
              <p:nvPr/>
            </p:nvSpPr>
            <p:spPr>
              <a:xfrm>
                <a:off x="1774336" y="3403674"/>
                <a:ext cx="478269" cy="478269"/>
              </a:xfrm>
              <a:prstGeom prst="donut">
                <a:avLst>
                  <a:gd name="adj" fmla="val 17543"/>
                </a:avLst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วงรี 1"/>
          <p:cNvSpPr/>
          <p:nvPr/>
        </p:nvSpPr>
        <p:spPr>
          <a:xfrm>
            <a:off x="373251" y="1680971"/>
            <a:ext cx="2702308" cy="12057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사각형: 둥근 모서리 1788">
            <a:extLst>
              <a:ext uri="{FF2B5EF4-FFF2-40B4-BE49-F238E27FC236}">
                <a16:creationId xmlns:a16="http://schemas.microsoft.com/office/drawing/2014/main" id="{F3233192-09DC-4FBD-A1F1-59D0AA0F4F27}"/>
              </a:ext>
            </a:extLst>
          </p:cNvPr>
          <p:cNvSpPr/>
          <p:nvPr/>
        </p:nvSpPr>
        <p:spPr>
          <a:xfrm>
            <a:off x="3552591" y="4609077"/>
            <a:ext cx="2517074" cy="100382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th-TH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ต.ค. 68 </a:t>
            </a:r>
            <a:r>
              <a:rPr lang="th-TH" sz="1500" b="1" spc="-30" dirty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คณะกรรมการ</a:t>
            </a:r>
            <a:r>
              <a:rPr lang="th-TH" sz="1500" b="1" spc="-30" dirty="0" smtClean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บริหาร สำนักงานอธิการบดี พิจารณาให้ความเห็นชอบ      </a:t>
            </a:r>
            <a:br>
              <a:rPr lang="th-TH" sz="1500" b="1" spc="-30" dirty="0" smtClean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</a:t>
            </a: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ข้อสังเกตและเสนอแนะต่อ </a:t>
            </a:r>
          </a:p>
          <a:p>
            <a:pPr lvl="0">
              <a:defRPr/>
            </a:pP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ร่าง แผนปฏิบัติราชการฯ</a:t>
            </a:r>
            <a:r>
              <a:rPr lang="th-TH" sz="1500" spc="-80" dirty="0">
                <a:solidFill>
                  <a:schemeClr val="bg1"/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</a:t>
            </a: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lang="th-TH" sz="15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1" name="사각형: 둥근 모서리 1788">
            <a:extLst>
              <a:ext uri="{FF2B5EF4-FFF2-40B4-BE49-F238E27FC236}">
                <a16:creationId xmlns:a16="http://schemas.microsoft.com/office/drawing/2014/main" id="{F3233192-09DC-4FBD-A1F1-59D0AA0F4F27}"/>
              </a:ext>
            </a:extLst>
          </p:cNvPr>
          <p:cNvSpPr/>
          <p:nvPr/>
        </p:nvSpPr>
        <p:spPr>
          <a:xfrm>
            <a:off x="3595975" y="3475651"/>
            <a:ext cx="2517074" cy="105959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th-TH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ต.ค. 68 </a:t>
            </a:r>
            <a:r>
              <a:rPr kumimoji="0" lang="th-TH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ทุก</a:t>
            </a: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 พิจารณา</a:t>
            </a: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รายละเอียดในส่วนของตัวชี้วัดและค่าเป้าหมายยุทธศาสตร์ และโครงการหลัก ของแผนปฏิบัติราชการฯ ปี </a:t>
            </a: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69 </a:t>
            </a: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ส่งกองแผนฯ</a:t>
            </a:r>
            <a:endParaRPr lang="th-TH" sz="15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2" name="사각형: 둥근 모서리 1788">
            <a:extLst>
              <a:ext uri="{FF2B5EF4-FFF2-40B4-BE49-F238E27FC236}">
                <a16:creationId xmlns:a16="http://schemas.microsoft.com/office/drawing/2014/main" id="{F3233192-09DC-4FBD-A1F1-59D0AA0F4F27}"/>
              </a:ext>
            </a:extLst>
          </p:cNvPr>
          <p:cNvSpPr/>
          <p:nvPr/>
        </p:nvSpPr>
        <p:spPr>
          <a:xfrm>
            <a:off x="3563868" y="5704127"/>
            <a:ext cx="2517074" cy="100382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th-TH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 </a:t>
            </a:r>
            <a:r>
              <a:rPr kumimoji="0" lang="th-TH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ต.ค. 68 </a:t>
            </a:r>
            <a:r>
              <a:rPr lang="th-TH" sz="1500" b="1" spc="-30" dirty="0" smtClean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คณะกรรมการประจำสำนักงานอธิการบดี พิจารณา</a:t>
            </a:r>
            <a:r>
              <a:rPr lang="th-TH" sz="1500" b="1" spc="-30" dirty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ให้ความเห็นชอบ      </a:t>
            </a:r>
            <a:r>
              <a:rPr lang="th-TH" sz="1500" b="1" spc="-30" dirty="0" smtClean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/>
            </a:r>
            <a:br>
              <a:rPr lang="th-TH" sz="1500" b="1" spc="-30" dirty="0" smtClean="0">
                <a:solidFill>
                  <a:schemeClr val="bg1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</a:t>
            </a: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ข้อสังเกตและเสนอแนะต่อ </a:t>
            </a:r>
          </a:p>
          <a:p>
            <a:pPr lvl="0">
              <a:defRPr/>
            </a:pP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ร่าง แผนปฏิบัติราชการฯ</a:t>
            </a:r>
            <a:r>
              <a:rPr lang="th-TH" sz="1500" spc="-80" dirty="0">
                <a:solidFill>
                  <a:schemeClr val="bg1"/>
                </a:solidFill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 </a:t>
            </a:r>
            <a:r>
              <a:rPr lang="th-TH" sz="15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th-TH" sz="15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69</a:t>
            </a:r>
            <a:endParaRPr lang="th-TH" sz="15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6" name="TextBox 1768">
            <a:extLst>
              <a:ext uri="{FF2B5EF4-FFF2-40B4-BE49-F238E27FC236}">
                <a16:creationId xmlns:a16="http://schemas.microsoft.com/office/drawing/2014/main" id="{CE6BA033-98DC-4AF4-BF1D-220A0C610E83}"/>
              </a:ext>
            </a:extLst>
          </p:cNvPr>
          <p:cNvSpPr txBox="1"/>
          <p:nvPr/>
        </p:nvSpPr>
        <p:spPr>
          <a:xfrm>
            <a:off x="6826710" y="2481170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พ.ย. 68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87" name="사각형: 둥근 모서리 1778">
            <a:extLst>
              <a:ext uri="{FF2B5EF4-FFF2-40B4-BE49-F238E27FC236}">
                <a16:creationId xmlns:a16="http://schemas.microsoft.com/office/drawing/2014/main" id="{8632D603-F5EE-4B4E-8E40-864EB9509309}"/>
              </a:ext>
            </a:extLst>
          </p:cNvPr>
          <p:cNvSpPr/>
          <p:nvPr/>
        </p:nvSpPr>
        <p:spPr>
          <a:xfrm>
            <a:off x="9087118" y="1652336"/>
            <a:ext cx="2868448" cy="684715"/>
          </a:xfrm>
          <a:prstGeom prst="round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th-TH" sz="16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รายงานผลการดำเนินงานโครงการ ไตรมาสที่ 1 (ต.ค. </a:t>
            </a:r>
            <a:r>
              <a:rPr lang="th-TH" sz="1600" b="1" spc="-30" dirty="0" smtClean="0">
                <a:solidFill>
                  <a:prstClr val="black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– ธ.ค. 68)</a:t>
            </a:r>
            <a:endParaRPr lang="th-TH" sz="18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8" name="사각형: 둥근 모서리 1778">
            <a:extLst>
              <a:ext uri="{FF2B5EF4-FFF2-40B4-BE49-F238E27FC236}">
                <a16:creationId xmlns:a16="http://schemas.microsoft.com/office/drawing/2014/main" id="{8632D603-F5EE-4B4E-8E40-864EB9509309}"/>
              </a:ext>
            </a:extLst>
          </p:cNvPr>
          <p:cNvSpPr/>
          <p:nvPr/>
        </p:nvSpPr>
        <p:spPr>
          <a:xfrm>
            <a:off x="9135910" y="2816888"/>
            <a:ext cx="2819655" cy="684715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th-TH" sz="16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รายงานผลการดำเนินงานโครงการ ไตรมาสที่ 2 (ต.ค. 68 – มี.ค. </a:t>
            </a:r>
            <a:r>
              <a:rPr lang="th-TH" sz="1600" b="1" spc="-30" dirty="0" smtClean="0">
                <a:solidFill>
                  <a:prstClr val="black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69)</a:t>
            </a:r>
            <a:endParaRPr lang="th-TH" sz="18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9" name="사각형: 둥근 모서리 1778">
            <a:extLst>
              <a:ext uri="{FF2B5EF4-FFF2-40B4-BE49-F238E27FC236}">
                <a16:creationId xmlns:a16="http://schemas.microsoft.com/office/drawing/2014/main" id="{8632D603-F5EE-4B4E-8E40-864EB9509309}"/>
              </a:ext>
            </a:extLst>
          </p:cNvPr>
          <p:cNvSpPr/>
          <p:nvPr/>
        </p:nvSpPr>
        <p:spPr>
          <a:xfrm>
            <a:off x="9024044" y="4032866"/>
            <a:ext cx="2990571" cy="68471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th-TH" sz="16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รายงานผลการดำเนินงานโครงการ ไตรมาสที่ 3</a:t>
            </a:r>
            <a:r>
              <a:rPr lang="th-TH" sz="1600" b="1" spc="-30" dirty="0" smtClean="0">
                <a:solidFill>
                  <a:prstClr val="black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spc="-30" dirty="0">
                <a:solidFill>
                  <a:prstClr val="black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(ต.ค. 68 – </a:t>
            </a:r>
            <a:r>
              <a:rPr lang="th-TH" sz="1600" b="1" spc="-30" dirty="0" smtClean="0">
                <a:solidFill>
                  <a:prstClr val="black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มิ.ย. 69)</a:t>
            </a:r>
            <a:endParaRPr lang="th-TH" sz="18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0" name="사각형: 둥근 모서리 1778">
            <a:extLst>
              <a:ext uri="{FF2B5EF4-FFF2-40B4-BE49-F238E27FC236}">
                <a16:creationId xmlns:a16="http://schemas.microsoft.com/office/drawing/2014/main" id="{8632D603-F5EE-4B4E-8E40-864EB9509309}"/>
              </a:ext>
            </a:extLst>
          </p:cNvPr>
          <p:cNvSpPr/>
          <p:nvPr/>
        </p:nvSpPr>
        <p:spPr>
          <a:xfrm>
            <a:off x="9058226" y="5238663"/>
            <a:ext cx="2922205" cy="68471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th-TH" sz="16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รายงานผลการดำเนินงานโครงการ ไตรมาสที่ 4</a:t>
            </a:r>
            <a:br>
              <a:rPr kumimoji="0" lang="th-TH" sz="16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</a:br>
            <a:r>
              <a:rPr kumimoji="0" lang="th-TH" sz="1600" b="1" i="0" u="none" strike="noStrike" kern="1200" cap="none" spc="-3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(ต.ค. 68 </a:t>
            </a:r>
            <a:r>
              <a:rPr lang="th-TH" sz="1600" b="1" spc="-30" dirty="0" smtClean="0">
                <a:solidFill>
                  <a:prstClr val="black"/>
                </a:solidFill>
                <a:latin typeface="Cordia New" panose="020B0304020202020204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– ก.ย. 69)</a:t>
            </a:r>
            <a:endParaRPr lang="th-TH" sz="18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6" name="TextBox 1769">
            <a:extLst>
              <a:ext uri="{FF2B5EF4-FFF2-40B4-BE49-F238E27FC236}">
                <a16:creationId xmlns:a16="http://schemas.microsoft.com/office/drawing/2014/main" id="{264E2998-6E75-42E6-919A-C7F7FD016054}"/>
              </a:ext>
            </a:extLst>
          </p:cNvPr>
          <p:cNvSpPr txBox="1"/>
          <p:nvPr/>
        </p:nvSpPr>
        <p:spPr>
          <a:xfrm>
            <a:off x="9676036" y="2277519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มี.ค.69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109" name="TextBox 1769">
            <a:extLst>
              <a:ext uri="{FF2B5EF4-FFF2-40B4-BE49-F238E27FC236}">
                <a16:creationId xmlns:a16="http://schemas.microsoft.com/office/drawing/2014/main" id="{264E2998-6E75-42E6-919A-C7F7FD016054}"/>
              </a:ext>
            </a:extLst>
          </p:cNvPr>
          <p:cNvSpPr txBox="1"/>
          <p:nvPr/>
        </p:nvSpPr>
        <p:spPr>
          <a:xfrm>
            <a:off x="9765808" y="3489752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มิ.ย. 69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sp>
        <p:nvSpPr>
          <p:cNvPr id="111" name="TextBox 1769">
            <a:extLst>
              <a:ext uri="{FF2B5EF4-FFF2-40B4-BE49-F238E27FC236}">
                <a16:creationId xmlns:a16="http://schemas.microsoft.com/office/drawing/2014/main" id="{264E2998-6E75-42E6-919A-C7F7FD016054}"/>
              </a:ext>
            </a:extLst>
          </p:cNvPr>
          <p:cNvSpPr txBox="1"/>
          <p:nvPr/>
        </p:nvSpPr>
        <p:spPr>
          <a:xfrm>
            <a:off x="9765808" y="4706295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TH SarabunPSK" panose="020B0500040200020003" pitchFamily="34" charset="-34"/>
                <a:ea typeface="맑은 고딕" panose="020B0503020000020004" pitchFamily="34" charset="-127"/>
                <a:cs typeface="TH SarabunPSK" panose="020B0500040200020003" pitchFamily="34" charset="-34"/>
              </a:rPr>
              <a:t>ก.ย. 69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50000"/>
                </a:srgbClr>
              </a:solidFill>
              <a:effectLst/>
              <a:uLnTx/>
              <a:uFillTx/>
              <a:latin typeface="TH SarabunPSK" panose="020B0500040200020003" pitchFamily="34" charset="-34"/>
              <a:ea typeface="맑은 고딕" panose="020B0503020000020004" pitchFamily="34" charset="-127"/>
              <a:cs typeface="TH SarabunPSK" panose="020B0500040200020003" pitchFamily="34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3483458" y="1020353"/>
            <a:ext cx="0" cy="5837647"/>
          </a:xfrm>
          <a:prstGeom prst="line">
            <a:avLst/>
          </a:prstGeom>
          <a:ln>
            <a:solidFill>
              <a:srgbClr val="1D3971"/>
            </a:solidFill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2" name="ตัวเชื่อมต่อตรง 111"/>
          <p:cNvCxnSpPr/>
          <p:nvPr/>
        </p:nvCxnSpPr>
        <p:spPr>
          <a:xfrm>
            <a:off x="6208275" y="1001550"/>
            <a:ext cx="0" cy="583764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3" name="ตัวเชื่อมต่อตรง 112"/>
          <p:cNvCxnSpPr/>
          <p:nvPr/>
        </p:nvCxnSpPr>
        <p:spPr>
          <a:xfrm>
            <a:off x="8757362" y="952285"/>
            <a:ext cx="0" cy="5837647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0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th-TH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0" y="0"/>
            <a:ext cx="12192000" cy="1261884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</a:t>
            </a:r>
            <a:r>
              <a:rPr lang="th-TH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</a:t>
            </a:r>
            <a:r>
              <a:rPr lang="en-US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เรื่องเสนอเพื่อพิจารณา</a:t>
            </a:r>
            <a:endParaRPr lang="th-TH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  <a:p>
            <a:pPr algn="ctr"/>
            <a:r>
              <a:rPr lang="th-TH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5.1 </a:t>
            </a:r>
            <a:r>
              <a:rPr lang="th-TH" sz="24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</a:t>
            </a:r>
            <a:r>
              <a:rPr lang="th-TH" sz="2400" dirty="0">
                <a:ea typeface="Cordia New" panose="020B0304020202020204" pitchFamily="34" charset="-34"/>
                <a:cs typeface="TH SarabunIT๙" panose="020B0500040200020003" pitchFamily="34" charset="-34"/>
              </a:rPr>
              <a:t>ตรวจสอบแก้ไข/เพิ่มเติม รายละเอียดตัวชี้วัดคู่มือการประเมิน ผลการปฏิบัติราชการตามแผนปฏิบัติราชการและงบประมาณรายจ่ายของมหาวิทยาลัยราชภัฏสกลนคร ประจำปีงบประมาณ พ.ศ. 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lang="th-TH" sz="2400" dirty="0"/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3508CB97-9F79-7355-5553-4CF9308FA177}"/>
              </a:ext>
            </a:extLst>
          </p:cNvPr>
          <p:cNvSpPr txBox="1"/>
          <p:nvPr/>
        </p:nvSpPr>
        <p:spPr>
          <a:xfrm>
            <a:off x="199400" y="1546789"/>
            <a:ext cx="6158669" cy="4062651"/>
          </a:xfrm>
          <a:custGeom>
            <a:avLst/>
            <a:gdLst>
              <a:gd name="connsiteX0" fmla="*/ 0 w 4411720"/>
              <a:gd name="connsiteY0" fmla="*/ 0 h 1025922"/>
              <a:gd name="connsiteX1" fmla="*/ 4411720 w 4411720"/>
              <a:gd name="connsiteY1" fmla="*/ 0 h 1025922"/>
              <a:gd name="connsiteX2" fmla="*/ 4411720 w 4411720"/>
              <a:gd name="connsiteY2" fmla="*/ 1025922 h 1025922"/>
              <a:gd name="connsiteX3" fmla="*/ 0 w 4411720"/>
              <a:gd name="connsiteY3" fmla="*/ 1025922 h 1025922"/>
              <a:gd name="connsiteX4" fmla="*/ 0 w 4411720"/>
              <a:gd name="connsiteY4" fmla="*/ 0 h 1025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1720" h="1025922" fill="none" extrusionOk="0">
                <a:moveTo>
                  <a:pt x="0" y="0"/>
                </a:moveTo>
                <a:cubicBezTo>
                  <a:pt x="1370702" y="-57619"/>
                  <a:pt x="3596498" y="5086"/>
                  <a:pt x="4411720" y="0"/>
                </a:cubicBezTo>
                <a:cubicBezTo>
                  <a:pt x="4498676" y="255942"/>
                  <a:pt x="4446703" y="691207"/>
                  <a:pt x="4411720" y="1025922"/>
                </a:cubicBezTo>
                <a:cubicBezTo>
                  <a:pt x="2209250" y="879770"/>
                  <a:pt x="796683" y="1094988"/>
                  <a:pt x="0" y="1025922"/>
                </a:cubicBezTo>
                <a:cubicBezTo>
                  <a:pt x="59154" y="896505"/>
                  <a:pt x="-71045" y="457795"/>
                  <a:pt x="0" y="0"/>
                </a:cubicBezTo>
                <a:close/>
              </a:path>
              <a:path w="4411720" h="1025922" stroke="0" extrusionOk="0">
                <a:moveTo>
                  <a:pt x="0" y="0"/>
                </a:moveTo>
                <a:cubicBezTo>
                  <a:pt x="2028455" y="-127880"/>
                  <a:pt x="2891609" y="-20831"/>
                  <a:pt x="4411720" y="0"/>
                </a:cubicBezTo>
                <a:cubicBezTo>
                  <a:pt x="4413287" y="315518"/>
                  <a:pt x="4485248" y="535664"/>
                  <a:pt x="4411720" y="1025922"/>
                </a:cubicBezTo>
                <a:cubicBezTo>
                  <a:pt x="2931833" y="986928"/>
                  <a:pt x="1453932" y="980631"/>
                  <a:pt x="0" y="1025922"/>
                </a:cubicBezTo>
                <a:cubicBezTo>
                  <a:pt x="5304" y="682956"/>
                  <a:pt x="9981" y="272284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="" xmlns:ask="http://schemas.microsoft.com/office/drawing/2018/sketchyshapes" sd="1293330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ตามที่มหาวิทยาลัยราชภัฏสกลนคร โดยกองนโยบายและแผน ได้จัดประชุมการถ่ายทอดตัวชี้วัดและจัดทำคำรับรองการปฏิบัติราชการ ประจำปีงบประมาณ พ.ศ. 2569 เมื่อวันศุกร์ที่ 12 กันยายน 2568 </a:t>
            </a:r>
            <a:b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 08.30–12.00 น. ณ ห้องประชุมสร้อยสุวรรณา ชั้น 3 อาคาร 10 มหาวิทยาลัยราชภัฏสกลนคร เพื่อถ่ายทอดตัวชี้วัดและค่าเป้าหมายตามแผนปฏิบัติราชการและงบประมาณรายจ่ายของมหาวิทยาลัยสู่การปฏิบัติ นั้น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ในการนี้ จึงขอให้หน่วยงานที่รับผิดชอบ พิจารณาตรวจสอบ/แก้ไข/เพิ่มเติม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รายละเอียดตัวชี้วัดตาม ร่างคู่มือการประเมินผลการปฏิบัติราชการตามแผนปฏิบัติราชการและงบประมาณรายจ่าย ประจำปีงบประมาณ พ.ศ.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2569 </a:t>
            </a:r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(รายละเอียดเอกสารประกอบระเบียบวาระที่ 5.1)</a:t>
            </a:r>
          </a:p>
          <a:p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34298"/>
              </p:ext>
            </p:extLst>
          </p:nvPr>
        </p:nvGraphicFramePr>
        <p:xfrm>
          <a:off x="6672367" y="1546789"/>
          <a:ext cx="5325927" cy="2309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96657">
                  <a:extLst>
                    <a:ext uri="{9D8B030D-6E8A-4147-A177-3AD203B41FA5}">
                      <a16:colId xmlns:a16="http://schemas.microsoft.com/office/drawing/2014/main" val="2362959353"/>
                    </a:ext>
                  </a:extLst>
                </a:gridCol>
                <a:gridCol w="2753961">
                  <a:extLst>
                    <a:ext uri="{9D8B030D-6E8A-4147-A177-3AD203B41FA5}">
                      <a16:colId xmlns:a16="http://schemas.microsoft.com/office/drawing/2014/main" val="1015809266"/>
                    </a:ext>
                  </a:extLst>
                </a:gridCol>
                <a:gridCol w="1775309">
                  <a:extLst>
                    <a:ext uri="{9D8B030D-6E8A-4147-A177-3AD203B41FA5}">
                      <a16:colId xmlns:a16="http://schemas.microsoft.com/office/drawing/2014/main" val="1258848461"/>
                    </a:ext>
                  </a:extLst>
                </a:gridCol>
              </a:tblGrid>
              <a:tr h="272932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จำนวนตัวชี้วัด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807066"/>
                  </a:ext>
                </a:extLst>
              </a:tr>
              <a:tr h="27293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กองกลาง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46794"/>
                  </a:ext>
                </a:extLst>
              </a:tr>
              <a:tr h="272932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362982"/>
                  </a:ext>
                </a:extLst>
              </a:tr>
              <a:tr h="313656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กองพัฒนานักศึกษา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013026"/>
                  </a:ext>
                </a:extLst>
              </a:tr>
              <a:tr h="480886">
                <a:tc>
                  <a:txBody>
                    <a:bodyPr/>
                    <a:lstStyle/>
                    <a:p>
                      <a:pPr algn="ctr"/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640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88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/>
          <p:cNvSpPr txBox="1"/>
          <p:nvPr/>
        </p:nvSpPr>
        <p:spPr>
          <a:xfrm>
            <a:off x="0" y="0"/>
            <a:ext cx="12192000" cy="1261884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</a:t>
            </a:r>
            <a:r>
              <a:rPr lang="th-TH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</a:t>
            </a:r>
            <a:r>
              <a:rPr lang="en-US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เรื่องเสนอเพื่อพิจารณา</a:t>
            </a:r>
            <a:endParaRPr lang="th-TH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  <a:p>
            <a:pPr algn="ctr"/>
            <a:r>
              <a:rPr lang="th-TH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5.1 </a:t>
            </a:r>
            <a:r>
              <a:rPr lang="th-TH" sz="24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</a:t>
            </a:r>
            <a:r>
              <a:rPr lang="th-TH" sz="2400" dirty="0">
                <a:ea typeface="Cordia New" panose="020B0304020202020204" pitchFamily="34" charset="-34"/>
                <a:cs typeface="TH SarabunIT๙" panose="020B0500040200020003" pitchFamily="34" charset="-34"/>
              </a:rPr>
              <a:t>ตรวจสอบแก้ไข/เพิ่มเติม รายละเอียดตัวชี้วัดคู่มือการประเมิน ผลการปฏิบัติราชการตามแผนปฏิบัติราชการและงบประมาณรายจ่ายของมหาวิทยาลัยราชภัฏสกลนคร ประจำปีงบประมาณ พ.ศ. 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lang="th-TH" sz="2400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37803"/>
              </p:ext>
            </p:extLst>
          </p:nvPr>
        </p:nvGraphicFramePr>
        <p:xfrm>
          <a:off x="588235" y="1984444"/>
          <a:ext cx="10888767" cy="3657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9121">
                  <a:extLst>
                    <a:ext uri="{9D8B030D-6E8A-4147-A177-3AD203B41FA5}">
                      <a16:colId xmlns:a16="http://schemas.microsoft.com/office/drawing/2014/main" val="3652104011"/>
                    </a:ext>
                  </a:extLst>
                </a:gridCol>
                <a:gridCol w="2228920">
                  <a:extLst>
                    <a:ext uri="{9D8B030D-6E8A-4147-A177-3AD203B41FA5}">
                      <a16:colId xmlns:a16="http://schemas.microsoft.com/office/drawing/2014/main" val="867094600"/>
                    </a:ext>
                  </a:extLst>
                </a:gridCol>
                <a:gridCol w="3242926">
                  <a:extLst>
                    <a:ext uri="{9D8B030D-6E8A-4147-A177-3AD203B41FA5}">
                      <a16:colId xmlns:a16="http://schemas.microsoft.com/office/drawing/2014/main" val="285693815"/>
                    </a:ext>
                  </a:extLst>
                </a:gridCol>
                <a:gridCol w="2448900">
                  <a:extLst>
                    <a:ext uri="{9D8B030D-6E8A-4147-A177-3AD203B41FA5}">
                      <a16:colId xmlns:a16="http://schemas.microsoft.com/office/drawing/2014/main" val="2587379329"/>
                    </a:ext>
                  </a:extLst>
                </a:gridCol>
                <a:gridCol w="2448900">
                  <a:extLst>
                    <a:ext uri="{9D8B030D-6E8A-4147-A177-3AD203B41FA5}">
                      <a16:colId xmlns:a16="http://schemas.microsoft.com/office/drawing/2014/main" val="3917974724"/>
                    </a:ext>
                  </a:extLst>
                </a:gridCol>
              </a:tblGrid>
              <a:tr h="36598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ตัวชี้วัดมหาวิทยาลัย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หน่วยงานที่รับผิดชอบ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98390"/>
                  </a:ext>
                </a:extLst>
              </a:tr>
              <a:tr h="365988">
                <a:tc rowSpan="3"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: 1.2.1 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สนับสนุนและส่งเสริม</a:t>
                      </a:r>
                      <a:r>
                        <a:rPr lang="th-TH" sz="1600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การจัด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กิจกรรมการพัฒนาทักษะนักศึกษาด้วยกระบวนการวิศวกรสังคมและการสร้างเครือข่ายศิษย์เก่า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จำนวนชุมชนในพื้นที่บริการของมหาวิทยาลัย ที่ได้รับการพัฒนาหรือแก้ไขปัญหาด้วยกระบวนการวิศวกรสังคม (ชุมชน) (สงป.)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กองพัฒนานักศึกษา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47868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จำนวนนักศึกษาที่เข้าร่วมโครงการจิตอาสา/จิตสาธารณะ (คน) (มรสน.)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718354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จำนวนเครือข่ายศิษย์เก่าระดับจังหวัดและระดับหลักสูตร (เครือข่ายระดับจังหวัด/เครือข่ายระดับหลักสูตร) (มรสน.)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88590"/>
                  </a:ext>
                </a:extLst>
              </a:tr>
              <a:tr h="36598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: 1.3.1 : 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การส่งเสริมให้อาจารย์พัฒนาศักยภาพทั้งด้านคุณวุฒิการศึกษาตำแหน่งทางวิชาการและสมรรถนะวิชาชีพ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ร้อยละอาจารย์ประจำสถาบันที่มีคุณวุฒิปริญญาเอก (ร้อยละ) (มรสน.)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งานบริหารบุคคลและนิติกร กองกลาง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937219"/>
                  </a:ext>
                </a:extLst>
              </a:tr>
            </a:tbl>
          </a:graphicData>
        </a:graphic>
      </p:graphicFrame>
      <p:sp>
        <p:nvSpPr>
          <p:cNvPr id="8" name="กล่องข้อความ 7"/>
          <p:cNvSpPr txBox="1"/>
          <p:nvPr/>
        </p:nvSpPr>
        <p:spPr>
          <a:xfrm>
            <a:off x="502778" y="1324598"/>
            <a:ext cx="11186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1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ยกระดับการผลิตบัณฑิต นวัตกรสังคมตามมาตรฐานวิชาการและ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วิชาชีพ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กล่องข้อความ 8"/>
          <p:cNvSpPr txBox="1"/>
          <p:nvPr/>
        </p:nvSpPr>
        <p:spPr>
          <a:xfrm>
            <a:off x="2495372" y="5768411"/>
            <a:ext cx="715283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18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 หน่วยงานที่รับผิดชอบเป็นผู้ประสานหลักและรวบรวมข้อมูลตัวชี้วัดตามแผนฯ ในระดับมหาวิทยาลัย</a:t>
            </a:r>
            <a:endParaRPr lang="th-TH" sz="18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Wingdings 2" panose="05020102010507070707" pitchFamily="18" charset="2"/>
            </a:endParaRPr>
          </a:p>
          <a:p>
            <a:r>
              <a:rPr lang="th-TH" sz="18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 หน่วยงานที่รับผิดชอบดำเนินการและให้ข้อมูลตัวชี้วัดตามแผนฯ ในระดับมหาวิทยาลัย และ</a:t>
            </a:r>
            <a:r>
              <a:rPr lang="th-TH" sz="18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หน่วยงาน</a:t>
            </a:r>
            <a:endParaRPr lang="th-TH" sz="18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9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/>
          <p:cNvSpPr txBox="1"/>
          <p:nvPr/>
        </p:nvSpPr>
        <p:spPr>
          <a:xfrm>
            <a:off x="0" y="0"/>
            <a:ext cx="12192000" cy="1261884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</a:t>
            </a:r>
            <a:r>
              <a:rPr lang="th-TH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</a:t>
            </a:r>
            <a:r>
              <a:rPr lang="en-US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เรื่องเสนอเพื่อพิจารณา</a:t>
            </a:r>
            <a:endParaRPr lang="th-TH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  <a:p>
            <a:pPr algn="ctr"/>
            <a:r>
              <a:rPr lang="th-TH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5.1 </a:t>
            </a:r>
            <a:r>
              <a:rPr lang="th-TH" sz="24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</a:t>
            </a:r>
            <a:r>
              <a:rPr lang="th-TH" sz="2400" dirty="0">
                <a:ea typeface="Cordia New" panose="020B0304020202020204" pitchFamily="34" charset="-34"/>
                <a:cs typeface="TH SarabunIT๙" panose="020B0500040200020003" pitchFamily="34" charset="-34"/>
              </a:rPr>
              <a:t>ตรวจสอบแก้ไข/เพิ่มเติม รายละเอียดตัวชี้วัดคู่มือการประเมิน ผลการปฏิบัติราชการตามแผนปฏิบัติราชการและงบประมาณรายจ่ายของมหาวิทยาลัยราชภัฏสกลนคร ประจำปีงบประมาณ พ.ศ. 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lang="th-TH" sz="2400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442279"/>
              </p:ext>
            </p:extLst>
          </p:nvPr>
        </p:nvGraphicFramePr>
        <p:xfrm>
          <a:off x="583250" y="1672269"/>
          <a:ext cx="10888767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9121">
                  <a:extLst>
                    <a:ext uri="{9D8B030D-6E8A-4147-A177-3AD203B41FA5}">
                      <a16:colId xmlns:a16="http://schemas.microsoft.com/office/drawing/2014/main" val="3652104011"/>
                    </a:ext>
                  </a:extLst>
                </a:gridCol>
                <a:gridCol w="2228920">
                  <a:extLst>
                    <a:ext uri="{9D8B030D-6E8A-4147-A177-3AD203B41FA5}">
                      <a16:colId xmlns:a16="http://schemas.microsoft.com/office/drawing/2014/main" val="867094600"/>
                    </a:ext>
                  </a:extLst>
                </a:gridCol>
                <a:gridCol w="4308650">
                  <a:extLst>
                    <a:ext uri="{9D8B030D-6E8A-4147-A177-3AD203B41FA5}">
                      <a16:colId xmlns:a16="http://schemas.microsoft.com/office/drawing/2014/main" val="285693815"/>
                    </a:ext>
                  </a:extLst>
                </a:gridCol>
                <a:gridCol w="1383176">
                  <a:extLst>
                    <a:ext uri="{9D8B030D-6E8A-4147-A177-3AD203B41FA5}">
                      <a16:colId xmlns:a16="http://schemas.microsoft.com/office/drawing/2014/main" val="2587379329"/>
                    </a:ext>
                  </a:extLst>
                </a:gridCol>
                <a:gridCol w="2448900">
                  <a:extLst>
                    <a:ext uri="{9D8B030D-6E8A-4147-A177-3AD203B41FA5}">
                      <a16:colId xmlns:a16="http://schemas.microsoft.com/office/drawing/2014/main" val="3917974724"/>
                    </a:ext>
                  </a:extLst>
                </a:gridCol>
              </a:tblGrid>
              <a:tr h="36598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ตัวชี้วัดมหาวิทยาลัย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หน่วยงานที่รับผิดชอบ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98390"/>
                  </a:ext>
                </a:extLst>
              </a:tr>
              <a:tr h="36598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: 3.1.1 </a:t>
                      </a:r>
                      <a:r>
                        <a:rPr lang="th-TH" sz="16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ส่งเสริมการนำองค์ความรู้วิทยาศาสตร์ วิจัยและนวัตกรรมไปใช้ประโยชน์ในการพัฒนาชุมชนท้องถิ่น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ร้อยละโครงการหรือกิจกรรมที่บุคคล ชุมชนหรือหน่วยงานทั้งภาครัฐและเอกชนในพื้นที่มีส่วนร่วมในโครงการหรือกิจกรรมเพื่อแก้ไข/ลดปัญหา/ส่งเสริมการเรียนรู้ของชุมชน สังคม/การน้อมนำแนวพระราชดำริสู่การปฏิบัติ (ร้อยละ) (กลุ่ม 3)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47868"/>
                  </a:ext>
                </a:extLst>
              </a:tr>
              <a:tr h="365988">
                <a:tc rowSpan="4"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: 3.1.2 </a:t>
                      </a:r>
                      <a:r>
                        <a:rPr lang="th-TH" sz="16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ยกระดับเศรษฐกิจฐานรากบนหลักปรัชญาของเศรษฐกิจพอเพียง</a:t>
                      </a:r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จำนวนผลิตภัณฑ์จากชุมชนท้องถิ่น</a:t>
                      </a:r>
                    </a:p>
                    <a:p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ที่ได้รับการพัฒนาเพื่อเพิ่มมูลค่าและสร้างรายได้ (ผลิตภัณฑ์) (สงป.)  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</a:t>
                      </a:r>
                      <a:endParaRPr lang="th-TH" sz="1600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937219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จำนวนวิสาหกิจชุมชนและผู้ประกอบการที่ได้รับการพัฒนาและ มีรายได้เพิ่มขึ้น (แห่ง) (มรสน.)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930301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ร้อยละรายได้จากการบริการวิชาการและบริหารสินทรัพย์ที่เพิ่มขึ้น (ร้อยละ)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(มรสน.)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951170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ร้อยละโครงการด้านการบริการวิชาการหรือโครงการที่ตอบสนองต่อการพัฒนาเชิงพื้นที่ (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Area Based) (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ร้อยละ) (กลุ่ม 3)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088955"/>
                  </a:ext>
                </a:extLst>
              </a:tr>
            </a:tbl>
          </a:graphicData>
        </a:graphic>
      </p:graphicFrame>
      <p:sp>
        <p:nvSpPr>
          <p:cNvPr id="8" name="กล่องข้อความ 7"/>
          <p:cNvSpPr txBox="1"/>
          <p:nvPr/>
        </p:nvSpPr>
        <p:spPr>
          <a:xfrm>
            <a:off x="519870" y="1197404"/>
            <a:ext cx="11948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</a:t>
            </a:r>
            <a:r>
              <a:rPr lang="th-TH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ระบบบริการวิชาการและถ่ายทอดเทคโนโลยีเพื่อเสริมสร้างความเข้มแข็งของชุมชนท้องถิ่นอย่างยั่งยืน</a:t>
            </a: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126476" y="5913802"/>
            <a:ext cx="715283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 หน่วยงานที่รับผิดชอบเป็นผู้ประสานหลักและรวบรวมข้อมูลตัวชี้วัดตามแผนฯ ในระดับมหาวิทยาลัย</a:t>
            </a:r>
            <a:endParaRPr lang="th-TH" sz="16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Wingdings 2" panose="05020102010507070707" pitchFamily="18" charset="2"/>
            </a:endParaRPr>
          </a:p>
          <a:p>
            <a:r>
              <a:rPr lang="th-TH" sz="1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 หน่วยงานที่รับผิดชอบดำเนินการและให้ข้อมูลตัวชี้วัดตามแผนฯ ในระดับมหาวิทยาลัย และ</a:t>
            </a:r>
            <a:r>
              <a:rPr lang="th-TH" sz="16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หน่วยงาน</a:t>
            </a:r>
            <a:endParaRPr lang="th-TH" sz="16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1533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/>
          <p:cNvSpPr txBox="1"/>
          <p:nvPr/>
        </p:nvSpPr>
        <p:spPr>
          <a:xfrm>
            <a:off x="0" y="0"/>
            <a:ext cx="12192000" cy="1261884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</a:t>
            </a:r>
            <a:r>
              <a:rPr lang="th-TH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</a:t>
            </a:r>
            <a:r>
              <a:rPr lang="en-US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เรื่องเสนอเพื่อพิจารณา</a:t>
            </a:r>
            <a:endParaRPr lang="th-TH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  <a:p>
            <a:pPr algn="ctr"/>
            <a:r>
              <a:rPr lang="th-TH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5.1 </a:t>
            </a:r>
            <a:r>
              <a:rPr lang="th-TH" sz="24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</a:t>
            </a:r>
            <a:r>
              <a:rPr lang="th-TH" sz="2400" dirty="0">
                <a:ea typeface="Cordia New" panose="020B0304020202020204" pitchFamily="34" charset="-34"/>
                <a:cs typeface="TH SarabunIT๙" panose="020B0500040200020003" pitchFamily="34" charset="-34"/>
              </a:rPr>
              <a:t>ตรวจสอบแก้ไข/เพิ่มเติม รายละเอียดตัวชี้วัดคู่มือการประเมิน ผลการปฏิบัติราชการตามแผนปฏิบัติราชการและงบประมาณรายจ่ายของมหาวิทยาลัยราชภัฏสกลนคร ประจำปีงบประมาณ พ.ศ. 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lang="th-TH" sz="2400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02882"/>
              </p:ext>
            </p:extLst>
          </p:nvPr>
        </p:nvGraphicFramePr>
        <p:xfrm>
          <a:off x="583250" y="1672269"/>
          <a:ext cx="10888767" cy="37492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9121">
                  <a:extLst>
                    <a:ext uri="{9D8B030D-6E8A-4147-A177-3AD203B41FA5}">
                      <a16:colId xmlns:a16="http://schemas.microsoft.com/office/drawing/2014/main" val="3652104011"/>
                    </a:ext>
                  </a:extLst>
                </a:gridCol>
                <a:gridCol w="2059573">
                  <a:extLst>
                    <a:ext uri="{9D8B030D-6E8A-4147-A177-3AD203B41FA5}">
                      <a16:colId xmlns:a16="http://schemas.microsoft.com/office/drawing/2014/main" val="867094600"/>
                    </a:ext>
                  </a:extLst>
                </a:gridCol>
                <a:gridCol w="4477997">
                  <a:extLst>
                    <a:ext uri="{9D8B030D-6E8A-4147-A177-3AD203B41FA5}">
                      <a16:colId xmlns:a16="http://schemas.microsoft.com/office/drawing/2014/main" val="285693815"/>
                    </a:ext>
                  </a:extLst>
                </a:gridCol>
                <a:gridCol w="1383176">
                  <a:extLst>
                    <a:ext uri="{9D8B030D-6E8A-4147-A177-3AD203B41FA5}">
                      <a16:colId xmlns:a16="http://schemas.microsoft.com/office/drawing/2014/main" val="2587379329"/>
                    </a:ext>
                  </a:extLst>
                </a:gridCol>
                <a:gridCol w="2448900">
                  <a:extLst>
                    <a:ext uri="{9D8B030D-6E8A-4147-A177-3AD203B41FA5}">
                      <a16:colId xmlns:a16="http://schemas.microsoft.com/office/drawing/2014/main" val="3917974724"/>
                    </a:ext>
                  </a:extLst>
                </a:gridCol>
              </a:tblGrid>
              <a:tr h="36598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ตัวชี้วัดมหาวิทยาลัย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หน่วยงานที่รับผิดชอบ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98390"/>
                  </a:ext>
                </a:extLst>
              </a:tr>
              <a:tr h="365988">
                <a:tc rowSpan="3"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: 5.1.1 </a:t>
                      </a:r>
                      <a:r>
                        <a:rPr lang="th-TH" sz="16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ยกระดับการบริหารจัดการให้มีคุณภาพ เสริมสร้างระบบธรรมา</a:t>
                      </a:r>
                      <a:r>
                        <a:rPr lang="th-TH" sz="1600" b="0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ภิ</a:t>
                      </a:r>
                      <a:r>
                        <a:rPr lang="th-TH" sz="16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บาลดิจิทัลเพื่อความโปร่งใสและเป็นธรรม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ระดับคุณธรรมและความโปร่งใสในการดำเนินงาน (ร้อยละ) (มรสน.)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47868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ร้อยละจำนวนเงินทุน เงินบริจาคจากภาครัฐและเอกชนเพื่อพัฒนาชุมชน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และสังคมในพื้นที่ (ร้อยละ) (กลุ่ม 3)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937219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ผลการประเมินคุณภาพการศึกษาตามเกณฑ์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EdPEx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คะแนน) (มรสน.)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งานประกันคุณภาพการศึกษา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930301"/>
                  </a:ext>
                </a:extLst>
              </a:tr>
              <a:tr h="365988"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: 5.2.1 </a:t>
                      </a:r>
                      <a:r>
                        <a:rPr lang="th-TH" sz="16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พัฒนาบุคลากรสายสนับสนุน เสริมสร้างวัฒนธรรมดิจิทัลและการพัฒนาสมรรถนะบุคลากร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ร้อยละบุคลากรสายสนับสนุนวิชาการที่ได้รับความก้าวหน้าตามสายงานประเภทวิชาชีพเฉพาะเชี่ยวชาญเฉพาะ (ร้อยละ) (มรสน.)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งานบริหารบุคคลและนิติการ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376486"/>
                  </a:ext>
                </a:extLst>
              </a:tr>
              <a:tr h="365988">
                <a:tc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b="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ร้อยละบุคลากรสายสนับสนุนวิชาการที่ได้รับการพัฒนาความรู้ความสามารถ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และทักษะเพื่อพัฒนาสมรรถนะตามสายงาน (ร้อยละ) (มรสน.)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งานบริหารบุคคลและนิติการ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100930"/>
                  </a:ext>
                </a:extLst>
              </a:tr>
            </a:tbl>
          </a:graphicData>
        </a:graphic>
      </p:graphicFrame>
      <p:sp>
        <p:nvSpPr>
          <p:cNvPr id="8" name="กล่องข้อความ 7"/>
          <p:cNvSpPr txBox="1"/>
          <p:nvPr/>
        </p:nvSpPr>
        <p:spPr>
          <a:xfrm>
            <a:off x="519870" y="1197404"/>
            <a:ext cx="11948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</a:t>
            </a:r>
            <a:r>
              <a:rPr lang="th-TH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ยกระดับการบริหารจัดการด้วยหลักธรรมา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ภิ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บาลและเทคโนโลยีดิจิทัลเพื่อพัฒนาองค์กรสู่ความเป็นเลิศ</a:t>
            </a: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92292" y="5708703"/>
            <a:ext cx="715283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 หน่วยงานที่รับผิดชอบเป็นผู้ประสานหลักและรวบรวมข้อมูลตัวชี้วัดตามแผนฯ ในระดับมหาวิทยาลัย</a:t>
            </a:r>
            <a:endParaRPr lang="th-TH" sz="16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Wingdings 2" panose="05020102010507070707" pitchFamily="18" charset="2"/>
            </a:endParaRPr>
          </a:p>
          <a:p>
            <a:r>
              <a:rPr lang="th-TH" sz="1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 หน่วยงานที่รับผิดชอบดำเนินการและให้ข้อมูลตัวชี้วัดตามแผนฯ ในระดับมหาวิทยาลัย และ</a:t>
            </a:r>
            <a:r>
              <a:rPr lang="th-TH" sz="16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หน่วยงาน</a:t>
            </a:r>
            <a:endParaRPr lang="th-TH" sz="16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867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/>
          <p:cNvSpPr txBox="1"/>
          <p:nvPr/>
        </p:nvSpPr>
        <p:spPr>
          <a:xfrm>
            <a:off x="0" y="0"/>
            <a:ext cx="12192000" cy="1261884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ระเบียบวาระที่  </a:t>
            </a:r>
            <a:r>
              <a:rPr lang="th-TH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5</a:t>
            </a:r>
            <a:r>
              <a:rPr lang="en-US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 </a:t>
            </a:r>
            <a:r>
              <a:rPr lang="th-TH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เรื่องเสนอเพื่อพิจารณา</a:t>
            </a:r>
            <a:endParaRPr lang="th-TH" kern="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Arial Unicode MS"/>
              <a:cs typeface="TH SarabunPSK" panose="020B0500040200020003" pitchFamily="34" charset="-34"/>
            </a:endParaRPr>
          </a:p>
          <a:p>
            <a:pPr algn="ctr"/>
            <a:r>
              <a:rPr lang="th-TH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5.1 </a:t>
            </a:r>
            <a:r>
              <a:rPr lang="th-TH" sz="2400" dirty="0" smtClean="0">
                <a:ea typeface="Cordia New" panose="020B0304020202020204" pitchFamily="34" charset="-34"/>
                <a:cs typeface="TH SarabunIT๙" panose="020B0500040200020003" pitchFamily="34" charset="-34"/>
              </a:rPr>
              <a:t>พิจารณา</a:t>
            </a:r>
            <a:r>
              <a:rPr lang="th-TH" sz="2400" dirty="0">
                <a:ea typeface="Cordia New" panose="020B0304020202020204" pitchFamily="34" charset="-34"/>
                <a:cs typeface="TH SarabunIT๙" panose="020B0500040200020003" pitchFamily="34" charset="-34"/>
              </a:rPr>
              <a:t>ตรวจสอบแก้ไข/เพิ่มเติม รายละเอียดตัวชี้วัดคู่มือการประเมิน ผลการปฏิบัติราชการตามแผนปฏิบัติราชการและงบประมาณรายจ่ายของมหาวิทยาลัยราชภัฏสกลนคร ประจำปีงบประมาณ พ.ศ. </a:t>
            </a:r>
            <a:r>
              <a:rPr lang="th-TH" sz="2400" dirty="0"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2569</a:t>
            </a:r>
            <a:endParaRPr lang="th-TH" sz="2400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730225"/>
              </p:ext>
            </p:extLst>
          </p:nvPr>
        </p:nvGraphicFramePr>
        <p:xfrm>
          <a:off x="583250" y="1672269"/>
          <a:ext cx="10888767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9121">
                  <a:extLst>
                    <a:ext uri="{9D8B030D-6E8A-4147-A177-3AD203B41FA5}">
                      <a16:colId xmlns:a16="http://schemas.microsoft.com/office/drawing/2014/main" val="3652104011"/>
                    </a:ext>
                  </a:extLst>
                </a:gridCol>
                <a:gridCol w="2059573">
                  <a:extLst>
                    <a:ext uri="{9D8B030D-6E8A-4147-A177-3AD203B41FA5}">
                      <a16:colId xmlns:a16="http://schemas.microsoft.com/office/drawing/2014/main" val="867094600"/>
                    </a:ext>
                  </a:extLst>
                </a:gridCol>
                <a:gridCol w="4477997">
                  <a:extLst>
                    <a:ext uri="{9D8B030D-6E8A-4147-A177-3AD203B41FA5}">
                      <a16:colId xmlns:a16="http://schemas.microsoft.com/office/drawing/2014/main" val="285693815"/>
                    </a:ext>
                  </a:extLst>
                </a:gridCol>
                <a:gridCol w="1383176">
                  <a:extLst>
                    <a:ext uri="{9D8B030D-6E8A-4147-A177-3AD203B41FA5}">
                      <a16:colId xmlns:a16="http://schemas.microsoft.com/office/drawing/2014/main" val="2587379329"/>
                    </a:ext>
                  </a:extLst>
                </a:gridCol>
                <a:gridCol w="2448900">
                  <a:extLst>
                    <a:ext uri="{9D8B030D-6E8A-4147-A177-3AD203B41FA5}">
                      <a16:colId xmlns:a16="http://schemas.microsoft.com/office/drawing/2014/main" val="3917974724"/>
                    </a:ext>
                  </a:extLst>
                </a:gridCol>
              </a:tblGrid>
              <a:tr h="365988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ตัวชี้วัดมหาวิทยาลัย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หน่วยงานที่รับผิดชอบ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798390"/>
                  </a:ext>
                </a:extLst>
              </a:tr>
              <a:tr h="365988">
                <a:tc rowSpan="3"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กลยุทธ์ที่ 5.3.1 </a:t>
                      </a:r>
                      <a:r>
                        <a:rPr lang="th-TH" sz="1600" b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ยกระดับบริหารจัดการมหาวิทยาลัยให้มีประสิทธิภาพรองรับการทำงานเชิงพื้นที่และพันธกิจสากล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ผล</a:t>
                      </a:r>
                      <a:r>
                        <a:rPr lang="th-TH" sz="1600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การจัด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อันดับ </a:t>
                      </a:r>
                      <a:r>
                        <a:rPr lang="en-US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Impact Rankings 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โดย </a:t>
                      </a:r>
                      <a:r>
                        <a:rPr lang="en-US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Times Higher Education Impact Ranking (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อันดับ) (กลุ่ม 3)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147868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ผล</a:t>
                      </a:r>
                      <a:r>
                        <a:rPr lang="th-TH" sz="1600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การจัด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อันดับ </a:t>
                      </a:r>
                      <a:r>
                        <a:rPr lang="en-US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UI Green Metric World University Ranking (</a:t>
                      </a:r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อันดับ) </a:t>
                      </a:r>
                    </a:p>
                    <a:p>
                      <a:r>
                        <a:rPr lang="th-TH" sz="16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(มรสน.) 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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937219"/>
                  </a:ext>
                </a:extLst>
              </a:tr>
              <a:tr h="365988">
                <a:tc vMerge="1">
                  <a:txBody>
                    <a:bodyPr/>
                    <a:lstStyle/>
                    <a:p>
                      <a:pPr algn="ctr"/>
                      <a:endParaRPr lang="th-TH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การพัฒนาระบบและกลไกการบริหารจัดการด้านการบริการวิชาการ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ที่มีประสิทธิภาพ (ระบบ) (มรสน.)</a:t>
                      </a:r>
                      <a:r>
                        <a:rPr lang="th-TH" sz="16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  <a:sym typeface="Wingdings 2" panose="05020102010507070707" pitchFamily="18" charset="2"/>
                        </a:rPr>
                        <a:t></a:t>
                      </a:r>
                      <a:endParaRPr lang="th-TH" sz="16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กองนโยบายและแผน</a:t>
                      </a:r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..............................................................</a:t>
                      </a:r>
                    </a:p>
                    <a:p>
                      <a:endParaRPr lang="th-TH" sz="1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930301"/>
                  </a:ext>
                </a:extLst>
              </a:tr>
            </a:tbl>
          </a:graphicData>
        </a:graphic>
      </p:graphicFrame>
      <p:sp>
        <p:nvSpPr>
          <p:cNvPr id="8" name="กล่องข้อความ 7"/>
          <p:cNvSpPr txBox="1"/>
          <p:nvPr/>
        </p:nvSpPr>
        <p:spPr>
          <a:xfrm>
            <a:off x="519870" y="1197404"/>
            <a:ext cx="11948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</a:t>
            </a:r>
            <a:r>
              <a:rPr lang="th-TH" b="1" dirty="0" smtClean="0">
                <a:solidFill>
                  <a:srgbClr val="1D397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ยกระดับการบริหารจัดการด้วยหลักธรรมา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ภิ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บาลและเทคโนโลยีดิจิทัลเพื่อพัฒนาองค์กรสู่ความเป็น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เลิศ </a:t>
            </a:r>
            <a:r>
              <a:rPr lang="th-TH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th-TH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49563" y="4399134"/>
            <a:ext cx="715283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 หน่วยงานที่รับผิดชอบเป็นผู้ประสานหลักและรวบรวมข้อมูลตัวชี้วัดตามแผนฯ ในระดับมหาวิทยาลัย</a:t>
            </a:r>
            <a:endParaRPr lang="th-TH" sz="16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  <a:sym typeface="Wingdings 2" panose="05020102010507070707" pitchFamily="18" charset="2"/>
            </a:endParaRPr>
          </a:p>
          <a:p>
            <a:r>
              <a:rPr lang="th-TH" sz="1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 หน่วยงานที่รับผิดชอบดำเนินการและให้ข้อมูลตัวชี้วัดตามแผนฯ ในระดับมหาวิทยาลัย และ</a:t>
            </a:r>
            <a:r>
              <a:rPr lang="th-TH" sz="16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 2" panose="05020102010507070707" pitchFamily="18" charset="2"/>
              </a:rPr>
              <a:t>หน่วยงาน</a:t>
            </a:r>
            <a:endParaRPr lang="th-TH" sz="16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67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minous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template ยุทธศาสตร์ 20 ป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1718</Words>
  <Application>Microsoft Office PowerPoint</Application>
  <PresentationFormat>แบบจอกว้าง</PresentationFormat>
  <Paragraphs>186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15</vt:i4>
      </vt:variant>
      <vt:variant>
        <vt:lpstr>ธีม</vt:lpstr>
      </vt:variant>
      <vt:variant>
        <vt:i4>2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27" baseType="lpstr">
      <vt:lpstr>맑은 고딕</vt:lpstr>
      <vt:lpstr>Angsana New</vt:lpstr>
      <vt:lpstr>Arial</vt:lpstr>
      <vt:lpstr>Arial Unicode MS</vt:lpstr>
      <vt:lpstr>Avenir Next LT Pro</vt:lpstr>
      <vt:lpstr>Calibri</vt:lpstr>
      <vt:lpstr>Cordia New</vt:lpstr>
      <vt:lpstr>CordiaUPC</vt:lpstr>
      <vt:lpstr>Sabon Next LT</vt:lpstr>
      <vt:lpstr>Sarabun</vt:lpstr>
      <vt:lpstr>TH SarabunIT๙</vt:lpstr>
      <vt:lpstr>TH SarabunPSK</vt:lpstr>
      <vt:lpstr>Times New Roman</vt:lpstr>
      <vt:lpstr>Wingdings</vt:lpstr>
      <vt:lpstr>Wingdings 2</vt:lpstr>
      <vt:lpstr>LuminousVTI</vt:lpstr>
      <vt:lpstr>template ยุทธศาสตร์ 20 ปี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รายงานโครงการงานอาคารสถานที่และยานพาหนะ  ประจำปีงบประมาณ พ.ศ. 2566</dc:title>
  <dc:creator>วุธชัย เมืองซอง</dc:creator>
  <cp:lastModifiedBy>Chanokyada</cp:lastModifiedBy>
  <cp:revision>254</cp:revision>
  <cp:lastPrinted>2023-06-13T04:37:46Z</cp:lastPrinted>
  <dcterms:created xsi:type="dcterms:W3CDTF">2023-06-10T03:23:22Z</dcterms:created>
  <dcterms:modified xsi:type="dcterms:W3CDTF">2025-09-22T10:07:58Z</dcterms:modified>
</cp:coreProperties>
</file>