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  <p:sldMasterId id="2147483673" r:id="rId2"/>
    <p:sldMasterId id="2147483690" r:id="rId3"/>
    <p:sldMasterId id="2147483715" r:id="rId4"/>
  </p:sldMasterIdLst>
  <p:notesMasterIdLst>
    <p:notesMasterId r:id="rId27"/>
  </p:notesMasterIdLst>
  <p:sldIdLst>
    <p:sldId id="400" r:id="rId5"/>
    <p:sldId id="401" r:id="rId6"/>
    <p:sldId id="402" r:id="rId7"/>
    <p:sldId id="425" r:id="rId8"/>
    <p:sldId id="421" r:id="rId9"/>
    <p:sldId id="424" r:id="rId10"/>
    <p:sldId id="422" r:id="rId11"/>
    <p:sldId id="426" r:id="rId12"/>
    <p:sldId id="403" r:id="rId13"/>
    <p:sldId id="404" r:id="rId14"/>
    <p:sldId id="405" r:id="rId15"/>
    <p:sldId id="427" r:id="rId16"/>
    <p:sldId id="420" r:id="rId17"/>
    <p:sldId id="406" r:id="rId18"/>
    <p:sldId id="407" r:id="rId19"/>
    <p:sldId id="408" r:id="rId20"/>
    <p:sldId id="428" r:id="rId21"/>
    <p:sldId id="409" r:id="rId22"/>
    <p:sldId id="429" r:id="rId23"/>
    <p:sldId id="410" r:id="rId24"/>
    <p:sldId id="411" r:id="rId25"/>
    <p:sldId id="430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6"/>
    <a:srgbClr val="FFFFCC"/>
    <a:srgbClr val="FF9933"/>
    <a:srgbClr val="0085F2"/>
    <a:srgbClr val="FF6600"/>
    <a:srgbClr val="FF9966"/>
    <a:srgbClr val="FFCCFF"/>
    <a:srgbClr val="0082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สไตล์สีอ่อน 2 - เน้น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C22544A-7EE6-4342-B048-85BDC9FD1C3A}" styleName="สไตล์สีปานกลาง 2 - เน้น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สไตล์สีปานกลาง 2 - เน้น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8992" autoAdjust="0"/>
  </p:normalViewPr>
  <p:slideViewPr>
    <p:cSldViewPr snapToGrid="0" showGuides="1">
      <p:cViewPr varScale="1">
        <p:scale>
          <a:sx n="99" d="100"/>
          <a:sy n="99" d="100"/>
        </p:scale>
        <p:origin x="948" y="84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AAF045-FEF6-43EA-9CDC-C84FC3F85E9C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2F1279-6CE4-4169-83D3-4483097B69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5899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4145D2-A0EF-44FD-9DE8-3A928862D9C7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4826631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 smtClean="0"/>
              <a:t>การใช้หัวข้อเหล่านี้ในแบบฟอร์มจะช่วยให้หน่วยงานสามารถรายงานผลได้อย่างเป็นระบบและชัดเจน ทำให้เห็นภาพรวมว่าการดำเนินการตามกลยุทธ์ทั้ง 3 ข้อนี้ส่งผลต่อการพัฒนาศักยภาพของบุคลากรอย่างไร และช่วยลดความเสี่ยงที่ </a:t>
            </a:r>
            <a:r>
              <a:rPr lang="en-US" dirty="0" smtClean="0"/>
              <a:t>AI </a:t>
            </a:r>
            <a:r>
              <a:rPr lang="th-TH" dirty="0" smtClean="0"/>
              <a:t>จะเข้ามาทดแทนตำแหน่งงานได้อย่างไรบ้างค่ะ</a:t>
            </a:r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2F1279-6CE4-4169-83D3-4483097B690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1671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8993242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86846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그림 개체 틀 2">
            <a:extLst>
              <a:ext uri="{FF2B5EF4-FFF2-40B4-BE49-F238E27FC236}">
                <a16:creationId xmlns:a16="http://schemas.microsoft.com/office/drawing/2014/main" id="{883B77E8-259F-42E7-AAF1-EA239074753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88779" y="1850343"/>
            <a:ext cx="2560320" cy="41148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 </a:t>
            </a:r>
          </a:p>
          <a:p>
            <a:pPr marL="0" lvl="0" algn="ctr"/>
            <a:r>
              <a:rPr lang="en-US" altLang="ko-KR" dirty="0"/>
              <a:t>and send to back</a:t>
            </a:r>
            <a:endParaRPr lang="ko-KR" altLang="en-US" dirty="0"/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C78A192D-4D5E-4075-8F7A-9114F743B5B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40201" y="1850343"/>
            <a:ext cx="2560320" cy="41148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 </a:t>
            </a:r>
          </a:p>
          <a:p>
            <a:pPr marL="0" lvl="0" algn="ctr"/>
            <a:r>
              <a:rPr lang="en-US" altLang="ko-KR" dirty="0"/>
              <a:t>and send to back</a:t>
            </a:r>
            <a:endParaRPr lang="ko-KR" altLang="en-US" dirty="0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2617640F-CA64-4017-83A6-84975131BBA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9188379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55743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D873AD6C-496D-4491-A682-E92FEDBEE7C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5903383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1908000"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8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 And Send To Back</a:t>
            </a:r>
            <a:endParaRPr lang="ko-KR" altLang="en-US" dirty="0"/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0D208DCB-F3E4-4527-ABE6-A22C349C91B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455342" y="764189"/>
            <a:ext cx="2319231" cy="229536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360000"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5655EAC4-2A21-449D-B1A3-7D045F3CCB9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9307482" y="764189"/>
            <a:ext cx="2319231" cy="229536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360000"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509740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63662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21815CCC-CA9E-4F29-B955-753452C96A97}"/>
              </a:ext>
            </a:extLst>
          </p:cNvPr>
          <p:cNvSpPr/>
          <p:nvPr userDrawn="1"/>
        </p:nvSpPr>
        <p:spPr>
          <a:xfrm>
            <a:off x="7228120" y="1876149"/>
            <a:ext cx="4320000" cy="4320000"/>
          </a:xfrm>
          <a:prstGeom prst="rect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그림 개체 틀 5">
            <a:extLst>
              <a:ext uri="{FF2B5EF4-FFF2-40B4-BE49-F238E27FC236}">
                <a16:creationId xmlns:a16="http://schemas.microsoft.com/office/drawing/2014/main" id="{5FEC4456-0BAB-478F-8B37-BCF7945CE7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990688" y="729342"/>
            <a:ext cx="4982112" cy="4982112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649280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96040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48309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NG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2482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&amp; Shapes Layout</a:t>
            </a:r>
          </a:p>
        </p:txBody>
      </p:sp>
    </p:spTree>
    <p:extLst>
      <p:ext uri="{BB962C8B-B14F-4D97-AF65-F5344CB8AC3E}">
        <p14:creationId xmlns:p14="http://schemas.microsoft.com/office/powerpoint/2010/main" val="24463927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354010" y="1131591"/>
            <a:ext cx="3560767" cy="540256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/>
          </a:p>
        </p:txBody>
      </p:sp>
      <p:sp>
        <p:nvSpPr>
          <p:cNvPr id="4" name="Rounded Rectangle 3"/>
          <p:cNvSpPr/>
          <p:nvPr userDrawn="1"/>
        </p:nvSpPr>
        <p:spPr>
          <a:xfrm>
            <a:off x="531933" y="1347500"/>
            <a:ext cx="153868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bg1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3057177" y="1276653"/>
            <a:ext cx="685849" cy="685148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711704" y="1637214"/>
            <a:ext cx="223224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Resize without losing quality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711704" y="2127463"/>
            <a:ext cx="2232248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Line Color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721229" y="5808438"/>
            <a:ext cx="2232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www.allppt.com</a:t>
            </a:r>
            <a:endParaRPr lang="ko-KR" altLang="en-US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721229" y="4450324"/>
            <a:ext cx="271729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FREE </a:t>
            </a:r>
          </a:p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3136765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8394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47202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3B052-A59B-4AE3-A89A-E7748630C1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DA9EC4-FEA9-41D2-BE8D-F709F01D37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E155CF-52F5-4879-B7F3-D05812AC4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D053AC-61ED-4C2F-90BF-D4A916545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8B2ED7-A198-4613-B8C9-EE02BAE24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4550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98991-AEF1-4F19-AAB8-436EAD58C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25B44F-E7DA-40C6-8B44-71EAB6BDFC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Wingdings" panose="05000000000000000000" pitchFamily="2" charset="2"/>
              <a:buChar char="§"/>
              <a:defRPr/>
            </a:lvl1pPr>
            <a:lvl2pPr marL="685800" indent="-228600">
              <a:buFont typeface="Wingdings" panose="05000000000000000000" pitchFamily="2" charset="2"/>
              <a:buChar char="§"/>
              <a:defRPr/>
            </a:lvl2pPr>
            <a:lvl3pPr>
              <a:buFont typeface="Wingdings" panose="05000000000000000000" pitchFamily="2" charset="2"/>
              <a:buChar char="§"/>
              <a:defRPr/>
            </a:lvl3pPr>
            <a:lvl4pPr marL="1600200" indent="-228600">
              <a:buFont typeface="Wingdings" panose="05000000000000000000" pitchFamily="2" charset="2"/>
              <a:buChar char="§"/>
              <a:defRPr/>
            </a:lvl4pPr>
            <a:lvl5pPr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F71817-A045-48C0-975B-CBEF88E95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1C39F0-32D4-407C-8BCA-97F2D9E50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CF4459-37B2-4F87-B508-DB04D4332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5799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BBD03-9D57-48E9-8B43-688B72997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3F376C-8A2F-4BE5-9669-4A6DA21B77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654893-212E-4450-8F7A-27256B31F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0E881A-3958-44A9-9EDB-D86F4E414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EDBC4F-D9B8-4BFA-BE4F-D4B9B739D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3593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C8777-C460-4649-8822-CA943386D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DF69E6-1094-437B-AA7E-0E21B7136C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57399"/>
            <a:ext cx="5181600" cy="41195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0BC963-4591-4BE3-AE63-4999A13C50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057399"/>
            <a:ext cx="5181600" cy="4119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04D5BB-DB84-4266-9B4F-E65CCFE5B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1A99B5-D493-4AB1-AF24-6660540D5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E178D0-5F1E-43FA-B447-53501EDD1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799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C85CC-8D2B-4219-A2A4-1625A02DF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68338"/>
            <a:ext cx="10515600" cy="108426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6143C8-1CF7-440E-99A3-0527314598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828800"/>
            <a:ext cx="5157787" cy="823912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EFF5CA-4662-4430-80C7-99CD7D66C9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43199"/>
            <a:ext cx="5157787" cy="34464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6CB5B7-DC23-41CE-872B-E25BD64F84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828800"/>
            <a:ext cx="5183188" cy="823912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F7633C-C24D-4947-979C-132B3AC405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43199"/>
            <a:ext cx="5183188" cy="34464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E8A46E1-3934-4807-900F-CA7A4D8D6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BC9C6EA-1549-4601-8226-E5C43469C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3658246-003D-4024-9F4B-BA3BD3FBF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6492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B2DD4C-BFBC-4087-B94C-4DD0690E8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B9D434-8228-4C7F-B520-14121EBC9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7B89BD-A70A-48D2-A3D9-DB2C0DB12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ACF4EF-5A2A-4A47-81DF-80CB51306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1636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8B9F00-8450-475B-B155-993BAF212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0FDDA3-8E6F-42F7-BFBE-7FA9C647C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C8E678-81B8-4356-9624-A0B999536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5259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010DAA-DDE3-4C9C-8171-385A3DAC8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85800"/>
            <a:ext cx="3932237" cy="13716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F73DB2-BD72-4F5E-9CA2-197343A090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685801"/>
            <a:ext cx="6172200" cy="51752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F01536-2B0A-42A2-827E-2EB2C324A5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209800"/>
            <a:ext cx="3932237" cy="36591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22CD09-61EF-4733-831C-5B133DAE1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109FCF-96E4-4EBF-AAFB-5E9AD22A6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E381A6-E580-49A4-989C-EF4A54F83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1903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CCFA6E-F719-4613-8815-591471E72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85800"/>
            <a:ext cx="3932237" cy="13716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54384F3-CDE0-4329-B76D-45AAC94B04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685801"/>
            <a:ext cx="6172200" cy="51752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A9D7EB-40DA-460F-A48A-3E6D5E5612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209800"/>
            <a:ext cx="3932237" cy="36591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56944C-E229-457E-868E-C48FF47DA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7115FE-359F-46EA-A3C8-0D18544E3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165D17-3010-4FF5-9071-5CCD3E699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09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genda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232006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B47DD-81F8-4128-9E50-04A9F2D3D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6564D1-2B83-4C0F-ACBA-E91472C50A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FA1D7D-D2EC-4ADB-9C65-191DEC82DD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4CB571-86F9-474A-826A-75CC21C88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384F5F-50E6-4BB9-B848-EE2302C02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84602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E3F08DF-1C0D-4F53-A3AB-95D7B55FA0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761999"/>
            <a:ext cx="2628900" cy="54149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0D3BBD-C494-4E94-B189-319802A93E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761999"/>
            <a:ext cx="7734300" cy="5414963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C0BD9-4BED-43D3-852F-B74B949A22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7811DC-C725-4462-B622-DB96A8987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C42D06-438F-4150-9238-E2FAEE5E2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95878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0" y="6618000"/>
            <a:ext cx="12192000" cy="24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12192000" cy="9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38584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-3472" y="0"/>
            <a:ext cx="211223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3074" name="Picture 2" descr="E:\002-KIMS BUSINESS\007-02-Fullslidesppt-Contents\20161228\02-edu\bulb-item2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645" y="1250975"/>
            <a:ext cx="2112235" cy="4687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E:\002-KIMS BUSINESS\007-02-Fullslidesppt-Contents\20161228\02-edu\bulb-item.png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1052646" y="1250975"/>
            <a:ext cx="1056117" cy="4687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354004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-3472" y="0"/>
            <a:ext cx="211223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3074" name="Picture 2" descr="E:\002-KIMS BUSINESS\007-02-Fullslidesppt-Contents\20161228\02-edu\bulb-item2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314" y="3909054"/>
            <a:ext cx="1260665" cy="279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486084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4533123"/>
            <a:ext cx="12192000" cy="232487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4" name="Oval 3"/>
          <p:cNvSpPr/>
          <p:nvPr userDrawn="1"/>
        </p:nvSpPr>
        <p:spPr>
          <a:xfrm>
            <a:off x="5391415" y="3813043"/>
            <a:ext cx="1440160" cy="1440160"/>
          </a:xfrm>
          <a:prstGeom prst="ellipse">
            <a:avLst/>
          </a:prstGeom>
          <a:solidFill>
            <a:schemeClr val="accent1"/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5" name="Picture 2" descr="E:\002-KIMS BUSINESS\007-02-Fullslidesppt-Contents\20161228\02-edu\bulb-item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7409" y="4013590"/>
            <a:ext cx="468171" cy="1039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236012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0" y="6618000"/>
            <a:ext cx="12192000" cy="24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12192000" cy="9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877908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402742409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 and Contents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91344" y="123479"/>
            <a:ext cx="11809312" cy="661104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42176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010261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0" y="1797032"/>
            <a:ext cx="2880320" cy="249606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3103893" y="1797032"/>
            <a:ext cx="2880320" cy="249606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6207787" y="1797032"/>
            <a:ext cx="2880320" cy="249606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9311680" y="1797032"/>
            <a:ext cx="2880320" cy="249606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3" name="Rectangle 2"/>
          <p:cNvSpPr/>
          <p:nvPr userDrawn="1"/>
        </p:nvSpPr>
        <p:spPr>
          <a:xfrm>
            <a:off x="0" y="4293096"/>
            <a:ext cx="2880000" cy="21122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3104000" y="4293096"/>
            <a:ext cx="2880000" cy="21122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6208000" y="4293096"/>
            <a:ext cx="2880000" cy="21122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9312000" y="4293096"/>
            <a:ext cx="2880000" cy="21122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707430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3909485"/>
            <a:ext cx="12192000" cy="29485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42176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010261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pic>
        <p:nvPicPr>
          <p:cNvPr id="5" name="Picture 3" descr="D:\Fullppt\005-PNG이미지\노트북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7701" y="1508787"/>
            <a:ext cx="9640360" cy="4903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6017974" y="2168343"/>
            <a:ext cx="4620289" cy="34168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3" name="Rectangle 2"/>
          <p:cNvSpPr/>
          <p:nvPr userDrawn="1"/>
        </p:nvSpPr>
        <p:spPr>
          <a:xfrm>
            <a:off x="623392" y="4485118"/>
            <a:ext cx="4032448" cy="13441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1219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aam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EF70765A-4598-4D75-8EBE-B820808F65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Our Team LAYOUT</a:t>
            </a:r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D3D870A7-FE5E-40F4-A7C7-37E90CEC400A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654931" y="1490302"/>
            <a:ext cx="1794458" cy="161187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0615C780-92DB-48AA-9CD0-9548DF1656A5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2928701" y="1490302"/>
            <a:ext cx="1794458" cy="161187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95F0508D-AA30-4696-A4CC-23A8C8408F24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5200621" y="1490302"/>
            <a:ext cx="1794458" cy="161187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4FB49AB0-8EF9-4316-A378-0D6995EDE1B6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7472541" y="1490302"/>
            <a:ext cx="1794458" cy="161187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F5D507A7-BBC1-4D73-B1DA-8A17D69433C5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9744460" y="1490302"/>
            <a:ext cx="1794458" cy="161187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2E06E515-D4FE-4549-95B7-9FC6BC1107E1}"/>
              </a:ext>
            </a:extLst>
          </p:cNvPr>
          <p:cNvSpPr>
            <a:spLocks noGrp="1"/>
          </p:cNvSpPr>
          <p:nvPr>
            <p:ph type="pic" idx="17" hasCustomPrompt="1"/>
          </p:nvPr>
        </p:nvSpPr>
        <p:spPr>
          <a:xfrm>
            <a:off x="654931" y="4076847"/>
            <a:ext cx="1794458" cy="161187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DA8CD0D3-9855-47AB-BAEB-C52324B2AC10}"/>
              </a:ext>
            </a:extLst>
          </p:cNvPr>
          <p:cNvSpPr>
            <a:spLocks noGrp="1"/>
          </p:cNvSpPr>
          <p:nvPr>
            <p:ph type="pic" idx="18" hasCustomPrompt="1"/>
          </p:nvPr>
        </p:nvSpPr>
        <p:spPr>
          <a:xfrm>
            <a:off x="2926851" y="4076847"/>
            <a:ext cx="1794458" cy="161187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E74390A0-D256-44F2-A319-F9663500DEA3}"/>
              </a:ext>
            </a:extLst>
          </p:cNvPr>
          <p:cNvSpPr>
            <a:spLocks noGrp="1"/>
          </p:cNvSpPr>
          <p:nvPr>
            <p:ph type="pic" idx="19" hasCustomPrompt="1"/>
          </p:nvPr>
        </p:nvSpPr>
        <p:spPr>
          <a:xfrm>
            <a:off x="5198771" y="4076847"/>
            <a:ext cx="1794458" cy="161187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6866419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42176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010261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0" y="2346339"/>
            <a:ext cx="12192000" cy="29485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6" name="Picture 2" descr="D:\Fullppt\PNG이미지\핸드폰2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0944" y="1389641"/>
            <a:ext cx="3825696" cy="4632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9840416" y="1566977"/>
            <a:ext cx="1344149" cy="34081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7524359" y="1681512"/>
            <a:ext cx="2206355" cy="34081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075849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0" y="-1"/>
            <a:ext cx="4079776" cy="68580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6480043" y="0"/>
            <a:ext cx="48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Rectangle 2"/>
          <p:cNvSpPr/>
          <p:nvPr userDrawn="1"/>
        </p:nvSpPr>
        <p:spPr>
          <a:xfrm>
            <a:off x="6528043" y="1749000"/>
            <a:ext cx="240000" cy="336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094651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mages and Contents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0" y="-1"/>
            <a:ext cx="12192000" cy="41021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470698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175787" y="242176"/>
            <a:ext cx="8016213" cy="7680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175787" y="1010261"/>
            <a:ext cx="8016213" cy="384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5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0" y="-1"/>
            <a:ext cx="4079776" cy="68580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4195293" y="1508787"/>
            <a:ext cx="4079776" cy="534921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9231155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548680"/>
            <a:ext cx="8592277" cy="5760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180829" y="260650"/>
            <a:ext cx="2592288" cy="63367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2965139" y="260650"/>
            <a:ext cx="2592288" cy="63367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5749448" y="260650"/>
            <a:ext cx="2592288" cy="63367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4104735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Images and Contents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8592277" y="356659"/>
            <a:ext cx="2880000" cy="288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8592277" y="3621021"/>
            <a:ext cx="2880000" cy="288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5314951" y="356659"/>
            <a:ext cx="2880000" cy="288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5314951" y="3621021"/>
            <a:ext cx="2880000" cy="288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1017726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527381" y="4389107"/>
            <a:ext cx="11664619" cy="7680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527381" y="5157192"/>
            <a:ext cx="11664619" cy="384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0" y="6618000"/>
            <a:ext cx="12192000" cy="24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12192000" cy="9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623392" y="452669"/>
            <a:ext cx="4416171" cy="374409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5327915" y="452669"/>
            <a:ext cx="6240693" cy="17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5327915" y="2420765"/>
            <a:ext cx="1920000" cy="17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7488261" y="2420765"/>
            <a:ext cx="1920000" cy="17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idx="16" hasCustomPrompt="1"/>
          </p:nvPr>
        </p:nvSpPr>
        <p:spPr>
          <a:xfrm>
            <a:off x="9648608" y="2420765"/>
            <a:ext cx="1920000" cy="17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1950401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apes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8" y="12347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Fully Editable Shapes</a:t>
            </a:r>
          </a:p>
        </p:txBody>
      </p:sp>
    </p:spTree>
    <p:extLst>
      <p:ext uri="{BB962C8B-B14F-4D97-AF65-F5344CB8AC3E}">
        <p14:creationId xmlns:p14="http://schemas.microsoft.com/office/powerpoint/2010/main" val="221752960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11" name="Rounded Rectangle 10"/>
          <p:cNvSpPr/>
          <p:nvPr userDrawn="1"/>
        </p:nvSpPr>
        <p:spPr>
          <a:xfrm>
            <a:off x="472011" y="1508786"/>
            <a:ext cx="3799787" cy="486556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7" name="Rounded Rectangle 16"/>
          <p:cNvSpPr/>
          <p:nvPr userDrawn="1"/>
        </p:nvSpPr>
        <p:spPr>
          <a:xfrm>
            <a:off x="709243" y="1796667"/>
            <a:ext cx="144693" cy="4320631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8" name="Half Frame 17"/>
          <p:cNvSpPr/>
          <p:nvPr userDrawn="1"/>
        </p:nvSpPr>
        <p:spPr>
          <a:xfrm rot="5400000">
            <a:off x="3456857" y="1650935"/>
            <a:ext cx="669775" cy="669775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90716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그림 개체 틀 8">
            <a:extLst>
              <a:ext uri="{FF2B5EF4-FFF2-40B4-BE49-F238E27FC236}">
                <a16:creationId xmlns:a16="http://schemas.microsoft.com/office/drawing/2014/main" id="{2DF45995-8A1F-42EB-97CA-0BE9292982F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47273" y="516579"/>
            <a:ext cx="6750120" cy="4002781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US" altLang="ko-KR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332950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04451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그림 개체 틀 2">
            <a:extLst>
              <a:ext uri="{FF2B5EF4-FFF2-40B4-BE49-F238E27FC236}">
                <a16:creationId xmlns:a16="http://schemas.microsoft.com/office/drawing/2014/main" id="{FD66ED7B-B0C8-4F96-B66D-9E7D98CDE7D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267390" y="2672859"/>
            <a:ext cx="8924610" cy="292463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3" name="Frame 4">
            <a:extLst>
              <a:ext uri="{FF2B5EF4-FFF2-40B4-BE49-F238E27FC236}">
                <a16:creationId xmlns:a16="http://schemas.microsoft.com/office/drawing/2014/main" id="{E82089DB-8E5A-433D-90AB-D3A09E398B5C}"/>
              </a:ext>
            </a:extLst>
          </p:cNvPr>
          <p:cNvSpPr/>
          <p:nvPr userDrawn="1"/>
        </p:nvSpPr>
        <p:spPr>
          <a:xfrm>
            <a:off x="1065125" y="615462"/>
            <a:ext cx="10061750" cy="5627077"/>
          </a:xfrm>
          <a:prstGeom prst="frame">
            <a:avLst>
              <a:gd name="adj1" fmla="val 125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E2C7D9B-A094-4410-B1AD-4D00BF7AE127}"/>
              </a:ext>
            </a:extLst>
          </p:cNvPr>
          <p:cNvSpPr/>
          <p:nvPr userDrawn="1"/>
        </p:nvSpPr>
        <p:spPr>
          <a:xfrm>
            <a:off x="0" y="2672858"/>
            <a:ext cx="3064747" cy="29246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5856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26674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7">
            <a:extLst>
              <a:ext uri="{FF2B5EF4-FFF2-40B4-BE49-F238E27FC236}">
                <a16:creationId xmlns:a16="http://schemas.microsoft.com/office/drawing/2014/main" id="{3BB0289F-8A8A-4535-98F6-194A35541597}"/>
              </a:ext>
            </a:extLst>
          </p:cNvPr>
          <p:cNvGrpSpPr/>
          <p:nvPr userDrawn="1"/>
        </p:nvGrpSpPr>
        <p:grpSpPr>
          <a:xfrm>
            <a:off x="8295412" y="1658804"/>
            <a:ext cx="3174949" cy="4282922"/>
            <a:chOff x="5745956" y="3501865"/>
            <a:chExt cx="2146216" cy="2895189"/>
          </a:xfrm>
        </p:grpSpPr>
        <p:sp>
          <p:nvSpPr>
            <p:cNvPr id="5" name="Freeform: Shape 18">
              <a:extLst>
                <a:ext uri="{FF2B5EF4-FFF2-40B4-BE49-F238E27FC236}">
                  <a16:creationId xmlns:a16="http://schemas.microsoft.com/office/drawing/2014/main" id="{124C869E-34C6-4670-A07B-2DD7EEF4625E}"/>
                </a:ext>
              </a:extLst>
            </p:cNvPr>
            <p:cNvSpPr/>
            <p:nvPr/>
          </p:nvSpPr>
          <p:spPr>
            <a:xfrm>
              <a:off x="7498806" y="3501865"/>
              <a:ext cx="157347" cy="62939"/>
            </a:xfrm>
            <a:custGeom>
              <a:avLst/>
              <a:gdLst>
                <a:gd name="connsiteX0" fmla="*/ 45244 w 47625"/>
                <a:gd name="connsiteY0" fmla="*/ 13811 h 19050"/>
                <a:gd name="connsiteX1" fmla="*/ 45244 w 47625"/>
                <a:gd name="connsiteY1" fmla="*/ 13811 h 19050"/>
                <a:gd name="connsiteX2" fmla="*/ 38576 w 47625"/>
                <a:gd name="connsiteY2" fmla="*/ 20479 h 19050"/>
                <a:gd name="connsiteX3" fmla="*/ 13811 w 47625"/>
                <a:gd name="connsiteY3" fmla="*/ 20479 h 19050"/>
                <a:gd name="connsiteX4" fmla="*/ 7144 w 47625"/>
                <a:gd name="connsiteY4" fmla="*/ 13811 h 19050"/>
                <a:gd name="connsiteX5" fmla="*/ 7144 w 47625"/>
                <a:gd name="connsiteY5" fmla="*/ 13811 h 19050"/>
                <a:gd name="connsiteX6" fmla="*/ 13811 w 47625"/>
                <a:gd name="connsiteY6" fmla="*/ 7144 h 19050"/>
                <a:gd name="connsiteX7" fmla="*/ 38576 w 47625"/>
                <a:gd name="connsiteY7" fmla="*/ 7144 h 19050"/>
                <a:gd name="connsiteX8" fmla="*/ 45244 w 47625"/>
                <a:gd name="connsiteY8" fmla="*/ 13811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625" h="19050">
                  <a:moveTo>
                    <a:pt x="45244" y="13811"/>
                  </a:moveTo>
                  <a:lnTo>
                    <a:pt x="45244" y="13811"/>
                  </a:lnTo>
                  <a:cubicBezTo>
                    <a:pt x="45244" y="17621"/>
                    <a:pt x="42386" y="20479"/>
                    <a:pt x="38576" y="20479"/>
                  </a:cubicBezTo>
                  <a:lnTo>
                    <a:pt x="13811" y="20479"/>
                  </a:lnTo>
                  <a:cubicBezTo>
                    <a:pt x="10001" y="20479"/>
                    <a:pt x="7144" y="17621"/>
                    <a:pt x="7144" y="13811"/>
                  </a:cubicBezTo>
                  <a:lnTo>
                    <a:pt x="7144" y="13811"/>
                  </a:lnTo>
                  <a:cubicBezTo>
                    <a:pt x="7144" y="10001"/>
                    <a:pt x="10001" y="7144"/>
                    <a:pt x="13811" y="7144"/>
                  </a:cubicBezTo>
                  <a:lnTo>
                    <a:pt x="38576" y="7144"/>
                  </a:lnTo>
                  <a:cubicBezTo>
                    <a:pt x="42386" y="8096"/>
                    <a:pt x="45244" y="10954"/>
                    <a:pt x="45244" y="13811"/>
                  </a:cubicBezTo>
                  <a:close/>
                </a:path>
              </a:pathLst>
            </a:custGeom>
            <a:solidFill>
              <a:srgbClr val="8080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: Shape 19">
              <a:extLst>
                <a:ext uri="{FF2B5EF4-FFF2-40B4-BE49-F238E27FC236}">
                  <a16:creationId xmlns:a16="http://schemas.microsoft.com/office/drawing/2014/main" id="{C74870D9-B1E5-46A4-92DE-35D8813C10E3}"/>
                </a:ext>
              </a:extLst>
            </p:cNvPr>
            <p:cNvSpPr/>
            <p:nvPr/>
          </p:nvSpPr>
          <p:spPr>
            <a:xfrm>
              <a:off x="7829233" y="3977052"/>
              <a:ext cx="62939" cy="157347"/>
            </a:xfrm>
            <a:custGeom>
              <a:avLst/>
              <a:gdLst>
                <a:gd name="connsiteX0" fmla="*/ 13811 w 19050"/>
                <a:gd name="connsiteY0" fmla="*/ 45244 h 47625"/>
                <a:gd name="connsiteX1" fmla="*/ 13811 w 19050"/>
                <a:gd name="connsiteY1" fmla="*/ 45244 h 47625"/>
                <a:gd name="connsiteX2" fmla="*/ 7144 w 19050"/>
                <a:gd name="connsiteY2" fmla="*/ 38576 h 47625"/>
                <a:gd name="connsiteX3" fmla="*/ 7144 w 19050"/>
                <a:gd name="connsiteY3" fmla="*/ 13811 h 47625"/>
                <a:gd name="connsiteX4" fmla="*/ 13811 w 19050"/>
                <a:gd name="connsiteY4" fmla="*/ 7144 h 47625"/>
                <a:gd name="connsiteX5" fmla="*/ 13811 w 19050"/>
                <a:gd name="connsiteY5" fmla="*/ 7144 h 47625"/>
                <a:gd name="connsiteX6" fmla="*/ 20479 w 19050"/>
                <a:gd name="connsiteY6" fmla="*/ 13811 h 47625"/>
                <a:gd name="connsiteX7" fmla="*/ 20479 w 19050"/>
                <a:gd name="connsiteY7" fmla="*/ 38576 h 47625"/>
                <a:gd name="connsiteX8" fmla="*/ 13811 w 19050"/>
                <a:gd name="connsiteY8" fmla="*/ 4524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47625">
                  <a:moveTo>
                    <a:pt x="13811" y="45244"/>
                  </a:moveTo>
                  <a:lnTo>
                    <a:pt x="13811" y="45244"/>
                  </a:lnTo>
                  <a:cubicBezTo>
                    <a:pt x="10001" y="45244"/>
                    <a:pt x="7144" y="42386"/>
                    <a:pt x="7144" y="38576"/>
                  </a:cubicBezTo>
                  <a:lnTo>
                    <a:pt x="7144" y="13811"/>
                  </a:lnTo>
                  <a:cubicBezTo>
                    <a:pt x="7144" y="10001"/>
                    <a:pt x="10001" y="7144"/>
                    <a:pt x="13811" y="7144"/>
                  </a:cubicBezTo>
                  <a:lnTo>
                    <a:pt x="13811" y="7144"/>
                  </a:lnTo>
                  <a:cubicBezTo>
                    <a:pt x="17621" y="7144"/>
                    <a:pt x="20479" y="10001"/>
                    <a:pt x="20479" y="13811"/>
                  </a:cubicBezTo>
                  <a:lnTo>
                    <a:pt x="20479" y="38576"/>
                  </a:lnTo>
                  <a:cubicBezTo>
                    <a:pt x="20479" y="42386"/>
                    <a:pt x="17621" y="45244"/>
                    <a:pt x="13811" y="45244"/>
                  </a:cubicBezTo>
                  <a:close/>
                </a:path>
              </a:pathLst>
            </a:custGeom>
            <a:solidFill>
              <a:srgbClr val="8080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20">
              <a:extLst>
                <a:ext uri="{FF2B5EF4-FFF2-40B4-BE49-F238E27FC236}">
                  <a16:creationId xmlns:a16="http://schemas.microsoft.com/office/drawing/2014/main" id="{84C0FA71-D670-4436-9249-1621E48D3A2F}"/>
                </a:ext>
              </a:extLst>
            </p:cNvPr>
            <p:cNvSpPr/>
            <p:nvPr/>
          </p:nvSpPr>
          <p:spPr>
            <a:xfrm>
              <a:off x="7829233" y="3838586"/>
              <a:ext cx="62939" cy="157347"/>
            </a:xfrm>
            <a:custGeom>
              <a:avLst/>
              <a:gdLst>
                <a:gd name="connsiteX0" fmla="*/ 13811 w 19050"/>
                <a:gd name="connsiteY0" fmla="*/ 45244 h 47625"/>
                <a:gd name="connsiteX1" fmla="*/ 13811 w 19050"/>
                <a:gd name="connsiteY1" fmla="*/ 45244 h 47625"/>
                <a:gd name="connsiteX2" fmla="*/ 7144 w 19050"/>
                <a:gd name="connsiteY2" fmla="*/ 38576 h 47625"/>
                <a:gd name="connsiteX3" fmla="*/ 7144 w 19050"/>
                <a:gd name="connsiteY3" fmla="*/ 13811 h 47625"/>
                <a:gd name="connsiteX4" fmla="*/ 13811 w 19050"/>
                <a:gd name="connsiteY4" fmla="*/ 7144 h 47625"/>
                <a:gd name="connsiteX5" fmla="*/ 13811 w 19050"/>
                <a:gd name="connsiteY5" fmla="*/ 7144 h 47625"/>
                <a:gd name="connsiteX6" fmla="*/ 20479 w 19050"/>
                <a:gd name="connsiteY6" fmla="*/ 13811 h 47625"/>
                <a:gd name="connsiteX7" fmla="*/ 20479 w 19050"/>
                <a:gd name="connsiteY7" fmla="*/ 38576 h 47625"/>
                <a:gd name="connsiteX8" fmla="*/ 13811 w 19050"/>
                <a:gd name="connsiteY8" fmla="*/ 45244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47625">
                  <a:moveTo>
                    <a:pt x="13811" y="45244"/>
                  </a:moveTo>
                  <a:lnTo>
                    <a:pt x="13811" y="45244"/>
                  </a:lnTo>
                  <a:cubicBezTo>
                    <a:pt x="10001" y="45244"/>
                    <a:pt x="7144" y="42386"/>
                    <a:pt x="7144" y="38576"/>
                  </a:cubicBezTo>
                  <a:lnTo>
                    <a:pt x="7144" y="13811"/>
                  </a:lnTo>
                  <a:cubicBezTo>
                    <a:pt x="7144" y="10001"/>
                    <a:pt x="10001" y="7144"/>
                    <a:pt x="13811" y="7144"/>
                  </a:cubicBezTo>
                  <a:lnTo>
                    <a:pt x="13811" y="7144"/>
                  </a:lnTo>
                  <a:cubicBezTo>
                    <a:pt x="17621" y="7144"/>
                    <a:pt x="20479" y="10001"/>
                    <a:pt x="20479" y="13811"/>
                  </a:cubicBezTo>
                  <a:lnTo>
                    <a:pt x="20479" y="38576"/>
                  </a:lnTo>
                  <a:cubicBezTo>
                    <a:pt x="20479" y="42386"/>
                    <a:pt x="17621" y="45244"/>
                    <a:pt x="13811" y="45244"/>
                  </a:cubicBezTo>
                  <a:close/>
                </a:path>
              </a:pathLst>
            </a:custGeom>
            <a:solidFill>
              <a:srgbClr val="8080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21">
              <a:extLst>
                <a:ext uri="{FF2B5EF4-FFF2-40B4-BE49-F238E27FC236}">
                  <a16:creationId xmlns:a16="http://schemas.microsoft.com/office/drawing/2014/main" id="{F05E0E04-A5AB-4A9A-912F-078ED3BFA5C3}"/>
                </a:ext>
              </a:extLst>
            </p:cNvPr>
            <p:cNvSpPr/>
            <p:nvPr/>
          </p:nvSpPr>
          <p:spPr>
            <a:xfrm>
              <a:off x="5745956" y="3523892"/>
              <a:ext cx="2139922" cy="2863720"/>
            </a:xfrm>
            <a:custGeom>
              <a:avLst/>
              <a:gdLst>
                <a:gd name="connsiteX0" fmla="*/ 611029 w 647700"/>
                <a:gd name="connsiteY0" fmla="*/ 7144 h 866775"/>
                <a:gd name="connsiteX1" fmla="*/ 40481 w 647700"/>
                <a:gd name="connsiteY1" fmla="*/ 7144 h 866775"/>
                <a:gd name="connsiteX2" fmla="*/ 7144 w 647700"/>
                <a:gd name="connsiteY2" fmla="*/ 41434 h 866775"/>
                <a:gd name="connsiteX3" fmla="*/ 7144 w 647700"/>
                <a:gd name="connsiteY3" fmla="*/ 831056 h 866775"/>
                <a:gd name="connsiteX4" fmla="*/ 40481 w 647700"/>
                <a:gd name="connsiteY4" fmla="*/ 865346 h 866775"/>
                <a:gd name="connsiteX5" fmla="*/ 611029 w 647700"/>
                <a:gd name="connsiteY5" fmla="*/ 865346 h 866775"/>
                <a:gd name="connsiteX6" fmla="*/ 644366 w 647700"/>
                <a:gd name="connsiteY6" fmla="*/ 831056 h 866775"/>
                <a:gd name="connsiteX7" fmla="*/ 644366 w 647700"/>
                <a:gd name="connsiteY7" fmla="*/ 41434 h 866775"/>
                <a:gd name="connsiteX8" fmla="*/ 611029 w 647700"/>
                <a:gd name="connsiteY8" fmla="*/ 7144 h 866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7700" h="866775">
                  <a:moveTo>
                    <a:pt x="611029" y="7144"/>
                  </a:moveTo>
                  <a:lnTo>
                    <a:pt x="40481" y="7144"/>
                  </a:lnTo>
                  <a:cubicBezTo>
                    <a:pt x="22384" y="7144"/>
                    <a:pt x="7144" y="22384"/>
                    <a:pt x="7144" y="41434"/>
                  </a:cubicBezTo>
                  <a:lnTo>
                    <a:pt x="7144" y="831056"/>
                  </a:lnTo>
                  <a:cubicBezTo>
                    <a:pt x="7144" y="850106"/>
                    <a:pt x="22384" y="865346"/>
                    <a:pt x="40481" y="865346"/>
                  </a:cubicBezTo>
                  <a:lnTo>
                    <a:pt x="611029" y="865346"/>
                  </a:lnTo>
                  <a:cubicBezTo>
                    <a:pt x="629126" y="865346"/>
                    <a:pt x="644366" y="850106"/>
                    <a:pt x="644366" y="831056"/>
                  </a:cubicBezTo>
                  <a:lnTo>
                    <a:pt x="644366" y="41434"/>
                  </a:lnTo>
                  <a:cubicBezTo>
                    <a:pt x="644366" y="23336"/>
                    <a:pt x="629126" y="7144"/>
                    <a:pt x="611029" y="7144"/>
                  </a:cubicBezTo>
                  <a:close/>
                </a:path>
              </a:pathLst>
            </a:custGeom>
            <a:solidFill>
              <a:srgbClr val="8080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22">
              <a:extLst>
                <a:ext uri="{FF2B5EF4-FFF2-40B4-BE49-F238E27FC236}">
                  <a16:creationId xmlns:a16="http://schemas.microsoft.com/office/drawing/2014/main" id="{3F622B6E-4EF1-410E-BDA0-17B42C027D7B}"/>
                </a:ext>
              </a:extLst>
            </p:cNvPr>
            <p:cNvSpPr/>
            <p:nvPr/>
          </p:nvSpPr>
          <p:spPr>
            <a:xfrm>
              <a:off x="5755398" y="3533334"/>
              <a:ext cx="2108453" cy="2863720"/>
            </a:xfrm>
            <a:custGeom>
              <a:avLst/>
              <a:gdLst>
                <a:gd name="connsiteX0" fmla="*/ 605314 w 638175"/>
                <a:gd name="connsiteY0" fmla="*/ 7144 h 866775"/>
                <a:gd name="connsiteX1" fmla="*/ 40481 w 638175"/>
                <a:gd name="connsiteY1" fmla="*/ 7144 h 866775"/>
                <a:gd name="connsiteX2" fmla="*/ 7144 w 638175"/>
                <a:gd name="connsiteY2" fmla="*/ 41434 h 866775"/>
                <a:gd name="connsiteX3" fmla="*/ 7144 w 638175"/>
                <a:gd name="connsiteY3" fmla="*/ 826294 h 866775"/>
                <a:gd name="connsiteX4" fmla="*/ 40481 w 638175"/>
                <a:gd name="connsiteY4" fmla="*/ 860584 h 866775"/>
                <a:gd name="connsiteX5" fmla="*/ 604361 w 638175"/>
                <a:gd name="connsiteY5" fmla="*/ 860584 h 866775"/>
                <a:gd name="connsiteX6" fmla="*/ 637699 w 638175"/>
                <a:gd name="connsiteY6" fmla="*/ 826294 h 866775"/>
                <a:gd name="connsiteX7" fmla="*/ 637699 w 638175"/>
                <a:gd name="connsiteY7" fmla="*/ 41434 h 866775"/>
                <a:gd name="connsiteX8" fmla="*/ 605314 w 638175"/>
                <a:gd name="connsiteY8" fmla="*/ 7144 h 866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38175" h="866775">
                  <a:moveTo>
                    <a:pt x="605314" y="7144"/>
                  </a:moveTo>
                  <a:lnTo>
                    <a:pt x="40481" y="7144"/>
                  </a:lnTo>
                  <a:cubicBezTo>
                    <a:pt x="22384" y="7144"/>
                    <a:pt x="7144" y="22384"/>
                    <a:pt x="7144" y="41434"/>
                  </a:cubicBezTo>
                  <a:lnTo>
                    <a:pt x="7144" y="826294"/>
                  </a:lnTo>
                  <a:cubicBezTo>
                    <a:pt x="7144" y="845344"/>
                    <a:pt x="22384" y="860584"/>
                    <a:pt x="40481" y="860584"/>
                  </a:cubicBezTo>
                  <a:lnTo>
                    <a:pt x="604361" y="860584"/>
                  </a:lnTo>
                  <a:cubicBezTo>
                    <a:pt x="622459" y="860584"/>
                    <a:pt x="637699" y="845344"/>
                    <a:pt x="637699" y="826294"/>
                  </a:cubicBezTo>
                  <a:lnTo>
                    <a:pt x="637699" y="41434"/>
                  </a:lnTo>
                  <a:cubicBezTo>
                    <a:pt x="637699" y="22384"/>
                    <a:pt x="623411" y="7144"/>
                    <a:pt x="605314" y="7144"/>
                  </a:cubicBezTo>
                  <a:close/>
                </a:path>
              </a:pathLst>
            </a:custGeom>
            <a:solidFill>
              <a:srgbClr val="231F2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23">
              <a:extLst>
                <a:ext uri="{FF2B5EF4-FFF2-40B4-BE49-F238E27FC236}">
                  <a16:creationId xmlns:a16="http://schemas.microsoft.com/office/drawing/2014/main" id="{9D2B0739-952F-4552-8B8D-09E4B660C73F}"/>
                </a:ext>
              </a:extLst>
            </p:cNvPr>
            <p:cNvSpPr/>
            <p:nvPr/>
          </p:nvSpPr>
          <p:spPr>
            <a:xfrm>
              <a:off x="5972536" y="3781941"/>
              <a:ext cx="1699350" cy="2360208"/>
            </a:xfrm>
            <a:custGeom>
              <a:avLst/>
              <a:gdLst>
                <a:gd name="connsiteX0" fmla="*/ 7144 w 514350"/>
                <a:gd name="connsiteY0" fmla="*/ 7144 h 714375"/>
                <a:gd name="connsiteX1" fmla="*/ 508159 w 514350"/>
                <a:gd name="connsiteY1" fmla="*/ 7144 h 714375"/>
                <a:gd name="connsiteX2" fmla="*/ 508159 w 514350"/>
                <a:gd name="connsiteY2" fmla="*/ 711041 h 714375"/>
                <a:gd name="connsiteX3" fmla="*/ 7144 w 514350"/>
                <a:gd name="connsiteY3" fmla="*/ 711041 h 714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4350" h="714375">
                  <a:moveTo>
                    <a:pt x="7144" y="7144"/>
                  </a:moveTo>
                  <a:lnTo>
                    <a:pt x="508159" y="7144"/>
                  </a:lnTo>
                  <a:lnTo>
                    <a:pt x="508159" y="711041"/>
                  </a:lnTo>
                  <a:lnTo>
                    <a:pt x="7144" y="711041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24">
              <a:extLst>
                <a:ext uri="{FF2B5EF4-FFF2-40B4-BE49-F238E27FC236}">
                  <a16:creationId xmlns:a16="http://schemas.microsoft.com/office/drawing/2014/main" id="{0F2C49EF-F236-4C8F-9F73-EE54F03CB3E2}"/>
                </a:ext>
              </a:extLst>
            </p:cNvPr>
            <p:cNvSpPr/>
            <p:nvPr/>
          </p:nvSpPr>
          <p:spPr>
            <a:xfrm>
              <a:off x="6537278" y="3804313"/>
              <a:ext cx="1119116" cy="2330356"/>
            </a:xfrm>
            <a:custGeom>
              <a:avLst/>
              <a:gdLst>
                <a:gd name="connsiteX0" fmla="*/ 614149 w 1119116"/>
                <a:gd name="connsiteY0" fmla="*/ 0 h 2330356"/>
                <a:gd name="connsiteX1" fmla="*/ 1115704 w 1119116"/>
                <a:gd name="connsiteY1" fmla="*/ 6824 h 2330356"/>
                <a:gd name="connsiteX2" fmla="*/ 1119116 w 1119116"/>
                <a:gd name="connsiteY2" fmla="*/ 2330356 h 2330356"/>
                <a:gd name="connsiteX3" fmla="*/ 0 w 1119116"/>
                <a:gd name="connsiteY3" fmla="*/ 2330356 h 2330356"/>
                <a:gd name="connsiteX4" fmla="*/ 614149 w 1119116"/>
                <a:gd name="connsiteY4" fmla="*/ 0 h 2330356"/>
                <a:gd name="connsiteX0" fmla="*/ 614149 w 1119116"/>
                <a:gd name="connsiteY0" fmla="*/ 0 h 2330356"/>
                <a:gd name="connsiteX1" fmla="*/ 1115704 w 1119116"/>
                <a:gd name="connsiteY1" fmla="*/ 3412 h 2330356"/>
                <a:gd name="connsiteX2" fmla="*/ 1119116 w 1119116"/>
                <a:gd name="connsiteY2" fmla="*/ 2330356 h 2330356"/>
                <a:gd name="connsiteX3" fmla="*/ 0 w 1119116"/>
                <a:gd name="connsiteY3" fmla="*/ 2330356 h 2330356"/>
                <a:gd name="connsiteX4" fmla="*/ 614149 w 1119116"/>
                <a:gd name="connsiteY4" fmla="*/ 0 h 2330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9116" h="2330356">
                  <a:moveTo>
                    <a:pt x="614149" y="0"/>
                  </a:moveTo>
                  <a:lnTo>
                    <a:pt x="1115704" y="3412"/>
                  </a:lnTo>
                  <a:cubicBezTo>
                    <a:pt x="1116841" y="777923"/>
                    <a:pt x="1117979" y="1555845"/>
                    <a:pt x="1119116" y="2330356"/>
                  </a:cubicBezTo>
                  <a:lnTo>
                    <a:pt x="0" y="2330356"/>
                  </a:lnTo>
                  <a:lnTo>
                    <a:pt x="614149" y="0"/>
                  </a:lnTo>
                  <a:close/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12" name="Group 25">
              <a:extLst>
                <a:ext uri="{FF2B5EF4-FFF2-40B4-BE49-F238E27FC236}">
                  <a16:creationId xmlns:a16="http://schemas.microsoft.com/office/drawing/2014/main" id="{33DC56E2-B368-4617-996C-643FDA5AAE41}"/>
                </a:ext>
              </a:extLst>
            </p:cNvPr>
            <p:cNvGrpSpPr/>
            <p:nvPr/>
          </p:nvGrpSpPr>
          <p:grpSpPr>
            <a:xfrm>
              <a:off x="6752948" y="6198983"/>
              <a:ext cx="113352" cy="113352"/>
              <a:chOff x="6768693" y="6038239"/>
              <a:chExt cx="147969" cy="147969"/>
            </a:xfrm>
          </p:grpSpPr>
          <p:sp>
            <p:nvSpPr>
              <p:cNvPr id="13" name="Oval 26">
                <a:extLst>
                  <a:ext uri="{FF2B5EF4-FFF2-40B4-BE49-F238E27FC236}">
                    <a16:creationId xmlns:a16="http://schemas.microsoft.com/office/drawing/2014/main" id="{FE82A5CC-13FF-4D5D-98E7-CABB269BD4C6}"/>
                  </a:ext>
                </a:extLst>
              </p:cNvPr>
              <p:cNvSpPr/>
              <p:nvPr/>
            </p:nvSpPr>
            <p:spPr>
              <a:xfrm>
                <a:off x="6768693" y="6038239"/>
                <a:ext cx="147969" cy="147969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Oval 27">
                <a:extLst>
                  <a:ext uri="{FF2B5EF4-FFF2-40B4-BE49-F238E27FC236}">
                    <a16:creationId xmlns:a16="http://schemas.microsoft.com/office/drawing/2014/main" id="{A792250A-8EE6-4EE5-9B1E-9F0C46116D79}"/>
                  </a:ext>
                </a:extLst>
              </p:cNvPr>
              <p:cNvSpPr/>
              <p:nvPr/>
            </p:nvSpPr>
            <p:spPr>
              <a:xfrm>
                <a:off x="6802088" y="6071634"/>
                <a:ext cx="81180" cy="81180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242F34B-948D-411D-A254-D6F6901537DF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8609452" y="2064430"/>
            <a:ext cx="2535033" cy="350020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grpSp>
        <p:nvGrpSpPr>
          <p:cNvPr id="16" name="Group 1">
            <a:extLst>
              <a:ext uri="{FF2B5EF4-FFF2-40B4-BE49-F238E27FC236}">
                <a16:creationId xmlns:a16="http://schemas.microsoft.com/office/drawing/2014/main" id="{48AFE75F-E657-4A07-A79B-59AD978CB649}"/>
              </a:ext>
            </a:extLst>
          </p:cNvPr>
          <p:cNvGrpSpPr/>
          <p:nvPr userDrawn="1"/>
        </p:nvGrpSpPr>
        <p:grpSpPr>
          <a:xfrm>
            <a:off x="6800195" y="2684975"/>
            <a:ext cx="1655536" cy="3345213"/>
            <a:chOff x="7135665" y="1639404"/>
            <a:chExt cx="2274703" cy="4596316"/>
          </a:xfrm>
        </p:grpSpPr>
        <p:sp>
          <p:nvSpPr>
            <p:cNvPr id="17" name="Graphic 2">
              <a:extLst>
                <a:ext uri="{FF2B5EF4-FFF2-40B4-BE49-F238E27FC236}">
                  <a16:creationId xmlns:a16="http://schemas.microsoft.com/office/drawing/2014/main" id="{A3DC18C1-0795-4817-8361-0CBED428A785}"/>
                </a:ext>
              </a:extLst>
            </p:cNvPr>
            <p:cNvSpPr/>
            <p:nvPr/>
          </p:nvSpPr>
          <p:spPr>
            <a:xfrm>
              <a:off x="7139231" y="1639404"/>
              <a:ext cx="2270281" cy="4596316"/>
            </a:xfrm>
            <a:custGeom>
              <a:avLst/>
              <a:gdLst>
                <a:gd name="connsiteX0" fmla="*/ 2940654 w 3387838"/>
                <a:gd name="connsiteY0" fmla="*/ 6858876 h 6858875"/>
                <a:gd name="connsiteX1" fmla="*/ 447185 w 3387838"/>
                <a:gd name="connsiteY1" fmla="*/ 6858876 h 6858875"/>
                <a:gd name="connsiteX2" fmla="*/ 0 w 3387838"/>
                <a:gd name="connsiteY2" fmla="*/ 6411691 h 6858875"/>
                <a:gd name="connsiteX3" fmla="*/ 0 w 3387838"/>
                <a:gd name="connsiteY3" fmla="*/ 447185 h 6858875"/>
                <a:gd name="connsiteX4" fmla="*/ 447185 w 3387838"/>
                <a:gd name="connsiteY4" fmla="*/ 0 h 6858875"/>
                <a:gd name="connsiteX5" fmla="*/ 2940654 w 3387838"/>
                <a:gd name="connsiteY5" fmla="*/ 0 h 6858875"/>
                <a:gd name="connsiteX6" fmla="*/ 3387838 w 3387838"/>
                <a:gd name="connsiteY6" fmla="*/ 447185 h 6858875"/>
                <a:gd name="connsiteX7" fmla="*/ 3387838 w 3387838"/>
                <a:gd name="connsiteY7" fmla="*/ 6411759 h 6858875"/>
                <a:gd name="connsiteX8" fmla="*/ 2940654 w 3387838"/>
                <a:gd name="connsiteY8" fmla="*/ 6858876 h 6858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87838" h="6858875">
                  <a:moveTo>
                    <a:pt x="2940654" y="6858876"/>
                  </a:moveTo>
                  <a:lnTo>
                    <a:pt x="447185" y="6858876"/>
                  </a:lnTo>
                  <a:cubicBezTo>
                    <a:pt x="200216" y="6858876"/>
                    <a:pt x="0" y="6658660"/>
                    <a:pt x="0" y="6411691"/>
                  </a:cubicBezTo>
                  <a:lnTo>
                    <a:pt x="0" y="447185"/>
                  </a:lnTo>
                  <a:cubicBezTo>
                    <a:pt x="67" y="200216"/>
                    <a:pt x="200216" y="0"/>
                    <a:pt x="447185" y="0"/>
                  </a:cubicBezTo>
                  <a:lnTo>
                    <a:pt x="2940654" y="0"/>
                  </a:lnTo>
                  <a:cubicBezTo>
                    <a:pt x="3187622" y="0"/>
                    <a:pt x="3387838" y="200216"/>
                    <a:pt x="3387838" y="447185"/>
                  </a:cubicBezTo>
                  <a:lnTo>
                    <a:pt x="3387838" y="6411759"/>
                  </a:lnTo>
                  <a:cubicBezTo>
                    <a:pt x="3387771" y="6658660"/>
                    <a:pt x="3187555" y="6858876"/>
                    <a:pt x="2940654" y="6858876"/>
                  </a:cubicBezTo>
                  <a:close/>
                </a:path>
              </a:pathLst>
            </a:custGeom>
            <a:solidFill>
              <a:srgbClr val="D0D4D8"/>
            </a:solidFill>
            <a:ln w="67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Graphic 2">
              <a:extLst>
                <a:ext uri="{FF2B5EF4-FFF2-40B4-BE49-F238E27FC236}">
                  <a16:creationId xmlns:a16="http://schemas.microsoft.com/office/drawing/2014/main" id="{0B076B94-1BF1-4A66-ACF1-E45C63C09758}"/>
                </a:ext>
              </a:extLst>
            </p:cNvPr>
            <p:cNvSpPr/>
            <p:nvPr/>
          </p:nvSpPr>
          <p:spPr>
            <a:xfrm>
              <a:off x="7166634" y="1663511"/>
              <a:ext cx="2215429" cy="4548057"/>
            </a:xfrm>
            <a:custGeom>
              <a:avLst/>
              <a:gdLst>
                <a:gd name="connsiteX0" fmla="*/ 2858870 w 3305986"/>
                <a:gd name="connsiteY0" fmla="*/ 6786860 h 6786860"/>
                <a:gd name="connsiteX1" fmla="*/ 447185 w 3305986"/>
                <a:gd name="connsiteY1" fmla="*/ 6786860 h 6786860"/>
                <a:gd name="connsiteX2" fmla="*/ 0 w 3305986"/>
                <a:gd name="connsiteY2" fmla="*/ 6339676 h 6786860"/>
                <a:gd name="connsiteX3" fmla="*/ 0 w 3305986"/>
                <a:gd name="connsiteY3" fmla="*/ 447185 h 6786860"/>
                <a:gd name="connsiteX4" fmla="*/ 447185 w 3305986"/>
                <a:gd name="connsiteY4" fmla="*/ 0 h 6786860"/>
                <a:gd name="connsiteX5" fmla="*/ 2858802 w 3305986"/>
                <a:gd name="connsiteY5" fmla="*/ 0 h 6786860"/>
                <a:gd name="connsiteX6" fmla="*/ 3305987 w 3305986"/>
                <a:gd name="connsiteY6" fmla="*/ 447185 h 6786860"/>
                <a:gd name="connsiteX7" fmla="*/ 3305987 w 3305986"/>
                <a:gd name="connsiteY7" fmla="*/ 6339743 h 6786860"/>
                <a:gd name="connsiteX8" fmla="*/ 2858870 w 3305986"/>
                <a:gd name="connsiteY8" fmla="*/ 6786860 h 6786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05986" h="6786860">
                  <a:moveTo>
                    <a:pt x="2858870" y="6786860"/>
                  </a:moveTo>
                  <a:lnTo>
                    <a:pt x="447185" y="6786860"/>
                  </a:lnTo>
                  <a:cubicBezTo>
                    <a:pt x="200216" y="6786860"/>
                    <a:pt x="0" y="6586644"/>
                    <a:pt x="0" y="6339676"/>
                  </a:cubicBezTo>
                  <a:lnTo>
                    <a:pt x="0" y="447185"/>
                  </a:lnTo>
                  <a:cubicBezTo>
                    <a:pt x="0" y="200216"/>
                    <a:pt x="200216" y="0"/>
                    <a:pt x="447185" y="0"/>
                  </a:cubicBezTo>
                  <a:lnTo>
                    <a:pt x="2858802" y="0"/>
                  </a:lnTo>
                  <a:cubicBezTo>
                    <a:pt x="3105771" y="0"/>
                    <a:pt x="3305987" y="200216"/>
                    <a:pt x="3305987" y="447185"/>
                  </a:cubicBezTo>
                  <a:lnTo>
                    <a:pt x="3305987" y="6339743"/>
                  </a:lnTo>
                  <a:cubicBezTo>
                    <a:pt x="3305987" y="6586644"/>
                    <a:pt x="3105771" y="6786860"/>
                    <a:pt x="2858870" y="6786860"/>
                  </a:cubicBezTo>
                  <a:close/>
                </a:path>
              </a:pathLst>
            </a:custGeom>
            <a:solidFill>
              <a:srgbClr val="070808"/>
            </a:solidFill>
            <a:ln w="67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Graphic 2">
              <a:extLst>
                <a:ext uri="{FF2B5EF4-FFF2-40B4-BE49-F238E27FC236}">
                  <a16:creationId xmlns:a16="http://schemas.microsoft.com/office/drawing/2014/main" id="{8C26AB56-9C5C-4724-A1A2-93AB547A305E}"/>
                </a:ext>
              </a:extLst>
            </p:cNvPr>
            <p:cNvSpPr/>
            <p:nvPr/>
          </p:nvSpPr>
          <p:spPr>
            <a:xfrm>
              <a:off x="7267082" y="1741837"/>
              <a:ext cx="2014580" cy="4391450"/>
            </a:xfrm>
            <a:custGeom>
              <a:avLst/>
              <a:gdLst>
                <a:gd name="connsiteX0" fmla="*/ 2682906 w 3006269"/>
                <a:gd name="connsiteY0" fmla="*/ 0 h 6553162"/>
                <a:gd name="connsiteX1" fmla="*/ 2383121 w 3006269"/>
                <a:gd name="connsiteY1" fmla="*/ 0 h 6553162"/>
                <a:gd name="connsiteX2" fmla="*/ 2355366 w 3006269"/>
                <a:gd name="connsiteY2" fmla="*/ 27755 h 6553162"/>
                <a:gd name="connsiteX3" fmla="*/ 2355366 w 3006269"/>
                <a:gd name="connsiteY3" fmla="*/ 27755 h 6553162"/>
                <a:gd name="connsiteX4" fmla="*/ 2140599 w 3006269"/>
                <a:gd name="connsiteY4" fmla="*/ 242523 h 6553162"/>
                <a:gd name="connsiteX5" fmla="*/ 852197 w 3006269"/>
                <a:gd name="connsiteY5" fmla="*/ 242523 h 6553162"/>
                <a:gd name="connsiteX6" fmla="*/ 637430 w 3006269"/>
                <a:gd name="connsiteY6" fmla="*/ 27755 h 6553162"/>
                <a:gd name="connsiteX7" fmla="*/ 637430 w 3006269"/>
                <a:gd name="connsiteY7" fmla="*/ 27755 h 6553162"/>
                <a:gd name="connsiteX8" fmla="*/ 609675 w 3006269"/>
                <a:gd name="connsiteY8" fmla="*/ 0 h 6553162"/>
                <a:gd name="connsiteX9" fmla="*/ 323363 w 3006269"/>
                <a:gd name="connsiteY9" fmla="*/ 0 h 6553162"/>
                <a:gd name="connsiteX10" fmla="*/ 0 w 3006269"/>
                <a:gd name="connsiteY10" fmla="*/ 323363 h 6553162"/>
                <a:gd name="connsiteX11" fmla="*/ 0 w 3006269"/>
                <a:gd name="connsiteY11" fmla="*/ 6229799 h 6553162"/>
                <a:gd name="connsiteX12" fmla="*/ 323363 w 3006269"/>
                <a:gd name="connsiteY12" fmla="*/ 6553163 h 6553162"/>
                <a:gd name="connsiteX13" fmla="*/ 2682906 w 3006269"/>
                <a:gd name="connsiteY13" fmla="*/ 6553163 h 6553162"/>
                <a:gd name="connsiteX14" fmla="*/ 3006269 w 3006269"/>
                <a:gd name="connsiteY14" fmla="*/ 6229799 h 6553162"/>
                <a:gd name="connsiteX15" fmla="*/ 3006269 w 3006269"/>
                <a:gd name="connsiteY15" fmla="*/ 323363 h 6553162"/>
                <a:gd name="connsiteX16" fmla="*/ 2682906 w 3006269"/>
                <a:gd name="connsiteY16" fmla="*/ 0 h 65531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006269" h="6553162">
                  <a:moveTo>
                    <a:pt x="2682906" y="0"/>
                  </a:moveTo>
                  <a:lnTo>
                    <a:pt x="2383121" y="0"/>
                  </a:lnTo>
                  <a:cubicBezTo>
                    <a:pt x="2367761" y="0"/>
                    <a:pt x="2355366" y="12463"/>
                    <a:pt x="2355366" y="27755"/>
                  </a:cubicBezTo>
                  <a:lnTo>
                    <a:pt x="2355366" y="27755"/>
                  </a:lnTo>
                  <a:cubicBezTo>
                    <a:pt x="2355366" y="146322"/>
                    <a:pt x="2259233" y="242523"/>
                    <a:pt x="2140599" y="242523"/>
                  </a:cubicBezTo>
                  <a:lnTo>
                    <a:pt x="852197" y="242523"/>
                  </a:lnTo>
                  <a:cubicBezTo>
                    <a:pt x="733631" y="242523"/>
                    <a:pt x="637430" y="146389"/>
                    <a:pt x="637430" y="27755"/>
                  </a:cubicBezTo>
                  <a:lnTo>
                    <a:pt x="637430" y="27755"/>
                  </a:lnTo>
                  <a:cubicBezTo>
                    <a:pt x="637430" y="12396"/>
                    <a:pt x="624967" y="0"/>
                    <a:pt x="609675" y="0"/>
                  </a:cubicBezTo>
                  <a:lnTo>
                    <a:pt x="323363" y="0"/>
                  </a:lnTo>
                  <a:cubicBezTo>
                    <a:pt x="144772" y="0"/>
                    <a:pt x="0" y="144773"/>
                    <a:pt x="0" y="323363"/>
                  </a:cubicBezTo>
                  <a:lnTo>
                    <a:pt x="0" y="6229799"/>
                  </a:lnTo>
                  <a:cubicBezTo>
                    <a:pt x="0" y="6408390"/>
                    <a:pt x="144772" y="6553163"/>
                    <a:pt x="323363" y="6553163"/>
                  </a:cubicBezTo>
                  <a:lnTo>
                    <a:pt x="2682906" y="6553163"/>
                  </a:lnTo>
                  <a:cubicBezTo>
                    <a:pt x="2861497" y="6553163"/>
                    <a:pt x="3006269" y="6408390"/>
                    <a:pt x="3006269" y="6229799"/>
                  </a:cubicBezTo>
                  <a:lnTo>
                    <a:pt x="3006269" y="323363"/>
                  </a:lnTo>
                  <a:cubicBezTo>
                    <a:pt x="3006269" y="144773"/>
                    <a:pt x="2861497" y="0"/>
                    <a:pt x="2682906" y="0"/>
                  </a:cubicBezTo>
                  <a:close/>
                </a:path>
              </a:pathLst>
            </a:custGeom>
            <a:solidFill>
              <a:schemeClr val="accent1"/>
            </a:solidFill>
            <a:ln w="67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Graphic 2">
              <a:extLst>
                <a:ext uri="{FF2B5EF4-FFF2-40B4-BE49-F238E27FC236}">
                  <a16:creationId xmlns:a16="http://schemas.microsoft.com/office/drawing/2014/main" id="{FB47101D-ADCC-4EAD-A4E7-06DDFDE71CC9}"/>
                </a:ext>
              </a:extLst>
            </p:cNvPr>
            <p:cNvSpPr/>
            <p:nvPr/>
          </p:nvSpPr>
          <p:spPr>
            <a:xfrm>
              <a:off x="7136071" y="2293234"/>
              <a:ext cx="16071" cy="156607"/>
            </a:xfrm>
            <a:custGeom>
              <a:avLst/>
              <a:gdLst>
                <a:gd name="connsiteX0" fmla="*/ 15158 w 23982"/>
                <a:gd name="connsiteY0" fmla="*/ 233697 h 233697"/>
                <a:gd name="connsiteX1" fmla="*/ 0 w 23982"/>
                <a:gd name="connsiteY1" fmla="*/ 233697 h 233697"/>
                <a:gd name="connsiteX2" fmla="*/ 0 w 23982"/>
                <a:gd name="connsiteY2" fmla="*/ 0 h 233697"/>
                <a:gd name="connsiteX3" fmla="*/ 15158 w 23982"/>
                <a:gd name="connsiteY3" fmla="*/ 0 h 233697"/>
                <a:gd name="connsiteX4" fmla="*/ 23983 w 23982"/>
                <a:gd name="connsiteY4" fmla="*/ 8825 h 233697"/>
                <a:gd name="connsiteX5" fmla="*/ 23983 w 23982"/>
                <a:gd name="connsiteY5" fmla="*/ 224805 h 233697"/>
                <a:gd name="connsiteX6" fmla="*/ 15158 w 23982"/>
                <a:gd name="connsiteY6" fmla="*/ 233697 h 233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982" h="233697">
                  <a:moveTo>
                    <a:pt x="15158" y="233697"/>
                  </a:moveTo>
                  <a:lnTo>
                    <a:pt x="0" y="233697"/>
                  </a:lnTo>
                  <a:lnTo>
                    <a:pt x="0" y="0"/>
                  </a:lnTo>
                  <a:lnTo>
                    <a:pt x="15158" y="0"/>
                  </a:lnTo>
                  <a:cubicBezTo>
                    <a:pt x="20008" y="0"/>
                    <a:pt x="23983" y="3975"/>
                    <a:pt x="23983" y="8825"/>
                  </a:cubicBezTo>
                  <a:lnTo>
                    <a:pt x="23983" y="224805"/>
                  </a:lnTo>
                  <a:cubicBezTo>
                    <a:pt x="23983" y="229723"/>
                    <a:pt x="20008" y="233697"/>
                    <a:pt x="15158" y="233697"/>
                  </a:cubicBezTo>
                  <a:close/>
                </a:path>
              </a:pathLst>
            </a:custGeom>
            <a:solidFill>
              <a:srgbClr val="364551"/>
            </a:solidFill>
            <a:ln w="67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Graphic 2">
              <a:extLst>
                <a:ext uri="{FF2B5EF4-FFF2-40B4-BE49-F238E27FC236}">
                  <a16:creationId xmlns:a16="http://schemas.microsoft.com/office/drawing/2014/main" id="{AEF267AF-7427-46B8-B39E-0B8FCB794152}"/>
                </a:ext>
              </a:extLst>
            </p:cNvPr>
            <p:cNvSpPr/>
            <p:nvPr/>
          </p:nvSpPr>
          <p:spPr>
            <a:xfrm>
              <a:off x="7136071" y="2629247"/>
              <a:ext cx="22436" cy="312356"/>
            </a:xfrm>
            <a:custGeom>
              <a:avLst/>
              <a:gdLst>
                <a:gd name="connsiteX0" fmla="*/ 24656 w 33481"/>
                <a:gd name="connsiteY0" fmla="*/ 466115 h 466115"/>
                <a:gd name="connsiteX1" fmla="*/ 10105 w 33481"/>
                <a:gd name="connsiteY1" fmla="*/ 466115 h 466115"/>
                <a:gd name="connsiteX2" fmla="*/ 0 w 33481"/>
                <a:gd name="connsiteY2" fmla="*/ 456010 h 466115"/>
                <a:gd name="connsiteX3" fmla="*/ 0 w 33481"/>
                <a:gd name="connsiteY3" fmla="*/ 10105 h 466115"/>
                <a:gd name="connsiteX4" fmla="*/ 10105 w 33481"/>
                <a:gd name="connsiteY4" fmla="*/ 0 h 466115"/>
                <a:gd name="connsiteX5" fmla="*/ 24656 w 33481"/>
                <a:gd name="connsiteY5" fmla="*/ 0 h 466115"/>
                <a:gd name="connsiteX6" fmla="*/ 33482 w 33481"/>
                <a:gd name="connsiteY6" fmla="*/ 8825 h 466115"/>
                <a:gd name="connsiteX7" fmla="*/ 33482 w 33481"/>
                <a:gd name="connsiteY7" fmla="*/ 457223 h 466115"/>
                <a:gd name="connsiteX8" fmla="*/ 24656 w 33481"/>
                <a:gd name="connsiteY8" fmla="*/ 466115 h 466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481" h="466115">
                  <a:moveTo>
                    <a:pt x="24656" y="466115"/>
                  </a:moveTo>
                  <a:lnTo>
                    <a:pt x="10105" y="466115"/>
                  </a:lnTo>
                  <a:cubicBezTo>
                    <a:pt x="4514" y="466115"/>
                    <a:pt x="0" y="461601"/>
                    <a:pt x="0" y="456010"/>
                  </a:cubicBezTo>
                  <a:lnTo>
                    <a:pt x="0" y="10105"/>
                  </a:lnTo>
                  <a:cubicBezTo>
                    <a:pt x="0" y="4514"/>
                    <a:pt x="4514" y="0"/>
                    <a:pt x="10105" y="0"/>
                  </a:cubicBezTo>
                  <a:lnTo>
                    <a:pt x="24656" y="0"/>
                  </a:lnTo>
                  <a:cubicBezTo>
                    <a:pt x="29507" y="0"/>
                    <a:pt x="33482" y="3975"/>
                    <a:pt x="33482" y="8825"/>
                  </a:cubicBezTo>
                  <a:lnTo>
                    <a:pt x="33482" y="457223"/>
                  </a:lnTo>
                  <a:cubicBezTo>
                    <a:pt x="33482" y="462140"/>
                    <a:pt x="29507" y="466115"/>
                    <a:pt x="24656" y="466115"/>
                  </a:cubicBezTo>
                  <a:close/>
                </a:path>
              </a:pathLst>
            </a:custGeom>
            <a:solidFill>
              <a:srgbClr val="364551"/>
            </a:solidFill>
            <a:ln w="67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Graphic 2">
              <a:extLst>
                <a:ext uri="{FF2B5EF4-FFF2-40B4-BE49-F238E27FC236}">
                  <a16:creationId xmlns:a16="http://schemas.microsoft.com/office/drawing/2014/main" id="{806D791C-6A33-4653-A86A-0CE4271F0FD5}"/>
                </a:ext>
              </a:extLst>
            </p:cNvPr>
            <p:cNvSpPr/>
            <p:nvPr/>
          </p:nvSpPr>
          <p:spPr>
            <a:xfrm>
              <a:off x="7136116" y="2651683"/>
              <a:ext cx="12685" cy="261568"/>
            </a:xfrm>
            <a:custGeom>
              <a:avLst/>
              <a:gdLst>
                <a:gd name="connsiteX0" fmla="*/ 17650 w 18930"/>
                <a:gd name="connsiteY0" fmla="*/ 390327 h 390326"/>
                <a:gd name="connsiteX1" fmla="*/ 1886 w 18930"/>
                <a:gd name="connsiteY1" fmla="*/ 390327 h 390326"/>
                <a:gd name="connsiteX2" fmla="*/ 0 w 18930"/>
                <a:gd name="connsiteY2" fmla="*/ 388440 h 390326"/>
                <a:gd name="connsiteX3" fmla="*/ 0 w 18930"/>
                <a:gd name="connsiteY3" fmla="*/ 1886 h 390326"/>
                <a:gd name="connsiteX4" fmla="*/ 1886 w 18930"/>
                <a:gd name="connsiteY4" fmla="*/ 0 h 390326"/>
                <a:gd name="connsiteX5" fmla="*/ 17650 w 18930"/>
                <a:gd name="connsiteY5" fmla="*/ 0 h 390326"/>
                <a:gd name="connsiteX6" fmla="*/ 18930 w 18930"/>
                <a:gd name="connsiteY6" fmla="*/ 1280 h 390326"/>
                <a:gd name="connsiteX7" fmla="*/ 18930 w 18930"/>
                <a:gd name="connsiteY7" fmla="*/ 389047 h 390326"/>
                <a:gd name="connsiteX8" fmla="*/ 17650 w 18930"/>
                <a:gd name="connsiteY8" fmla="*/ 390327 h 390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930" h="390326">
                  <a:moveTo>
                    <a:pt x="17650" y="390327"/>
                  </a:moveTo>
                  <a:lnTo>
                    <a:pt x="1886" y="390327"/>
                  </a:lnTo>
                  <a:cubicBezTo>
                    <a:pt x="808" y="390327"/>
                    <a:pt x="0" y="389451"/>
                    <a:pt x="0" y="388440"/>
                  </a:cubicBezTo>
                  <a:lnTo>
                    <a:pt x="0" y="1886"/>
                  </a:lnTo>
                  <a:cubicBezTo>
                    <a:pt x="0" y="808"/>
                    <a:pt x="876" y="0"/>
                    <a:pt x="1886" y="0"/>
                  </a:cubicBezTo>
                  <a:lnTo>
                    <a:pt x="17650" y="0"/>
                  </a:lnTo>
                  <a:cubicBezTo>
                    <a:pt x="18324" y="0"/>
                    <a:pt x="18930" y="539"/>
                    <a:pt x="18930" y="1280"/>
                  </a:cubicBezTo>
                  <a:lnTo>
                    <a:pt x="18930" y="389047"/>
                  </a:lnTo>
                  <a:cubicBezTo>
                    <a:pt x="18930" y="389788"/>
                    <a:pt x="18324" y="390327"/>
                    <a:pt x="17650" y="390327"/>
                  </a:cubicBezTo>
                  <a:close/>
                </a:path>
              </a:pathLst>
            </a:custGeom>
            <a:solidFill>
              <a:srgbClr val="FAFDFF"/>
            </a:solidFill>
            <a:ln w="67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Graphic 2">
              <a:extLst>
                <a:ext uri="{FF2B5EF4-FFF2-40B4-BE49-F238E27FC236}">
                  <a16:creationId xmlns:a16="http://schemas.microsoft.com/office/drawing/2014/main" id="{A06F96CF-8BA3-46BF-A627-D793CE2D1089}"/>
                </a:ext>
              </a:extLst>
            </p:cNvPr>
            <p:cNvSpPr/>
            <p:nvPr/>
          </p:nvSpPr>
          <p:spPr>
            <a:xfrm>
              <a:off x="7135665" y="3046338"/>
              <a:ext cx="22436" cy="312356"/>
            </a:xfrm>
            <a:custGeom>
              <a:avLst/>
              <a:gdLst>
                <a:gd name="connsiteX0" fmla="*/ 24656 w 33481"/>
                <a:gd name="connsiteY0" fmla="*/ 466115 h 466114"/>
                <a:gd name="connsiteX1" fmla="*/ 10105 w 33481"/>
                <a:gd name="connsiteY1" fmla="*/ 466115 h 466114"/>
                <a:gd name="connsiteX2" fmla="*/ 0 w 33481"/>
                <a:gd name="connsiteY2" fmla="*/ 456010 h 466114"/>
                <a:gd name="connsiteX3" fmla="*/ 0 w 33481"/>
                <a:gd name="connsiteY3" fmla="*/ 10105 h 466114"/>
                <a:gd name="connsiteX4" fmla="*/ 10105 w 33481"/>
                <a:gd name="connsiteY4" fmla="*/ 0 h 466114"/>
                <a:gd name="connsiteX5" fmla="*/ 24656 w 33481"/>
                <a:gd name="connsiteY5" fmla="*/ 0 h 466114"/>
                <a:gd name="connsiteX6" fmla="*/ 33482 w 33481"/>
                <a:gd name="connsiteY6" fmla="*/ 8825 h 466114"/>
                <a:gd name="connsiteX7" fmla="*/ 33482 w 33481"/>
                <a:gd name="connsiteY7" fmla="*/ 457222 h 466114"/>
                <a:gd name="connsiteX8" fmla="*/ 24656 w 33481"/>
                <a:gd name="connsiteY8" fmla="*/ 466115 h 466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481" h="466114">
                  <a:moveTo>
                    <a:pt x="24656" y="466115"/>
                  </a:moveTo>
                  <a:lnTo>
                    <a:pt x="10105" y="466115"/>
                  </a:lnTo>
                  <a:cubicBezTo>
                    <a:pt x="4514" y="466115"/>
                    <a:pt x="0" y="461601"/>
                    <a:pt x="0" y="456010"/>
                  </a:cubicBezTo>
                  <a:lnTo>
                    <a:pt x="0" y="10105"/>
                  </a:lnTo>
                  <a:cubicBezTo>
                    <a:pt x="0" y="4514"/>
                    <a:pt x="4514" y="0"/>
                    <a:pt x="10105" y="0"/>
                  </a:cubicBezTo>
                  <a:lnTo>
                    <a:pt x="24656" y="0"/>
                  </a:lnTo>
                  <a:cubicBezTo>
                    <a:pt x="29507" y="0"/>
                    <a:pt x="33482" y="3975"/>
                    <a:pt x="33482" y="8825"/>
                  </a:cubicBezTo>
                  <a:lnTo>
                    <a:pt x="33482" y="457222"/>
                  </a:lnTo>
                  <a:cubicBezTo>
                    <a:pt x="33482" y="462208"/>
                    <a:pt x="29507" y="466115"/>
                    <a:pt x="24656" y="466115"/>
                  </a:cubicBezTo>
                  <a:close/>
                </a:path>
              </a:pathLst>
            </a:custGeom>
            <a:solidFill>
              <a:srgbClr val="364551"/>
            </a:solidFill>
            <a:ln w="67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Graphic 2">
              <a:extLst>
                <a:ext uri="{FF2B5EF4-FFF2-40B4-BE49-F238E27FC236}">
                  <a16:creationId xmlns:a16="http://schemas.microsoft.com/office/drawing/2014/main" id="{CB20D032-8379-402B-A2E6-A1FB8D70814D}"/>
                </a:ext>
              </a:extLst>
            </p:cNvPr>
            <p:cNvSpPr/>
            <p:nvPr/>
          </p:nvSpPr>
          <p:spPr>
            <a:xfrm>
              <a:off x="7135665" y="3068775"/>
              <a:ext cx="12685" cy="261568"/>
            </a:xfrm>
            <a:custGeom>
              <a:avLst/>
              <a:gdLst>
                <a:gd name="connsiteX0" fmla="*/ 17718 w 18930"/>
                <a:gd name="connsiteY0" fmla="*/ 390327 h 390326"/>
                <a:gd name="connsiteX1" fmla="*/ 1886 w 18930"/>
                <a:gd name="connsiteY1" fmla="*/ 390327 h 390326"/>
                <a:gd name="connsiteX2" fmla="*/ 0 w 18930"/>
                <a:gd name="connsiteY2" fmla="*/ 388440 h 390326"/>
                <a:gd name="connsiteX3" fmla="*/ 0 w 18930"/>
                <a:gd name="connsiteY3" fmla="*/ 1886 h 390326"/>
                <a:gd name="connsiteX4" fmla="*/ 1886 w 18930"/>
                <a:gd name="connsiteY4" fmla="*/ 0 h 390326"/>
                <a:gd name="connsiteX5" fmla="*/ 17650 w 18930"/>
                <a:gd name="connsiteY5" fmla="*/ 0 h 390326"/>
                <a:gd name="connsiteX6" fmla="*/ 18930 w 18930"/>
                <a:gd name="connsiteY6" fmla="*/ 1280 h 390326"/>
                <a:gd name="connsiteX7" fmla="*/ 18930 w 18930"/>
                <a:gd name="connsiteY7" fmla="*/ 389047 h 390326"/>
                <a:gd name="connsiteX8" fmla="*/ 17718 w 18930"/>
                <a:gd name="connsiteY8" fmla="*/ 390327 h 390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930" h="390326">
                  <a:moveTo>
                    <a:pt x="17718" y="390327"/>
                  </a:moveTo>
                  <a:lnTo>
                    <a:pt x="1886" y="390327"/>
                  </a:lnTo>
                  <a:cubicBezTo>
                    <a:pt x="808" y="390327"/>
                    <a:pt x="0" y="389451"/>
                    <a:pt x="0" y="388440"/>
                  </a:cubicBezTo>
                  <a:lnTo>
                    <a:pt x="0" y="1886"/>
                  </a:lnTo>
                  <a:cubicBezTo>
                    <a:pt x="0" y="808"/>
                    <a:pt x="876" y="0"/>
                    <a:pt x="1886" y="0"/>
                  </a:cubicBezTo>
                  <a:lnTo>
                    <a:pt x="17650" y="0"/>
                  </a:lnTo>
                  <a:cubicBezTo>
                    <a:pt x="18324" y="0"/>
                    <a:pt x="18930" y="539"/>
                    <a:pt x="18930" y="1280"/>
                  </a:cubicBezTo>
                  <a:lnTo>
                    <a:pt x="18930" y="389047"/>
                  </a:lnTo>
                  <a:cubicBezTo>
                    <a:pt x="18930" y="389788"/>
                    <a:pt x="18391" y="390327"/>
                    <a:pt x="17718" y="390327"/>
                  </a:cubicBezTo>
                  <a:close/>
                </a:path>
              </a:pathLst>
            </a:custGeom>
            <a:solidFill>
              <a:srgbClr val="FAFDFF"/>
            </a:solidFill>
            <a:ln w="67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Graphic 2">
              <a:extLst>
                <a:ext uri="{FF2B5EF4-FFF2-40B4-BE49-F238E27FC236}">
                  <a16:creationId xmlns:a16="http://schemas.microsoft.com/office/drawing/2014/main" id="{52F182CA-235B-4476-B3EE-0058EA08234A}"/>
                </a:ext>
              </a:extLst>
            </p:cNvPr>
            <p:cNvSpPr/>
            <p:nvPr/>
          </p:nvSpPr>
          <p:spPr>
            <a:xfrm>
              <a:off x="9387932" y="2734027"/>
              <a:ext cx="22436" cy="505531"/>
            </a:xfrm>
            <a:custGeom>
              <a:avLst/>
              <a:gdLst>
                <a:gd name="connsiteX0" fmla="*/ 24656 w 33481"/>
                <a:gd name="connsiteY0" fmla="*/ 754380 h 754380"/>
                <a:gd name="connsiteX1" fmla="*/ 10105 w 33481"/>
                <a:gd name="connsiteY1" fmla="*/ 754380 h 754380"/>
                <a:gd name="connsiteX2" fmla="*/ 0 w 33481"/>
                <a:gd name="connsiteY2" fmla="*/ 744275 h 754380"/>
                <a:gd name="connsiteX3" fmla="*/ 0 w 33481"/>
                <a:gd name="connsiteY3" fmla="*/ 10105 h 754380"/>
                <a:gd name="connsiteX4" fmla="*/ 10105 w 33481"/>
                <a:gd name="connsiteY4" fmla="*/ 0 h 754380"/>
                <a:gd name="connsiteX5" fmla="*/ 24656 w 33481"/>
                <a:gd name="connsiteY5" fmla="*/ 0 h 754380"/>
                <a:gd name="connsiteX6" fmla="*/ 33482 w 33481"/>
                <a:gd name="connsiteY6" fmla="*/ 8825 h 754380"/>
                <a:gd name="connsiteX7" fmla="*/ 33482 w 33481"/>
                <a:gd name="connsiteY7" fmla="*/ 745555 h 754380"/>
                <a:gd name="connsiteX8" fmla="*/ 24656 w 33481"/>
                <a:gd name="connsiteY8" fmla="*/ 754380 h 754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481" h="754380">
                  <a:moveTo>
                    <a:pt x="24656" y="754380"/>
                  </a:moveTo>
                  <a:lnTo>
                    <a:pt x="10105" y="754380"/>
                  </a:lnTo>
                  <a:cubicBezTo>
                    <a:pt x="4514" y="754380"/>
                    <a:pt x="0" y="749866"/>
                    <a:pt x="0" y="744275"/>
                  </a:cubicBezTo>
                  <a:lnTo>
                    <a:pt x="0" y="10105"/>
                  </a:lnTo>
                  <a:cubicBezTo>
                    <a:pt x="0" y="4514"/>
                    <a:pt x="4514" y="0"/>
                    <a:pt x="10105" y="0"/>
                  </a:cubicBezTo>
                  <a:lnTo>
                    <a:pt x="24656" y="0"/>
                  </a:lnTo>
                  <a:cubicBezTo>
                    <a:pt x="29507" y="0"/>
                    <a:pt x="33482" y="3975"/>
                    <a:pt x="33482" y="8825"/>
                  </a:cubicBezTo>
                  <a:lnTo>
                    <a:pt x="33482" y="745555"/>
                  </a:lnTo>
                  <a:cubicBezTo>
                    <a:pt x="33482" y="750405"/>
                    <a:pt x="29507" y="754380"/>
                    <a:pt x="24656" y="754380"/>
                  </a:cubicBezTo>
                  <a:close/>
                </a:path>
              </a:pathLst>
            </a:custGeom>
            <a:solidFill>
              <a:srgbClr val="8A9096"/>
            </a:solidFill>
            <a:ln w="672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/>
            </a:p>
          </p:txBody>
        </p:sp>
        <p:sp>
          <p:nvSpPr>
            <p:cNvPr id="26" name="Graphic 2">
              <a:extLst>
                <a:ext uri="{FF2B5EF4-FFF2-40B4-BE49-F238E27FC236}">
                  <a16:creationId xmlns:a16="http://schemas.microsoft.com/office/drawing/2014/main" id="{5F9BCECF-A1A3-42CE-984F-533B971E86C0}"/>
                </a:ext>
              </a:extLst>
            </p:cNvPr>
            <p:cNvSpPr/>
            <p:nvPr/>
          </p:nvSpPr>
          <p:spPr>
            <a:xfrm>
              <a:off x="9397683" y="2770368"/>
              <a:ext cx="12685" cy="423322"/>
            </a:xfrm>
            <a:custGeom>
              <a:avLst/>
              <a:gdLst>
                <a:gd name="connsiteX0" fmla="*/ 17650 w 18930"/>
                <a:gd name="connsiteY0" fmla="*/ 631704 h 631704"/>
                <a:gd name="connsiteX1" fmla="*/ 1886 w 18930"/>
                <a:gd name="connsiteY1" fmla="*/ 631704 h 631704"/>
                <a:gd name="connsiteX2" fmla="*/ 0 w 18930"/>
                <a:gd name="connsiteY2" fmla="*/ 629818 h 631704"/>
                <a:gd name="connsiteX3" fmla="*/ 0 w 18930"/>
                <a:gd name="connsiteY3" fmla="*/ 1886 h 631704"/>
                <a:gd name="connsiteX4" fmla="*/ 1886 w 18930"/>
                <a:gd name="connsiteY4" fmla="*/ 0 h 631704"/>
                <a:gd name="connsiteX5" fmla="*/ 17650 w 18930"/>
                <a:gd name="connsiteY5" fmla="*/ 0 h 631704"/>
                <a:gd name="connsiteX6" fmla="*/ 18930 w 18930"/>
                <a:gd name="connsiteY6" fmla="*/ 1280 h 631704"/>
                <a:gd name="connsiteX7" fmla="*/ 18930 w 18930"/>
                <a:gd name="connsiteY7" fmla="*/ 630491 h 631704"/>
                <a:gd name="connsiteX8" fmla="*/ 17650 w 18930"/>
                <a:gd name="connsiteY8" fmla="*/ 631704 h 631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930" h="631704">
                  <a:moveTo>
                    <a:pt x="17650" y="631704"/>
                  </a:moveTo>
                  <a:lnTo>
                    <a:pt x="1886" y="631704"/>
                  </a:lnTo>
                  <a:cubicBezTo>
                    <a:pt x="808" y="631704"/>
                    <a:pt x="0" y="630828"/>
                    <a:pt x="0" y="629818"/>
                  </a:cubicBezTo>
                  <a:lnTo>
                    <a:pt x="0" y="1886"/>
                  </a:lnTo>
                  <a:cubicBezTo>
                    <a:pt x="0" y="808"/>
                    <a:pt x="876" y="0"/>
                    <a:pt x="1886" y="0"/>
                  </a:cubicBezTo>
                  <a:lnTo>
                    <a:pt x="17650" y="0"/>
                  </a:lnTo>
                  <a:cubicBezTo>
                    <a:pt x="18324" y="0"/>
                    <a:pt x="18930" y="539"/>
                    <a:pt x="18930" y="1280"/>
                  </a:cubicBezTo>
                  <a:lnTo>
                    <a:pt x="18930" y="630491"/>
                  </a:lnTo>
                  <a:cubicBezTo>
                    <a:pt x="18863" y="631098"/>
                    <a:pt x="18324" y="631704"/>
                    <a:pt x="17650" y="631704"/>
                  </a:cubicBezTo>
                  <a:close/>
                </a:path>
              </a:pathLst>
            </a:custGeom>
            <a:solidFill>
              <a:srgbClr val="4A4C4D"/>
            </a:solidFill>
            <a:ln w="672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/>
            </a:p>
          </p:txBody>
        </p:sp>
        <p:sp>
          <p:nvSpPr>
            <p:cNvPr id="27" name="Graphic 2">
              <a:extLst>
                <a:ext uri="{FF2B5EF4-FFF2-40B4-BE49-F238E27FC236}">
                  <a16:creationId xmlns:a16="http://schemas.microsoft.com/office/drawing/2014/main" id="{EB0A7ADA-5C75-4BEF-AE0D-EB9917807B70}"/>
                </a:ext>
              </a:extLst>
            </p:cNvPr>
            <p:cNvSpPr/>
            <p:nvPr/>
          </p:nvSpPr>
          <p:spPr>
            <a:xfrm>
              <a:off x="9392220" y="3791586"/>
              <a:ext cx="18148" cy="346440"/>
            </a:xfrm>
            <a:custGeom>
              <a:avLst/>
              <a:gdLst>
                <a:gd name="connsiteX0" fmla="*/ 18257 w 27081"/>
                <a:gd name="connsiteY0" fmla="*/ 516977 h 516977"/>
                <a:gd name="connsiteX1" fmla="*/ 10105 w 27081"/>
                <a:gd name="connsiteY1" fmla="*/ 516977 h 516977"/>
                <a:gd name="connsiteX2" fmla="*/ 0 w 27081"/>
                <a:gd name="connsiteY2" fmla="*/ 506872 h 516977"/>
                <a:gd name="connsiteX3" fmla="*/ 0 w 27081"/>
                <a:gd name="connsiteY3" fmla="*/ 10105 h 516977"/>
                <a:gd name="connsiteX4" fmla="*/ 10105 w 27081"/>
                <a:gd name="connsiteY4" fmla="*/ 0 h 516977"/>
                <a:gd name="connsiteX5" fmla="*/ 18257 w 27081"/>
                <a:gd name="connsiteY5" fmla="*/ 0 h 516977"/>
                <a:gd name="connsiteX6" fmla="*/ 27082 w 27081"/>
                <a:gd name="connsiteY6" fmla="*/ 8825 h 516977"/>
                <a:gd name="connsiteX7" fmla="*/ 27082 w 27081"/>
                <a:gd name="connsiteY7" fmla="*/ 508152 h 516977"/>
                <a:gd name="connsiteX8" fmla="*/ 18257 w 27081"/>
                <a:gd name="connsiteY8" fmla="*/ 516977 h 516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081" h="516977">
                  <a:moveTo>
                    <a:pt x="18257" y="516977"/>
                  </a:moveTo>
                  <a:lnTo>
                    <a:pt x="10105" y="516977"/>
                  </a:lnTo>
                  <a:cubicBezTo>
                    <a:pt x="4514" y="516977"/>
                    <a:pt x="0" y="512464"/>
                    <a:pt x="0" y="506872"/>
                  </a:cubicBezTo>
                  <a:lnTo>
                    <a:pt x="0" y="10105"/>
                  </a:lnTo>
                  <a:cubicBezTo>
                    <a:pt x="0" y="4514"/>
                    <a:pt x="4514" y="0"/>
                    <a:pt x="10105" y="0"/>
                  </a:cubicBezTo>
                  <a:lnTo>
                    <a:pt x="18257" y="0"/>
                  </a:lnTo>
                  <a:cubicBezTo>
                    <a:pt x="23107" y="0"/>
                    <a:pt x="27082" y="3975"/>
                    <a:pt x="27082" y="8825"/>
                  </a:cubicBezTo>
                  <a:lnTo>
                    <a:pt x="27082" y="508152"/>
                  </a:lnTo>
                  <a:cubicBezTo>
                    <a:pt x="27082" y="513003"/>
                    <a:pt x="23107" y="516977"/>
                    <a:pt x="18257" y="516977"/>
                  </a:cubicBezTo>
                  <a:close/>
                </a:path>
              </a:pathLst>
            </a:custGeom>
            <a:solidFill>
              <a:srgbClr val="8A9096"/>
            </a:solidFill>
            <a:ln w="67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Graphic 2">
              <a:extLst>
                <a:ext uri="{FF2B5EF4-FFF2-40B4-BE49-F238E27FC236}">
                  <a16:creationId xmlns:a16="http://schemas.microsoft.com/office/drawing/2014/main" id="{9DC8525E-2424-4195-A5E8-12589DCD8159}"/>
                </a:ext>
              </a:extLst>
            </p:cNvPr>
            <p:cNvSpPr/>
            <p:nvPr/>
          </p:nvSpPr>
          <p:spPr>
            <a:xfrm>
              <a:off x="9400076" y="3816461"/>
              <a:ext cx="10292" cy="290100"/>
            </a:xfrm>
            <a:custGeom>
              <a:avLst/>
              <a:gdLst>
                <a:gd name="connsiteX0" fmla="*/ 14080 w 15359"/>
                <a:gd name="connsiteY0" fmla="*/ 432903 h 432902"/>
                <a:gd name="connsiteX1" fmla="*/ 1886 w 15359"/>
                <a:gd name="connsiteY1" fmla="*/ 432903 h 432902"/>
                <a:gd name="connsiteX2" fmla="*/ 0 w 15359"/>
                <a:gd name="connsiteY2" fmla="*/ 431016 h 432902"/>
                <a:gd name="connsiteX3" fmla="*/ 0 w 15359"/>
                <a:gd name="connsiteY3" fmla="*/ 1886 h 432902"/>
                <a:gd name="connsiteX4" fmla="*/ 1886 w 15359"/>
                <a:gd name="connsiteY4" fmla="*/ 0 h 432902"/>
                <a:gd name="connsiteX5" fmla="*/ 14080 w 15359"/>
                <a:gd name="connsiteY5" fmla="*/ 0 h 432902"/>
                <a:gd name="connsiteX6" fmla="*/ 15360 w 15359"/>
                <a:gd name="connsiteY6" fmla="*/ 1280 h 432902"/>
                <a:gd name="connsiteX7" fmla="*/ 15360 w 15359"/>
                <a:gd name="connsiteY7" fmla="*/ 431690 h 432902"/>
                <a:gd name="connsiteX8" fmla="*/ 14080 w 15359"/>
                <a:gd name="connsiteY8" fmla="*/ 432903 h 432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359" h="432902">
                  <a:moveTo>
                    <a:pt x="14080" y="432903"/>
                  </a:moveTo>
                  <a:lnTo>
                    <a:pt x="1886" y="432903"/>
                  </a:lnTo>
                  <a:cubicBezTo>
                    <a:pt x="808" y="432903"/>
                    <a:pt x="0" y="432027"/>
                    <a:pt x="0" y="431016"/>
                  </a:cubicBezTo>
                  <a:lnTo>
                    <a:pt x="0" y="1886"/>
                  </a:lnTo>
                  <a:cubicBezTo>
                    <a:pt x="0" y="808"/>
                    <a:pt x="876" y="0"/>
                    <a:pt x="1886" y="0"/>
                  </a:cubicBezTo>
                  <a:lnTo>
                    <a:pt x="14080" y="0"/>
                  </a:lnTo>
                  <a:cubicBezTo>
                    <a:pt x="14753" y="0"/>
                    <a:pt x="15360" y="539"/>
                    <a:pt x="15360" y="1280"/>
                  </a:cubicBezTo>
                  <a:lnTo>
                    <a:pt x="15360" y="431690"/>
                  </a:lnTo>
                  <a:cubicBezTo>
                    <a:pt x="15360" y="432364"/>
                    <a:pt x="14821" y="432903"/>
                    <a:pt x="14080" y="432903"/>
                  </a:cubicBezTo>
                  <a:close/>
                </a:path>
              </a:pathLst>
            </a:custGeom>
            <a:solidFill>
              <a:srgbClr val="4A4C4D"/>
            </a:solidFill>
            <a:ln w="67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Oval 31">
              <a:extLst>
                <a:ext uri="{FF2B5EF4-FFF2-40B4-BE49-F238E27FC236}">
                  <a16:creationId xmlns:a16="http://schemas.microsoft.com/office/drawing/2014/main" id="{DA006FF5-26EA-41EC-B242-757F72EF6133}"/>
                </a:ext>
              </a:extLst>
            </p:cNvPr>
            <p:cNvSpPr/>
            <p:nvPr/>
          </p:nvSpPr>
          <p:spPr>
            <a:xfrm>
              <a:off x="8571210" y="1741837"/>
              <a:ext cx="91630" cy="9163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32">
              <a:extLst>
                <a:ext uri="{FF2B5EF4-FFF2-40B4-BE49-F238E27FC236}">
                  <a16:creationId xmlns:a16="http://schemas.microsoft.com/office/drawing/2014/main" id="{75E9E151-9D08-4D13-8EDA-60717D0C82AF}"/>
                </a:ext>
              </a:extLst>
            </p:cNvPr>
            <p:cNvSpPr/>
            <p:nvPr/>
          </p:nvSpPr>
          <p:spPr>
            <a:xfrm>
              <a:off x="8574604" y="1741837"/>
              <a:ext cx="84841" cy="84841"/>
            </a:xfrm>
            <a:prstGeom prst="ellipse">
              <a:avLst/>
            </a:prstGeom>
            <a:solidFill>
              <a:srgbClr val="070808"/>
            </a:solidFill>
            <a:ln w="672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1" name="Oval 33">
              <a:extLst>
                <a:ext uri="{FF2B5EF4-FFF2-40B4-BE49-F238E27FC236}">
                  <a16:creationId xmlns:a16="http://schemas.microsoft.com/office/drawing/2014/main" id="{3A5049CA-FB9F-4E44-95D4-0EEFE5069371}"/>
                </a:ext>
              </a:extLst>
            </p:cNvPr>
            <p:cNvSpPr/>
            <p:nvPr/>
          </p:nvSpPr>
          <p:spPr>
            <a:xfrm>
              <a:off x="8593922" y="1761154"/>
              <a:ext cx="46205" cy="46205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672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2" name="Oval 34">
              <a:extLst>
                <a:ext uri="{FF2B5EF4-FFF2-40B4-BE49-F238E27FC236}">
                  <a16:creationId xmlns:a16="http://schemas.microsoft.com/office/drawing/2014/main" id="{005BDE6B-BF6A-4F40-AB9B-D5D34384B562}"/>
                </a:ext>
              </a:extLst>
            </p:cNvPr>
            <p:cNvSpPr/>
            <p:nvPr/>
          </p:nvSpPr>
          <p:spPr>
            <a:xfrm>
              <a:off x="8604769" y="1772002"/>
              <a:ext cx="24510" cy="24510"/>
            </a:xfrm>
            <a:prstGeom prst="ellipse">
              <a:avLst/>
            </a:prstGeom>
            <a:solidFill>
              <a:srgbClr val="081422"/>
            </a:solidFill>
            <a:ln w="672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3" name="Graphic 2">
              <a:extLst>
                <a:ext uri="{FF2B5EF4-FFF2-40B4-BE49-F238E27FC236}">
                  <a16:creationId xmlns:a16="http://schemas.microsoft.com/office/drawing/2014/main" id="{715DD1F8-8868-4378-BDC1-A96870E80AB8}"/>
                </a:ext>
              </a:extLst>
            </p:cNvPr>
            <p:cNvSpPr/>
            <p:nvPr userDrawn="1"/>
          </p:nvSpPr>
          <p:spPr>
            <a:xfrm flipH="1">
              <a:off x="7137665" y="2311904"/>
              <a:ext cx="8531" cy="119265"/>
            </a:xfrm>
            <a:custGeom>
              <a:avLst/>
              <a:gdLst>
                <a:gd name="connsiteX0" fmla="*/ 17650 w 18930"/>
                <a:gd name="connsiteY0" fmla="*/ 390327 h 390326"/>
                <a:gd name="connsiteX1" fmla="*/ 1886 w 18930"/>
                <a:gd name="connsiteY1" fmla="*/ 390327 h 390326"/>
                <a:gd name="connsiteX2" fmla="*/ 0 w 18930"/>
                <a:gd name="connsiteY2" fmla="*/ 388440 h 390326"/>
                <a:gd name="connsiteX3" fmla="*/ 0 w 18930"/>
                <a:gd name="connsiteY3" fmla="*/ 1886 h 390326"/>
                <a:gd name="connsiteX4" fmla="*/ 1886 w 18930"/>
                <a:gd name="connsiteY4" fmla="*/ 0 h 390326"/>
                <a:gd name="connsiteX5" fmla="*/ 17650 w 18930"/>
                <a:gd name="connsiteY5" fmla="*/ 0 h 390326"/>
                <a:gd name="connsiteX6" fmla="*/ 18930 w 18930"/>
                <a:gd name="connsiteY6" fmla="*/ 1280 h 390326"/>
                <a:gd name="connsiteX7" fmla="*/ 18930 w 18930"/>
                <a:gd name="connsiteY7" fmla="*/ 389047 h 390326"/>
                <a:gd name="connsiteX8" fmla="*/ 17650 w 18930"/>
                <a:gd name="connsiteY8" fmla="*/ 390327 h 390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930" h="390326">
                  <a:moveTo>
                    <a:pt x="17650" y="390327"/>
                  </a:moveTo>
                  <a:lnTo>
                    <a:pt x="1886" y="390327"/>
                  </a:lnTo>
                  <a:cubicBezTo>
                    <a:pt x="808" y="390327"/>
                    <a:pt x="0" y="389451"/>
                    <a:pt x="0" y="388440"/>
                  </a:cubicBezTo>
                  <a:lnTo>
                    <a:pt x="0" y="1886"/>
                  </a:lnTo>
                  <a:cubicBezTo>
                    <a:pt x="0" y="808"/>
                    <a:pt x="876" y="0"/>
                    <a:pt x="1886" y="0"/>
                  </a:cubicBezTo>
                  <a:lnTo>
                    <a:pt x="17650" y="0"/>
                  </a:lnTo>
                  <a:cubicBezTo>
                    <a:pt x="18324" y="0"/>
                    <a:pt x="18930" y="539"/>
                    <a:pt x="18930" y="1280"/>
                  </a:cubicBezTo>
                  <a:lnTo>
                    <a:pt x="18930" y="389047"/>
                  </a:lnTo>
                  <a:cubicBezTo>
                    <a:pt x="18930" y="389788"/>
                    <a:pt x="18324" y="390327"/>
                    <a:pt x="17650" y="390327"/>
                  </a:cubicBezTo>
                  <a:close/>
                </a:path>
              </a:pathLst>
            </a:custGeom>
            <a:solidFill>
              <a:srgbClr val="FAFDFF"/>
            </a:solidFill>
            <a:ln w="672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4" name="Picture Placeholder 37">
            <a:extLst>
              <a:ext uri="{FF2B5EF4-FFF2-40B4-BE49-F238E27FC236}">
                <a16:creationId xmlns:a16="http://schemas.microsoft.com/office/drawing/2014/main" id="{5480EE83-3B4F-4C7A-A9E8-2C501865706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900857" y="2758019"/>
            <a:ext cx="1466218" cy="3196113"/>
          </a:xfrm>
          <a:custGeom>
            <a:avLst/>
            <a:gdLst>
              <a:gd name="connsiteX0" fmla="*/ 216694 w 2014580"/>
              <a:gd name="connsiteY0" fmla="*/ 0 h 4391451"/>
              <a:gd name="connsiteX1" fmla="*/ 408560 w 2014580"/>
              <a:gd name="connsiteY1" fmla="*/ 0 h 4391451"/>
              <a:gd name="connsiteX2" fmla="*/ 427159 w 2014580"/>
              <a:gd name="connsiteY2" fmla="*/ 18600 h 4391451"/>
              <a:gd name="connsiteX3" fmla="*/ 571080 w 2014580"/>
              <a:gd name="connsiteY3" fmla="*/ 162521 h 4391451"/>
              <a:gd name="connsiteX4" fmla="*/ 1434472 w 2014580"/>
              <a:gd name="connsiteY4" fmla="*/ 162521 h 4391451"/>
              <a:gd name="connsiteX5" fmla="*/ 1578393 w 2014580"/>
              <a:gd name="connsiteY5" fmla="*/ 18600 h 4391451"/>
              <a:gd name="connsiteX6" fmla="*/ 1596992 w 2014580"/>
              <a:gd name="connsiteY6" fmla="*/ 0 h 4391451"/>
              <a:gd name="connsiteX7" fmla="*/ 1797886 w 2014580"/>
              <a:gd name="connsiteY7" fmla="*/ 0 h 4391451"/>
              <a:gd name="connsiteX8" fmla="*/ 2014580 w 2014580"/>
              <a:gd name="connsiteY8" fmla="*/ 216694 h 4391451"/>
              <a:gd name="connsiteX9" fmla="*/ 2014580 w 2014580"/>
              <a:gd name="connsiteY9" fmla="*/ 4174756 h 4391451"/>
              <a:gd name="connsiteX10" fmla="*/ 1797886 w 2014580"/>
              <a:gd name="connsiteY10" fmla="*/ 4391451 h 4391451"/>
              <a:gd name="connsiteX11" fmla="*/ 216694 w 2014580"/>
              <a:gd name="connsiteY11" fmla="*/ 4391451 h 4391451"/>
              <a:gd name="connsiteX12" fmla="*/ 0 w 2014580"/>
              <a:gd name="connsiteY12" fmla="*/ 4174756 h 4391451"/>
              <a:gd name="connsiteX13" fmla="*/ 0 w 2014580"/>
              <a:gd name="connsiteY13" fmla="*/ 216694 h 4391451"/>
              <a:gd name="connsiteX14" fmla="*/ 216694 w 2014580"/>
              <a:gd name="connsiteY14" fmla="*/ 0 h 4391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014580" h="4391451">
                <a:moveTo>
                  <a:pt x="216694" y="0"/>
                </a:moveTo>
                <a:lnTo>
                  <a:pt x="408560" y="0"/>
                </a:lnTo>
                <a:cubicBezTo>
                  <a:pt x="418807" y="0"/>
                  <a:pt x="427159" y="8307"/>
                  <a:pt x="427159" y="18600"/>
                </a:cubicBezTo>
                <a:cubicBezTo>
                  <a:pt x="427159" y="98099"/>
                  <a:pt x="491626" y="162521"/>
                  <a:pt x="571080" y="162521"/>
                </a:cubicBezTo>
                <a:lnTo>
                  <a:pt x="1434472" y="162521"/>
                </a:lnTo>
                <a:cubicBezTo>
                  <a:pt x="1513972" y="162521"/>
                  <a:pt x="1578393" y="98054"/>
                  <a:pt x="1578393" y="18600"/>
                </a:cubicBezTo>
                <a:cubicBezTo>
                  <a:pt x="1578393" y="8352"/>
                  <a:pt x="1586699" y="0"/>
                  <a:pt x="1596992" y="0"/>
                </a:cubicBezTo>
                <a:lnTo>
                  <a:pt x="1797886" y="0"/>
                </a:lnTo>
                <a:cubicBezTo>
                  <a:pt x="1917564" y="0"/>
                  <a:pt x="2014580" y="97016"/>
                  <a:pt x="2014580" y="216694"/>
                </a:cubicBezTo>
                <a:lnTo>
                  <a:pt x="2014580" y="4174756"/>
                </a:lnTo>
                <a:cubicBezTo>
                  <a:pt x="2014580" y="4294435"/>
                  <a:pt x="1917564" y="4391451"/>
                  <a:pt x="1797886" y="4391451"/>
                </a:cubicBezTo>
                <a:lnTo>
                  <a:pt x="216694" y="4391451"/>
                </a:lnTo>
                <a:cubicBezTo>
                  <a:pt x="97016" y="4391451"/>
                  <a:pt x="0" y="4294435"/>
                  <a:pt x="0" y="4174756"/>
                </a:cubicBezTo>
                <a:lnTo>
                  <a:pt x="0" y="216694"/>
                </a:lnTo>
                <a:cubicBezTo>
                  <a:pt x="0" y="97016"/>
                  <a:pt x="97016" y="0"/>
                  <a:pt x="216694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35" name="Text Placeholder 9">
            <a:extLst>
              <a:ext uri="{FF2B5EF4-FFF2-40B4-BE49-F238E27FC236}">
                <a16:creationId xmlns:a16="http://schemas.microsoft.com/office/drawing/2014/main" id="{7BC49B0F-40FA-4C7D-881C-5A5A089F25D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24452834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5311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9" r:id="rId15"/>
    <p:sldLayoutId id="2147483688" r:id="rId16"/>
    <p:sldLayoutId id="2147483687" r:id="rId17"/>
    <p:sldLayoutId id="2147483671" r:id="rId18"/>
    <p:sldLayoutId id="2147483672" r:id="rId1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8408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>
            <a:extLst>
              <a:ext uri="{FF2B5EF4-FFF2-40B4-BE49-F238E27FC236}">
                <a16:creationId xmlns:a16="http://schemas.microsoft.com/office/drawing/2014/main" id="{DD7EAFE6-2BB9-41FB-9CF4-588CFC708774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1447F1F-BFA8-4A56-894B-40120132E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58FB99-0FA3-49F4-99A1-61919F9427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178657"/>
            <a:ext cx="10515600" cy="39983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DCCAE5-4EB0-4174-BD15-4943899B0A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293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spc="150" baseline="0">
                <a:solidFill>
                  <a:srgbClr val="FFFFFF"/>
                </a:solidFill>
              </a:defRPr>
            </a:lvl1pPr>
          </a:lstStyle>
          <a:p>
            <a:fld id="{AA70F276-1833-4A75-9C1D-A56E2295A68D}" type="datetimeFigureOut">
              <a:rPr lang="en-US" smtClean="0"/>
              <a:pPr/>
              <a:t>8/27/2025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A4189E-43B2-4CEE-B13E-61A1FBBBD2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293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150" baseline="0">
                <a:solidFill>
                  <a:srgbClr val="FFFFFF"/>
                </a:solidFill>
              </a:defRPr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A0530F-0BC8-46EF-A765-DD58B53675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4293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cap="all" spc="150" baseline="0">
                <a:solidFill>
                  <a:srgbClr val="FFFFFF"/>
                </a:solidFill>
              </a:defRPr>
            </a:lvl1pPr>
          </a:lstStyle>
          <a:p>
            <a:fld id="{28844951-7827-47D4-8276-7DDE1FA7D8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383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14" r:id="rId12"/>
  </p:sldLayoutIdLst>
  <p:txStyles>
    <p:titleStyle>
      <a:lvl1pPr marL="0" algn="l" defTabSz="914400" rtl="0" eaLnBrk="1" latinLnBrk="0" hangingPunct="1">
        <a:lnSpc>
          <a:spcPct val="90000"/>
        </a:lnSpc>
        <a:spcBef>
          <a:spcPct val="0"/>
        </a:spcBef>
        <a:buNone/>
        <a:defRPr lang="en-US" sz="5200" kern="1200" dirty="0">
          <a:gradFill flip="none" rotWithShape="1">
            <a:gsLst>
              <a:gs pos="0">
                <a:schemeClr val="accent5"/>
              </a:gs>
              <a:gs pos="100000">
                <a:schemeClr val="accent1">
                  <a:alpha val="70000"/>
                </a:schemeClr>
              </a:gs>
            </a:gsLst>
            <a:lin ang="0" scaled="1"/>
            <a:tileRect/>
          </a:gradFill>
          <a:latin typeface="+mj-lt"/>
          <a:ea typeface="+mn-ea"/>
          <a:cs typeface="Angsana New" panose="02020603050405020304" pitchFamily="18" charset="-34"/>
        </a:defRPr>
      </a:lvl1pPr>
    </p:titleStyle>
    <p:bodyStyle>
      <a:lvl1pPr marL="457200" indent="-228600" algn="l" defTabSz="914400" rtl="0" eaLnBrk="1" latinLnBrk="0" hangingPunct="1">
        <a:lnSpc>
          <a:spcPct val="110000"/>
        </a:lnSpc>
        <a:spcBef>
          <a:spcPts val="100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2800" kern="1200">
          <a:solidFill>
            <a:schemeClr val="tx2">
              <a:alpha val="70000"/>
            </a:schemeClr>
          </a:solidFill>
          <a:latin typeface="+mn-lt"/>
          <a:ea typeface="+mn-ea"/>
          <a:cs typeface="+mn-cs"/>
        </a:defRPr>
      </a:lvl1pPr>
      <a:lvl2pPr marL="8001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2400" kern="1200">
          <a:solidFill>
            <a:schemeClr val="tx2">
              <a:alpha val="70000"/>
            </a:schemeClr>
          </a:solidFill>
          <a:latin typeface="+mn-lt"/>
          <a:ea typeface="+mn-ea"/>
          <a:cs typeface="+mn-cs"/>
        </a:defRPr>
      </a:lvl2pPr>
      <a:lvl3pPr marL="12573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2000" kern="1200">
          <a:solidFill>
            <a:schemeClr val="tx2">
              <a:alpha val="70000"/>
            </a:schemeClr>
          </a:solidFill>
          <a:latin typeface="+mn-lt"/>
          <a:ea typeface="+mn-ea"/>
          <a:cs typeface="+mn-cs"/>
        </a:defRPr>
      </a:lvl3pPr>
      <a:lvl4pPr marL="165735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1800" kern="1200">
          <a:solidFill>
            <a:schemeClr val="tx2">
              <a:alpha val="70000"/>
            </a:schemeClr>
          </a:solidFill>
          <a:latin typeface="+mn-lt"/>
          <a:ea typeface="+mn-ea"/>
          <a:cs typeface="+mn-cs"/>
        </a:defRPr>
      </a:lvl4pPr>
      <a:lvl5pPr marL="211455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1800" kern="1200">
          <a:solidFill>
            <a:schemeClr val="tx2">
              <a:alpha val="7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8931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  <p:sldLayoutId id="2147483728" r:id="rId13"/>
    <p:sldLayoutId id="2147483729" r:id="rId14"/>
    <p:sldLayoutId id="2147483730" r:id="rId15"/>
    <p:sldLayoutId id="2147483731" r:id="rId16"/>
  </p:sldLayoutIdLst>
  <p:txStyles>
    <p:titleStyle>
      <a:lvl1pPr algn="ctr" defTabSz="1219170" rtl="0" eaLnBrk="1" latinLnBrk="1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1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1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1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1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1.png"/><Relationship Id="rId5" Type="http://schemas.openxmlformats.org/officeDocument/2006/relationships/image" Target="../media/image25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3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52.pn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7.xml"/><Relationship Id="rId6" Type="http://schemas.microsoft.com/office/2007/relationships/hdphoto" Target="../media/hdphoto1.wdp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สามเหลี่ยมหน้าจั่ว 46"/>
          <p:cNvSpPr/>
          <p:nvPr/>
        </p:nvSpPr>
        <p:spPr>
          <a:xfrm rot="20802255">
            <a:off x="1408099" y="-10106"/>
            <a:ext cx="680403" cy="586554"/>
          </a:xfrm>
          <a:prstGeom prst="triangle">
            <a:avLst/>
          </a:prstGeom>
          <a:solidFill>
            <a:srgbClr val="0D2D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-3177" y="923666"/>
            <a:ext cx="12192000" cy="4188778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48" name="สี่เหลี่ยมผืนผ้า 47"/>
          <p:cNvSpPr/>
          <p:nvPr/>
        </p:nvSpPr>
        <p:spPr>
          <a:xfrm>
            <a:off x="517359" y="466160"/>
            <a:ext cx="11246016" cy="399739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96"/>
                </a:solidFill>
                <a:effectLst/>
                <a:uLnTx/>
                <a:uFillTx/>
                <a:latin typeface="Calibri" panose="020F0502020204030204"/>
                <a:ea typeface="+mn-ea"/>
              </a:rPr>
              <a:t>      </a:t>
            </a: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srgbClr val="000096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pic>
        <p:nvPicPr>
          <p:cNvPr id="49" name="ตัวแทนรูปภาพ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42" r="14262"/>
          <a:stretch/>
        </p:blipFill>
        <p:spPr>
          <a:xfrm>
            <a:off x="2" y="-2057"/>
            <a:ext cx="2251879" cy="2001773"/>
          </a:xfrm>
          <a:custGeom>
            <a:avLst/>
            <a:gdLst>
              <a:gd name="connsiteX0" fmla="*/ 0 w 6923314"/>
              <a:gd name="connsiteY0" fmla="*/ 0 h 6858000"/>
              <a:gd name="connsiteX1" fmla="*/ 5208814 w 6923314"/>
              <a:gd name="connsiteY1" fmla="*/ 0 h 6858000"/>
              <a:gd name="connsiteX2" fmla="*/ 6923314 w 6923314"/>
              <a:gd name="connsiteY2" fmla="*/ 6858000 h 6858000"/>
              <a:gd name="connsiteX3" fmla="*/ 1305197 w 6923314"/>
              <a:gd name="connsiteY3" fmla="*/ 6858000 h 6858000"/>
              <a:gd name="connsiteX4" fmla="*/ 0 w 6923314"/>
              <a:gd name="connsiteY4" fmla="*/ 163721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3314" h="6858000">
                <a:moveTo>
                  <a:pt x="0" y="0"/>
                </a:moveTo>
                <a:lnTo>
                  <a:pt x="5208814" y="0"/>
                </a:lnTo>
                <a:lnTo>
                  <a:pt x="6923314" y="6858000"/>
                </a:lnTo>
                <a:lnTo>
                  <a:pt x="1305197" y="6858000"/>
                </a:lnTo>
                <a:lnTo>
                  <a:pt x="0" y="1637212"/>
                </a:lnTo>
                <a:close/>
              </a:path>
            </a:pathLst>
          </a:custGeom>
        </p:spPr>
      </p:pic>
      <p:pic>
        <p:nvPicPr>
          <p:cNvPr id="52" name="รูปภาพ 51">
            <a:extLst>
              <a:ext uri="{FF2B5EF4-FFF2-40B4-BE49-F238E27FC236}">
                <a16:creationId xmlns:a16="http://schemas.microsoft.com/office/drawing/2014/main" id="{CC8B6434-182A-48E3-8E2A-220B41086D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998" y="98984"/>
            <a:ext cx="1292002" cy="1649363"/>
          </a:xfrm>
          <a:prstGeom prst="rect">
            <a:avLst/>
          </a:prstGeom>
        </p:spPr>
      </p:pic>
      <p:sp>
        <p:nvSpPr>
          <p:cNvPr id="53" name="TextBox 7">
            <a:extLst>
              <a:ext uri="{FF2B5EF4-FFF2-40B4-BE49-F238E27FC236}">
                <a16:creationId xmlns:a16="http://schemas.microsoft.com/office/drawing/2014/main" id="{5B74B873-129A-4BE3-8729-6E092593003E}"/>
              </a:ext>
            </a:extLst>
          </p:cNvPr>
          <p:cNvSpPr txBox="1"/>
          <p:nvPr/>
        </p:nvSpPr>
        <p:spPr>
          <a:xfrm>
            <a:off x="332241" y="1795502"/>
            <a:ext cx="12192000" cy="132343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th-TH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แบบฟอร์มรายงาน</a:t>
            </a:r>
            <a:r>
              <a:rPr lang="th-TH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ผลการดำเนินงานตามแผนบริหารความเสี่ยง </a:t>
            </a:r>
            <a:endParaRPr lang="th-TH" sz="4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/>
            <a:r>
              <a:rPr lang="th-TH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</a:t>
            </a:r>
            <a:r>
              <a:rPr lang="th-TH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ราชภัฏสกลนครประจำปีงบประมาณ พ.ศ. </a:t>
            </a:r>
            <a:r>
              <a:rPr lang="th-TH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2568</a:t>
            </a:r>
            <a:endParaRPr lang="th-TH" sz="9600" b="1" dirty="0">
              <a:solidFill>
                <a:srgbClr val="00009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F05AD999-365E-430E-AF2C-746ECB008BB7}"/>
              </a:ext>
            </a:extLst>
          </p:cNvPr>
          <p:cNvSpPr/>
          <p:nvPr/>
        </p:nvSpPr>
        <p:spPr>
          <a:xfrm>
            <a:off x="44365" y="4373004"/>
            <a:ext cx="12192002" cy="98278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D7FB83BC-1608-ED76-C6A4-112054F52824}"/>
              </a:ext>
            </a:extLst>
          </p:cNvPr>
          <p:cNvSpPr txBox="1"/>
          <p:nvPr/>
        </p:nvSpPr>
        <p:spPr>
          <a:xfrm>
            <a:off x="2512860" y="3008204"/>
            <a:ext cx="71599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0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รอบ </a:t>
            </a:r>
            <a:r>
              <a:rPr lang="th-TH" sz="4000" b="1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12 </a:t>
            </a:r>
            <a:r>
              <a:rPr lang="th-TH" sz="40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เดือน</a:t>
            </a:r>
            <a:br>
              <a:rPr lang="th-TH" sz="40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</a:br>
            <a:r>
              <a:rPr lang="th-TH" sz="40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(1 ตุลาคม </a:t>
            </a:r>
            <a:r>
              <a:rPr lang="th-TH" sz="4000" b="1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2567 </a:t>
            </a:r>
            <a:r>
              <a:rPr lang="th-TH" sz="40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– </a:t>
            </a:r>
            <a:r>
              <a:rPr lang="th-TH" sz="4000" b="1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31 </a:t>
            </a:r>
            <a:r>
              <a:rPr lang="th-TH" sz="4000" b="1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กันยายน </a:t>
            </a:r>
            <a:r>
              <a:rPr lang="th-TH" sz="4000" b="1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2568)</a:t>
            </a:r>
            <a:endParaRPr lang="th-TH" sz="4000" dirty="0"/>
          </a:p>
        </p:txBody>
      </p:sp>
    </p:spTree>
    <p:extLst>
      <p:ext uri="{BB962C8B-B14F-4D97-AF65-F5344CB8AC3E}">
        <p14:creationId xmlns:p14="http://schemas.microsoft.com/office/powerpoint/2010/main" val="115835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3DFEA9-E91B-DF16-FF59-8A56088F82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ight Arrow 46">
            <a:extLst>
              <a:ext uri="{FF2B5EF4-FFF2-40B4-BE49-F238E27FC236}">
                <a16:creationId xmlns:a16="http://schemas.microsoft.com/office/drawing/2014/main" id="{D94E8C09-55BF-015A-1CC0-8D0673AAA025}"/>
              </a:ext>
            </a:extLst>
          </p:cNvPr>
          <p:cNvSpPr/>
          <p:nvPr/>
        </p:nvSpPr>
        <p:spPr>
          <a:xfrm>
            <a:off x="2662460" y="541448"/>
            <a:ext cx="219285" cy="283197"/>
          </a:xfrm>
          <a:prstGeom prst="rightArrow">
            <a:avLst/>
          </a:prstGeom>
          <a:solidFill>
            <a:srgbClr val="0000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3" name="สี่เหลี่ยมผืนผ้า 22">
            <a:extLst>
              <a:ext uri="{FF2B5EF4-FFF2-40B4-BE49-F238E27FC236}">
                <a16:creationId xmlns:a16="http://schemas.microsoft.com/office/drawing/2014/main" id="{AE49F710-3058-6F30-6F2E-B6C754204CDC}"/>
              </a:ext>
            </a:extLst>
          </p:cNvPr>
          <p:cNvSpPr/>
          <p:nvPr/>
        </p:nvSpPr>
        <p:spPr>
          <a:xfrm>
            <a:off x="205740" y="520447"/>
            <a:ext cx="2442622" cy="479800"/>
          </a:xfrm>
          <a:prstGeom prst="rect">
            <a:avLst/>
          </a:prstGeom>
          <a:solidFill>
            <a:srgbClr val="FFFF00"/>
          </a:solidFill>
          <a:ln w="158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th-TH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กลยุทธ์</a:t>
            </a:r>
            <a:r>
              <a:rPr lang="en-US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/</a:t>
            </a:r>
            <a:r>
              <a:rPr lang="th-TH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แนวทางจัดการความเสี่ยง</a:t>
            </a:r>
          </a:p>
        </p:txBody>
      </p:sp>
      <p:sp>
        <p:nvSpPr>
          <p:cNvPr id="24" name="สี่เหลี่ยมผืนผ้า 23">
            <a:extLst>
              <a:ext uri="{FF2B5EF4-FFF2-40B4-BE49-F238E27FC236}">
                <a16:creationId xmlns:a16="http://schemas.microsoft.com/office/drawing/2014/main" id="{106D440F-8ACC-3E93-F3CA-563223D4DF2B}"/>
              </a:ext>
            </a:extLst>
          </p:cNvPr>
          <p:cNvSpPr/>
          <p:nvPr/>
        </p:nvSpPr>
        <p:spPr>
          <a:xfrm>
            <a:off x="205740" y="1058360"/>
            <a:ext cx="2538845" cy="2225849"/>
          </a:xfrm>
          <a:prstGeom prst="rect">
            <a:avLst/>
          </a:prstGeom>
          <a:solidFill>
            <a:srgbClr val="FFFFCC"/>
          </a:solidFill>
          <a:ln w="158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8000" bIns="48000" rtlCol="0" anchor="t"/>
          <a:lstStyle/>
          <a:p>
            <a:r>
              <a:rPr lang="th-TH" sz="1600" b="1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H SarabunPSK" panose="020B0500040200020003" pitchFamily="34" charset="-34"/>
              </a:rPr>
              <a:t>ระยะเวลา :</a:t>
            </a:r>
            <a:r>
              <a:rPr lang="th-TH" sz="1600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H SarabunPSK" panose="020B0500040200020003" pitchFamily="34" charset="-34"/>
              </a:rPr>
              <a:t> </a:t>
            </a:r>
            <a:endParaRPr lang="en-US" sz="1600" dirty="0">
              <a:solidFill>
                <a:schemeClr val="tx1"/>
              </a:solidFill>
              <a:latin typeface="Calibri" panose="020F0502020204030204" pitchFamily="34" charset="0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>
              <a:spcAft>
                <a:spcPts val="0"/>
              </a:spcAft>
            </a:pPr>
            <a:r>
              <a:rPr lang="th-TH" sz="1600" dirty="0">
                <a:solidFill>
                  <a:schemeClr val="tx1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1 ต.ค. 67 – 30 ก.ย. 68</a:t>
            </a:r>
            <a:r>
              <a:rPr lang="en-US" sz="1600" dirty="0">
                <a:solidFill>
                  <a:schemeClr val="tx1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/>
            </a:r>
            <a:br>
              <a:rPr lang="en-US" sz="1600" dirty="0">
                <a:solidFill>
                  <a:schemeClr val="tx1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</a:br>
            <a:r>
              <a:rPr lang="th-TH" sz="1600" b="1" dirty="0">
                <a:solidFill>
                  <a:schemeClr val="tx1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ผู้กำกับดูแล :</a:t>
            </a:r>
            <a:r>
              <a:rPr lang="th-TH" sz="1600" dirty="0">
                <a:solidFill>
                  <a:schemeClr val="tx1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</a:t>
            </a:r>
            <a:endParaRPr lang="en-US" sz="1600" dirty="0">
              <a:solidFill>
                <a:schemeClr val="tx1"/>
              </a:solidFill>
              <a:latin typeface="TH SarabunPSK" panose="020B0500040200020003" pitchFamily="34" charset="-34"/>
              <a:ea typeface="Times New Roman" panose="02020603050405020304" pitchFamily="18" charset="0"/>
              <a:cs typeface="TH SarabunPSK" panose="020B0500040200020003" pitchFamily="34" charset="-34"/>
            </a:endParaRPr>
          </a:p>
          <a:p>
            <a:pPr>
              <a:spcAft>
                <a:spcPts val="0"/>
              </a:spcAft>
            </a:pPr>
            <a:r>
              <a:rPr lang="th-TH" sz="1600" dirty="0">
                <a:solidFill>
                  <a:schemeClr val="tx1"/>
                </a:solidFill>
                <a:ea typeface="Cordia New" panose="020B0304020202020204" pitchFamily="34" charset="-34"/>
                <a:cs typeface="TH SarabunPSK" panose="020B0500040200020003" pitchFamily="34" charset="-34"/>
              </a:rPr>
              <a:t>ผู้อำนวยการสำนัก</a:t>
            </a:r>
            <a:r>
              <a:rPr lang="th-TH" sz="1600" dirty="0" err="1">
                <a:solidFill>
                  <a:schemeClr val="tx1"/>
                </a:solidFill>
                <a:ea typeface="Cordia New" panose="020B0304020202020204" pitchFamily="34" charset="-34"/>
                <a:cs typeface="TH SarabunPSK" panose="020B0500040200020003" pitchFamily="34" charset="-34"/>
              </a:rPr>
              <a:t>วิทยบริ</a:t>
            </a:r>
            <a:r>
              <a:rPr lang="th-TH" sz="1600" dirty="0">
                <a:solidFill>
                  <a:schemeClr val="tx1"/>
                </a:solidFill>
                <a:ea typeface="Cordia New" panose="020B0304020202020204" pitchFamily="34" charset="-34"/>
                <a:cs typeface="TH SarabunPSK" panose="020B0500040200020003" pitchFamily="34" charset="-34"/>
              </a:rPr>
              <a:t>การและเทคโนโลยี</a:t>
            </a:r>
            <a:r>
              <a:rPr lang="en-US" sz="1600" dirty="0">
                <a:solidFill>
                  <a:schemeClr val="tx1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/>
            </a:r>
            <a:br>
              <a:rPr lang="en-US" sz="1600" dirty="0">
                <a:solidFill>
                  <a:schemeClr val="tx1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</a:br>
            <a:r>
              <a:rPr lang="th-TH" sz="1600" b="1" dirty="0">
                <a:solidFill>
                  <a:schemeClr val="tx1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ผู้รับผิดชอบ:</a:t>
            </a:r>
            <a:r>
              <a:rPr lang="th-TH" sz="1600" dirty="0">
                <a:solidFill>
                  <a:schemeClr val="tx1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</a:t>
            </a:r>
            <a:endParaRPr lang="en-US" sz="1600" dirty="0">
              <a:solidFill>
                <a:schemeClr val="tx1"/>
              </a:solidFill>
              <a:latin typeface="TH SarabunPSK" panose="020B0500040200020003" pitchFamily="34" charset="-34"/>
              <a:ea typeface="Times New Roman" panose="02020603050405020304" pitchFamily="18" charset="0"/>
              <a:cs typeface="TH SarabunPSK" panose="020B0500040200020003" pitchFamily="34" charset="-34"/>
            </a:endParaRPr>
          </a:p>
          <a:p>
            <a:pPr>
              <a:spcAft>
                <a:spcPts val="0"/>
              </a:spcAft>
            </a:pPr>
            <a:r>
              <a:rPr lang="th-TH" sz="1600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H SarabunPSK" panose="020B0500040200020003" pitchFamily="34" charset="-34"/>
              </a:rPr>
              <a:t>1. หัวหน้างานพัฒนาเทคโนโลยีเครือข่ายและโครงสร้างพื้นฐาน</a:t>
            </a:r>
            <a:br>
              <a:rPr lang="th-TH" sz="1600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H SarabunPSK" panose="020B0500040200020003" pitchFamily="34" charset="-34"/>
              </a:rPr>
            </a:br>
            <a:r>
              <a:rPr lang="th-TH" sz="1600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H SarabunPSK" panose="020B0500040200020003" pitchFamily="34" charset="-34"/>
              </a:rPr>
              <a:t>2. หัวหน้างานพัฒนาระบบสารสนเทศ</a:t>
            </a:r>
            <a:endParaRPr lang="en-US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ordia New" panose="020B0304020202020204" pitchFamily="34" charset="-34"/>
            </a:endParaRPr>
          </a:p>
        </p:txBody>
      </p:sp>
      <p:sp>
        <p:nvSpPr>
          <p:cNvPr id="37" name="รูปแบบอิสระ 36">
            <a:extLst>
              <a:ext uri="{FF2B5EF4-FFF2-40B4-BE49-F238E27FC236}">
                <a16:creationId xmlns:a16="http://schemas.microsoft.com/office/drawing/2014/main" id="{18EE06B1-E15F-8099-D840-3665B4F1AA29}"/>
              </a:ext>
            </a:extLst>
          </p:cNvPr>
          <p:cNvSpPr/>
          <p:nvPr/>
        </p:nvSpPr>
        <p:spPr>
          <a:xfrm>
            <a:off x="0" y="-9439"/>
            <a:ext cx="12191999" cy="468926"/>
          </a:xfrm>
          <a:custGeom>
            <a:avLst/>
            <a:gdLst>
              <a:gd name="connsiteX0" fmla="*/ 312041 w 8856984"/>
              <a:gd name="connsiteY0" fmla="*/ 0 h 399303"/>
              <a:gd name="connsiteX1" fmla="*/ 8544943 w 8856984"/>
              <a:gd name="connsiteY1" fmla="*/ 0 h 399303"/>
              <a:gd name="connsiteX2" fmla="*/ 8856984 w 8856984"/>
              <a:gd name="connsiteY2" fmla="*/ 312041 h 399303"/>
              <a:gd name="connsiteX3" fmla="*/ 8856984 w 8856984"/>
              <a:gd name="connsiteY3" fmla="*/ 399303 h 399303"/>
              <a:gd name="connsiteX4" fmla="*/ 0 w 8856984"/>
              <a:gd name="connsiteY4" fmla="*/ 399303 h 399303"/>
              <a:gd name="connsiteX5" fmla="*/ 0 w 8856984"/>
              <a:gd name="connsiteY5" fmla="*/ 312041 h 399303"/>
              <a:gd name="connsiteX6" fmla="*/ 312041 w 8856984"/>
              <a:gd name="connsiteY6" fmla="*/ 0 h 399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856984" h="399303">
                <a:moveTo>
                  <a:pt x="312041" y="0"/>
                </a:moveTo>
                <a:lnTo>
                  <a:pt x="8544943" y="0"/>
                </a:lnTo>
                <a:cubicBezTo>
                  <a:pt x="8717278" y="0"/>
                  <a:pt x="8856984" y="139706"/>
                  <a:pt x="8856984" y="312041"/>
                </a:cubicBezTo>
                <a:lnTo>
                  <a:pt x="8856984" y="399303"/>
                </a:lnTo>
                <a:lnTo>
                  <a:pt x="0" y="399303"/>
                </a:lnTo>
                <a:lnTo>
                  <a:pt x="0" y="312041"/>
                </a:lnTo>
                <a:cubicBezTo>
                  <a:pt x="0" y="139706"/>
                  <a:pt x="139706" y="0"/>
                  <a:pt x="312041" y="0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ประเด็นความเสี่ยงที่ 1 การถูกโจมตีเครื่องแม่ข่าย (</a:t>
            </a:r>
            <a:r>
              <a:rPr lang="en-US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Server</a:t>
            </a: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) ทำให้ไม่สามารถให้บริการได้ (</a:t>
            </a:r>
            <a:r>
              <a:rPr lang="en-US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Denial of Service</a:t>
            </a: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-</a:t>
            </a:r>
            <a:r>
              <a:rPr lang="en-US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Dos</a:t>
            </a: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  <a:endParaRPr lang="th-TH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aphicFrame>
        <p:nvGraphicFramePr>
          <p:cNvPr id="17" name="ตาราง 16">
            <a:extLst>
              <a:ext uri="{FF2B5EF4-FFF2-40B4-BE49-F238E27FC236}">
                <a16:creationId xmlns:a16="http://schemas.microsoft.com/office/drawing/2014/main" id="{7EB14730-AB5A-E0FA-C7D3-BCB749D02F46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952625" y="592249"/>
          <a:ext cx="3447808" cy="350118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47808">
                  <a:extLst>
                    <a:ext uri="{9D8B030D-6E8A-4147-A177-3AD203B41FA5}">
                      <a16:colId xmlns:a16="http://schemas.microsoft.com/office/drawing/2014/main" val="2329570379"/>
                    </a:ext>
                  </a:extLst>
                </a:gridCol>
              </a:tblGrid>
              <a:tr h="2946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3. </a:t>
                      </a:r>
                      <a:r>
                        <a:rPr lang="th-TH" sz="1600" dirty="0">
                          <a:effectLst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สำรองข้อมูลระบบและสำรองฐานข้อมูลอย่างสม่ำเสมอ </a:t>
                      </a:r>
                      <a:endParaRPr lang="en-US" sz="1600" b="1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marL="121920" marR="0" marT="0" marB="0">
                    <a:lnL w="952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0795068"/>
                  </a:ext>
                </a:extLst>
              </a:tr>
              <a:tr h="3206507">
                <a:tc>
                  <a:txBody>
                    <a:bodyPr/>
                    <a:lstStyle/>
                    <a:p>
                      <a:pPr marL="0" indent="0">
                        <a:lnSpc>
                          <a:spcPct val="89000"/>
                        </a:lnSpc>
                        <a:buNone/>
                      </a:pPr>
                      <a:r>
                        <a:rPr lang="th-TH" sz="1600" b="0" kern="12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3.1 สำนัก</a:t>
                      </a:r>
                      <a:r>
                        <a:rPr lang="th-TH" sz="1600" b="0" kern="1200" dirty="0" err="1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วิทยบริ</a:t>
                      </a:r>
                      <a:r>
                        <a:rPr lang="th-TH" sz="1600" b="0" kern="12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การและเทคโนโลยี มีการดำเนินการอยู่ระหว่างการเสนอขอจัดซื้อ</a:t>
                      </a:r>
                      <a:r>
                        <a:rPr lang="th-TH" sz="1600" b="0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ครุภัณฑ์เพื่อสนับสนุนการบริหารความเสี่ยงข้อมูล</a:t>
                      </a:r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600" b="0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 (อุปกรณ์สำหรับจัดเก็บข้อมูลแบบ </a:t>
                      </a:r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NAS </a:t>
                      </a:r>
                      <a:r>
                        <a:rPr lang="th-TH" sz="1600" b="0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พร้อมหน่วยจัดเก็บข้อมูล) ชุดใหม่ จำนวน 1 ชุด </a:t>
                      </a:r>
                      <a:br>
                        <a:rPr lang="th-TH" sz="1600" b="0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600" b="0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งบประมาณ 100</a:t>
                      </a:r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,</a:t>
                      </a:r>
                      <a:r>
                        <a:rPr lang="th-TH" sz="1600" b="0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000 บาท และวางแผนและดำเนินมาตรการป้องกันข้อมูลสูญหายอย่างมีประสิทธิภาพ รวมถึงการฟื้นฟูข้อมูลในกรณีที่เกิดความสูญเสียขึ้นแล้ว</a:t>
                      </a:r>
                    </a:p>
                    <a:p>
                      <a:pPr>
                        <a:lnSpc>
                          <a:spcPct val="89000"/>
                        </a:lnSpc>
                      </a:pPr>
                      <a:r>
                        <a:rPr lang="th-TH" sz="1600" b="0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3.2</a:t>
                      </a:r>
                      <a:r>
                        <a:rPr lang="th-TH" sz="1600" b="1" kern="1200" baseline="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600" b="0" kern="12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ปฏิบัติตามแผนรองรับสถานการณ์ฉุกเฉิน </a:t>
                      </a:r>
                      <a:br>
                        <a:rPr lang="th-TH" sz="1600" b="0" kern="12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</a:br>
                      <a:r>
                        <a:rPr lang="th-TH" sz="1600" b="0" kern="12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   ปรับปรุงปี 2566 </a:t>
                      </a:r>
                      <a:endParaRPr lang="en-US" sz="1600" b="0" kern="1200" dirty="0" smtClean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pPr marL="0" indent="0">
                        <a:lnSpc>
                          <a:spcPct val="89000"/>
                        </a:lnSpc>
                        <a:buNone/>
                      </a:pPr>
                      <a:r>
                        <a:rPr lang="en-US" sz="1600" b="0" kern="12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   (https://arit.snru.ac.th/contingencyplan)</a:t>
                      </a:r>
                      <a:endParaRPr lang="th-TH" sz="1600" b="0" kern="1200" dirty="0" smtClean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pPr marL="179388" indent="-179388">
                        <a:lnSpc>
                          <a:spcPct val="89000"/>
                        </a:lnSpc>
                      </a:pPr>
                      <a:r>
                        <a:rPr lang="th-TH" sz="1600" b="0" kern="12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3.3 ทำการสำรองฐานข้อมูลที่สำคัญทุก จันทร์-พุธ-ศุกร์ และสำรอง ข้อมูลแบบ </a:t>
                      </a:r>
                      <a:r>
                        <a:rPr lang="en-US" sz="1600" b="0" kern="12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Full </a:t>
                      </a:r>
                      <a:r>
                        <a:rPr lang="th-TH" sz="1600" b="0" kern="12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ทุกวันที่ 1 ของเดือน </a:t>
                      </a:r>
                    </a:p>
                    <a:p>
                      <a:pPr>
                        <a:lnSpc>
                          <a:spcPct val="89000"/>
                        </a:lnSpc>
                      </a:pPr>
                      <a:r>
                        <a:rPr lang="th-TH" sz="1600" b="0" kern="12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3.4 ทำการสำรองข้อมูลระบบปฏิบัติการ (</a:t>
                      </a:r>
                      <a:r>
                        <a:rPr lang="en-US" sz="1600" b="0" kern="12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OS) </a:t>
                      </a:r>
                      <a:r>
                        <a:rPr lang="th-TH" sz="1600" b="0" kern="12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ที่ให้บริการ</a:t>
                      </a:r>
                      <a:br>
                        <a:rPr lang="th-TH" sz="1600" b="0" kern="12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</a:br>
                      <a:r>
                        <a:rPr lang="th-TH" sz="1600" b="0" kern="12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   ระบบสารสนเทศสำคัญ</a:t>
                      </a:r>
                      <a:r>
                        <a:rPr lang="en-US" sz="1600" b="0" kern="12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600" b="0" kern="12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เป็นประจำทุก 6 เดือน</a:t>
                      </a:r>
                    </a:p>
                  </a:txBody>
                  <a:tcPr marL="288000" marR="0" marT="60960" marB="60960">
                    <a:lnL w="952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649359"/>
                  </a:ext>
                </a:extLst>
              </a:tr>
            </a:tbl>
          </a:graphicData>
        </a:graphic>
      </p:graphicFrame>
      <p:sp>
        <p:nvSpPr>
          <p:cNvPr id="4" name="แผนผังลําดับงาน: กระบวนการสำรอง 7">
            <a:extLst>
              <a:ext uri="{FF2B5EF4-FFF2-40B4-BE49-F238E27FC236}">
                <a16:creationId xmlns:a16="http://schemas.microsoft.com/office/drawing/2014/main" id="{13E39080-CB4D-0BEB-99F0-F49396E5C992}"/>
              </a:ext>
            </a:extLst>
          </p:cNvPr>
          <p:cNvSpPr/>
          <p:nvPr/>
        </p:nvSpPr>
        <p:spPr>
          <a:xfrm>
            <a:off x="10162921" y="459487"/>
            <a:ext cx="1892791" cy="1031157"/>
          </a:xfrm>
          <a:prstGeom prst="flowChartAlternateProcess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FF993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bg1"/>
              </a:solidFill>
            </a:endParaRPr>
          </a:p>
        </p:txBody>
      </p:sp>
      <p:pic>
        <p:nvPicPr>
          <p:cNvPr id="12" name="รูปภาพ 1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16" y="3342322"/>
            <a:ext cx="2366544" cy="3347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รูปภาพ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35239" y="1699627"/>
            <a:ext cx="1982082" cy="28587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16" name="ตาราง 15">
            <a:extLst>
              <a:ext uri="{FF2B5EF4-FFF2-40B4-BE49-F238E27FC236}">
                <a16:creationId xmlns:a16="http://schemas.microsoft.com/office/drawing/2014/main" id="{7EB14730-AB5A-E0FA-C7D3-BCB749D02F46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557773" y="541448"/>
          <a:ext cx="3447808" cy="456730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47808">
                  <a:extLst>
                    <a:ext uri="{9D8B030D-6E8A-4147-A177-3AD203B41FA5}">
                      <a16:colId xmlns:a16="http://schemas.microsoft.com/office/drawing/2014/main" val="2329570379"/>
                    </a:ext>
                  </a:extLst>
                </a:gridCol>
              </a:tblGrid>
              <a:tr h="43418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3. </a:t>
                      </a:r>
                      <a:r>
                        <a:rPr lang="th-TH" sz="1600" dirty="0">
                          <a:effectLst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สำรองข้อมูลระบบและสำรองฐานข้อมูลอย่างสม่ำเสมอ </a:t>
                      </a:r>
                      <a:r>
                        <a:rPr lang="th-TH" sz="1600" dirty="0" smtClean="0">
                          <a:effectLst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/>
                      </a:r>
                      <a:br>
                        <a:rPr lang="th-TH" sz="1600" dirty="0" smtClean="0">
                          <a:effectLst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</a:br>
                      <a:r>
                        <a:rPr lang="th-TH" sz="1600" b="1" dirty="0" smtClean="0">
                          <a:effectLst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lang="th-TH" sz="1600" b="1" dirty="0">
                          <a:effectLst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แผน</a:t>
                      </a:r>
                      <a:r>
                        <a:rPr lang="th-TH" sz="1600" b="1" dirty="0" smtClean="0">
                          <a:effectLst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รองรับสถานการณ์</a:t>
                      </a:r>
                      <a:r>
                        <a:rPr lang="th-TH" sz="1600" b="1" dirty="0">
                          <a:effectLst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ฉุกเฉิน ปรับปรุงปี 2566)</a:t>
                      </a:r>
                      <a:endParaRPr lang="en-US" sz="1600" b="1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marL="121920" marR="0" marT="0" marB="0">
                    <a:lnL w="952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0795068"/>
                  </a:ext>
                </a:extLst>
              </a:tr>
              <a:tr h="3847877">
                <a:tc>
                  <a:txBody>
                    <a:bodyPr/>
                    <a:lstStyle/>
                    <a:p>
                      <a:pPr>
                        <a:lnSpc>
                          <a:spcPct val="89000"/>
                        </a:lnSpc>
                      </a:pPr>
                      <a:r>
                        <a:rPr lang="th-TH" sz="1600" dirty="0" smtClean="0">
                          <a:solidFill>
                            <a:schemeClr val="tx1"/>
                          </a:solidFill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3.5 </a:t>
                      </a:r>
                      <a:r>
                        <a:rPr lang="th-TH" sz="1600" b="0" kern="12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สำนัก</a:t>
                      </a:r>
                      <a:r>
                        <a:rPr lang="th-TH" sz="1600" b="0" kern="1200" dirty="0" err="1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วิทยบริ</a:t>
                      </a:r>
                      <a:r>
                        <a:rPr lang="th-TH" sz="1600" b="0" kern="12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การและเทคโนโลยี จัดทำ</a:t>
                      </a:r>
                      <a:r>
                        <a:rPr lang="th-TH" sz="1600" dirty="0" smtClean="0">
                          <a:solidFill>
                            <a:schemeClr val="tx1"/>
                          </a:solidFill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โครงการ</a:t>
                      </a:r>
                      <a:r>
                        <a:rPr lang="th-TH" sz="1600" dirty="0">
                          <a:solidFill>
                            <a:schemeClr val="tx1"/>
                          </a:solidFill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บริหารความมั่นคงของข้อมูลและ</a:t>
                      </a:r>
                      <a:r>
                        <a:rPr lang="th-TH" sz="1600" dirty="0" err="1">
                          <a:solidFill>
                            <a:schemeClr val="tx1"/>
                          </a:solidFill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การ</a:t>
                      </a:r>
                      <a:r>
                        <a:rPr lang="th-TH" sz="1600" dirty="0" err="1" smtClean="0">
                          <a:solidFill>
                            <a:schemeClr val="tx1"/>
                          </a:solidFill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จัด</a:t>
                      </a:r>
                      <a:r>
                        <a:rPr lang="th-TH" sz="1600" dirty="0" smtClean="0">
                          <a:solidFill>
                            <a:schemeClr val="tx1"/>
                          </a:solidFill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การความเสี่ยง</a:t>
                      </a:r>
                      <a:r>
                        <a:rPr lang="th-TH" sz="1600" baseline="0" dirty="0" smtClean="0">
                          <a:solidFill>
                            <a:schemeClr val="tx1"/>
                          </a:solidFill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 </a:t>
                      </a:r>
                      <a:br>
                        <a:rPr lang="th-TH" sz="1600" baseline="0" dirty="0" smtClean="0">
                          <a:solidFill>
                            <a:schemeClr val="tx1"/>
                          </a:solidFill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600" b="0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งบประมาณ </a:t>
                      </a:r>
                      <a:r>
                        <a:rPr lang="th-TH" sz="16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100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,000 </a:t>
                      </a:r>
                      <a:r>
                        <a:rPr lang="th-TH" sz="1600" b="0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บาท</a:t>
                      </a:r>
                      <a:r>
                        <a:rPr lang="th-TH" sz="1600" b="0" baseline="0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600" b="0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โดยมี</a:t>
                      </a:r>
                      <a:r>
                        <a:rPr lang="th-TH" sz="1600" b="0" dirty="0" err="1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การจัด</a:t>
                      </a:r>
                      <a:r>
                        <a:rPr lang="th-TH" sz="1600" b="0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ทำแผนบริหารความเสี่ยงด้านเทคโนโลยีสารสนเทศ ซึ่งมีวัตถุประสงค์</a:t>
                      </a:r>
                      <a:br>
                        <a:rPr lang="th-TH" sz="1600" b="0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600" b="0" i="0" dirty="0" smtClean="0">
                          <a:solidFill>
                            <a:srgbClr val="202222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1) เพื่อเตรียมความพร้อมและรองรับสถานการณ์ฉุกเฉิน</a:t>
                      </a:r>
                      <a:br>
                        <a:rPr lang="th-TH" sz="1600" b="0" i="0" dirty="0" smtClean="0">
                          <a:solidFill>
                            <a:srgbClr val="202222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600" b="0" i="0" dirty="0" smtClean="0">
                          <a:solidFill>
                            <a:srgbClr val="202222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ที่อาจจะเกิดขึ้นกับระบบฐานข้อมูล </a:t>
                      </a:r>
                      <a:br>
                        <a:rPr lang="th-TH" sz="1600" b="0" i="0" dirty="0" smtClean="0">
                          <a:solidFill>
                            <a:srgbClr val="202222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600" b="0" i="0" dirty="0" smtClean="0">
                          <a:solidFill>
                            <a:srgbClr val="202222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และระบบเทคโนโลยีสารสนเทศ</a:t>
                      </a:r>
                      <a:endParaRPr lang="th-TH" sz="1600" dirty="0" smtClean="0">
                        <a:solidFill>
                          <a:srgbClr val="202222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r>
                        <a:rPr lang="th-TH" sz="1600" b="0" i="0" dirty="0" smtClean="0">
                          <a:solidFill>
                            <a:srgbClr val="202222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2) เพื่อกำหนดแนวทางและมาตรการในการดูแล</a:t>
                      </a:r>
                      <a:br>
                        <a:rPr lang="th-TH" sz="1600" b="0" i="0" dirty="0" smtClean="0">
                          <a:solidFill>
                            <a:srgbClr val="202222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600" b="0" i="0" dirty="0" smtClean="0">
                          <a:solidFill>
                            <a:srgbClr val="202222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รักษาระบบความมั่นคงปลอดภัยของระบบให้</a:t>
                      </a:r>
                      <a:br>
                        <a:rPr lang="th-TH" sz="1600" b="0" i="0" dirty="0" smtClean="0">
                          <a:solidFill>
                            <a:srgbClr val="202222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600" b="0" i="0" dirty="0" smtClean="0">
                          <a:solidFill>
                            <a:srgbClr val="202222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มีความเสถียรภาพ </a:t>
                      </a:r>
                      <a:endParaRPr lang="th-TH" sz="1600" dirty="0" smtClean="0">
                        <a:solidFill>
                          <a:srgbClr val="202222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r>
                        <a:rPr lang="th-TH" sz="1600" b="0" i="0" dirty="0" smtClean="0">
                          <a:solidFill>
                            <a:srgbClr val="202222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3) เพื่อให้การปฏิบัติงานเป็นไปอย่างมีระบบต่อเนื่อง </a:t>
                      </a:r>
                      <a:br>
                        <a:rPr lang="th-TH" sz="1600" b="0" i="0" dirty="0" smtClean="0">
                          <a:solidFill>
                            <a:srgbClr val="202222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600" b="0" i="0" dirty="0" smtClean="0">
                          <a:solidFill>
                            <a:srgbClr val="202222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และสามารถแก้ไขสถานการณ์ได้อย่างทันท่วงที</a:t>
                      </a:r>
                      <a:endParaRPr lang="th-TH" sz="1600" dirty="0" smtClean="0">
                        <a:solidFill>
                          <a:srgbClr val="202222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r>
                        <a:rPr lang="th-TH" sz="1600" b="0" i="0" dirty="0" smtClean="0">
                          <a:solidFill>
                            <a:srgbClr val="202222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4) เพื่อสร้างความตระหนักและการมีส่วนร่วมในการ</a:t>
                      </a:r>
                      <a:br>
                        <a:rPr lang="th-TH" sz="1600" b="0" i="0" dirty="0" smtClean="0">
                          <a:solidFill>
                            <a:srgbClr val="202222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600" b="0" i="0" dirty="0" smtClean="0">
                          <a:solidFill>
                            <a:srgbClr val="202222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บริหารจัดการความเสี่ยงด้านเทคโนโลยีสารสนเทศ</a:t>
                      </a:r>
                      <a:br>
                        <a:rPr lang="th-TH" sz="1600" b="0" i="0" dirty="0" smtClean="0">
                          <a:solidFill>
                            <a:srgbClr val="202222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600" b="0" i="0" dirty="0" smtClean="0">
                          <a:solidFill>
                            <a:srgbClr val="202222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แก่บุคลากรทุกระดับ</a:t>
                      </a:r>
                      <a:endParaRPr lang="th-TH" sz="1600" dirty="0" smtClean="0">
                        <a:solidFill>
                          <a:srgbClr val="202222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r>
                        <a:rPr lang="th-TH" sz="1600" b="0" i="0" dirty="0" smtClean="0">
                          <a:solidFill>
                            <a:srgbClr val="202222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5) เพื่อลดผลกระทบและความเสียหายที่อาจเกิดขึ้น</a:t>
                      </a:r>
                      <a:br>
                        <a:rPr lang="th-TH" sz="1600" b="0" i="0" dirty="0" smtClean="0">
                          <a:solidFill>
                            <a:srgbClr val="202222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600" b="0" i="0" dirty="0" smtClean="0">
                          <a:solidFill>
                            <a:srgbClr val="202222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ต่อระบบเทคโนโลยีสารสนเทศ</a:t>
                      </a:r>
                      <a:endParaRPr lang="th-TH" sz="1600" dirty="0" smtClean="0">
                        <a:solidFill>
                          <a:srgbClr val="202222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288000" marR="0" marT="60960" marB="60960">
                    <a:lnL w="952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649359"/>
                  </a:ext>
                </a:extLst>
              </a:tr>
            </a:tbl>
          </a:graphicData>
        </a:graphic>
      </p:graphicFrame>
      <p:pic>
        <p:nvPicPr>
          <p:cNvPr id="6" name="รูปภาพ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2118" y="4146591"/>
            <a:ext cx="3726975" cy="17387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8751" y="5190710"/>
            <a:ext cx="3146589" cy="15220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5" name="กล่องข้อความ 14"/>
          <p:cNvSpPr txBox="1"/>
          <p:nvPr/>
        </p:nvSpPr>
        <p:spPr>
          <a:xfrm>
            <a:off x="10205205" y="520447"/>
            <a:ext cx="18505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ระดับความเสี่ยงสูงมาก</a:t>
            </a:r>
            <a:br>
              <a:rPr lang="th-TH" b="1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b="1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20 (สูงมาก)</a:t>
            </a:r>
            <a:br>
              <a:rPr lang="th-TH" b="1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b="1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(โอกาส 4 × ผลกระทบ 5)</a:t>
            </a:r>
            <a:endParaRPr lang="th-TH" b="1" dirty="0">
              <a:solidFill>
                <a:srgbClr val="00206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4" name="กล่องข้อความ 13"/>
          <p:cNvSpPr txBox="1"/>
          <p:nvPr/>
        </p:nvSpPr>
        <p:spPr>
          <a:xfrm>
            <a:off x="9924998" y="4729045"/>
            <a:ext cx="19226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P.32 - 34 </a:t>
            </a:r>
            <a:endParaRPr lang="th-TH" sz="24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4388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3DFEA9-E91B-DF16-FF59-8A56088F82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ight Arrow 46">
            <a:extLst>
              <a:ext uri="{FF2B5EF4-FFF2-40B4-BE49-F238E27FC236}">
                <a16:creationId xmlns:a16="http://schemas.microsoft.com/office/drawing/2014/main" id="{D94E8C09-55BF-015A-1CC0-8D0673AAA025}"/>
              </a:ext>
            </a:extLst>
          </p:cNvPr>
          <p:cNvSpPr/>
          <p:nvPr/>
        </p:nvSpPr>
        <p:spPr>
          <a:xfrm>
            <a:off x="2739269" y="586799"/>
            <a:ext cx="219285" cy="283197"/>
          </a:xfrm>
          <a:prstGeom prst="rightArrow">
            <a:avLst/>
          </a:prstGeom>
          <a:solidFill>
            <a:srgbClr val="0000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3" name="สี่เหลี่ยมผืนผ้า 22">
            <a:extLst>
              <a:ext uri="{FF2B5EF4-FFF2-40B4-BE49-F238E27FC236}">
                <a16:creationId xmlns:a16="http://schemas.microsoft.com/office/drawing/2014/main" id="{AE49F710-3058-6F30-6F2E-B6C754204CDC}"/>
              </a:ext>
            </a:extLst>
          </p:cNvPr>
          <p:cNvSpPr/>
          <p:nvPr/>
        </p:nvSpPr>
        <p:spPr>
          <a:xfrm>
            <a:off x="205740" y="520447"/>
            <a:ext cx="2442622" cy="479800"/>
          </a:xfrm>
          <a:prstGeom prst="rect">
            <a:avLst/>
          </a:prstGeom>
          <a:solidFill>
            <a:srgbClr val="FFFF00"/>
          </a:solidFill>
          <a:ln w="158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th-TH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กลยุทธ์</a:t>
            </a:r>
            <a:r>
              <a:rPr lang="en-US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/</a:t>
            </a:r>
            <a:r>
              <a:rPr lang="th-TH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แนวทางจัดการความเสี่ยง</a:t>
            </a:r>
          </a:p>
        </p:txBody>
      </p:sp>
      <p:sp>
        <p:nvSpPr>
          <p:cNvPr id="24" name="สี่เหลี่ยมผืนผ้า 23">
            <a:extLst>
              <a:ext uri="{FF2B5EF4-FFF2-40B4-BE49-F238E27FC236}">
                <a16:creationId xmlns:a16="http://schemas.microsoft.com/office/drawing/2014/main" id="{106D440F-8ACC-3E93-F3CA-563223D4DF2B}"/>
              </a:ext>
            </a:extLst>
          </p:cNvPr>
          <p:cNvSpPr/>
          <p:nvPr/>
        </p:nvSpPr>
        <p:spPr>
          <a:xfrm>
            <a:off x="205740" y="1058360"/>
            <a:ext cx="2538845" cy="2223225"/>
          </a:xfrm>
          <a:prstGeom prst="rect">
            <a:avLst/>
          </a:prstGeom>
          <a:solidFill>
            <a:srgbClr val="FFFFCC"/>
          </a:solidFill>
          <a:ln w="158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8000" bIns="48000" rtlCol="0" anchor="t"/>
          <a:lstStyle/>
          <a:p>
            <a:r>
              <a:rPr lang="th-TH" sz="1600" b="1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H SarabunPSK" panose="020B0500040200020003" pitchFamily="34" charset="-34"/>
              </a:rPr>
              <a:t>ระยะเวลา :</a:t>
            </a:r>
            <a:r>
              <a:rPr lang="th-TH" sz="1600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H SarabunPSK" panose="020B0500040200020003" pitchFamily="34" charset="-34"/>
              </a:rPr>
              <a:t> </a:t>
            </a:r>
            <a:endParaRPr lang="en-US" sz="1600" dirty="0">
              <a:solidFill>
                <a:schemeClr val="tx1"/>
              </a:solidFill>
              <a:latin typeface="Calibri" panose="020F0502020204030204" pitchFamily="34" charset="0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>
              <a:spcAft>
                <a:spcPts val="0"/>
              </a:spcAft>
            </a:pPr>
            <a:r>
              <a:rPr lang="th-TH" sz="1600" dirty="0">
                <a:solidFill>
                  <a:schemeClr val="tx1"/>
                </a:solidFill>
                <a:ea typeface="Cordia New" panose="020B0304020202020204" pitchFamily="34" charset="-34"/>
                <a:cs typeface="TH SarabunPSK" panose="020B0500040200020003" pitchFamily="34" charset="-34"/>
              </a:rPr>
              <a:t>1 ต.ค. 67 – 30 ก.ย. 68</a:t>
            </a:r>
            <a:r>
              <a:rPr lang="en-US" sz="1600" dirty="0">
                <a:solidFill>
                  <a:schemeClr val="tx1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/>
            </a:r>
            <a:br>
              <a:rPr lang="en-US" sz="1600" dirty="0">
                <a:solidFill>
                  <a:schemeClr val="tx1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</a:br>
            <a:r>
              <a:rPr lang="th-TH" sz="1600" b="1" dirty="0">
                <a:solidFill>
                  <a:schemeClr val="tx1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ผู้กำกับดูแล :</a:t>
            </a:r>
            <a:r>
              <a:rPr lang="th-TH" sz="1600" dirty="0">
                <a:solidFill>
                  <a:schemeClr val="tx1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</a:t>
            </a:r>
            <a:endParaRPr lang="en-US" sz="1600" dirty="0">
              <a:solidFill>
                <a:schemeClr val="tx1"/>
              </a:solidFill>
              <a:latin typeface="TH SarabunPSK" panose="020B0500040200020003" pitchFamily="34" charset="-34"/>
              <a:ea typeface="Times New Roman" panose="02020603050405020304" pitchFamily="18" charset="0"/>
              <a:cs typeface="TH SarabunPSK" panose="020B0500040200020003" pitchFamily="34" charset="-34"/>
            </a:endParaRPr>
          </a:p>
          <a:p>
            <a:pPr>
              <a:spcAft>
                <a:spcPts val="0"/>
              </a:spcAft>
            </a:pPr>
            <a:r>
              <a:rPr lang="th-TH" sz="1600" dirty="0">
                <a:solidFill>
                  <a:schemeClr val="tx1"/>
                </a:solidFill>
                <a:ea typeface="Cordia New" panose="020B0304020202020204" pitchFamily="34" charset="-34"/>
                <a:cs typeface="TH SarabunPSK" panose="020B0500040200020003" pitchFamily="34" charset="-34"/>
              </a:rPr>
              <a:t>ผู้อำนวยการสำนัก</a:t>
            </a:r>
            <a:r>
              <a:rPr lang="th-TH" sz="1600" dirty="0" err="1">
                <a:solidFill>
                  <a:schemeClr val="tx1"/>
                </a:solidFill>
                <a:ea typeface="Cordia New" panose="020B0304020202020204" pitchFamily="34" charset="-34"/>
                <a:cs typeface="TH SarabunPSK" panose="020B0500040200020003" pitchFamily="34" charset="-34"/>
              </a:rPr>
              <a:t>วิทยบริ</a:t>
            </a:r>
            <a:r>
              <a:rPr lang="th-TH" sz="1600" dirty="0">
                <a:solidFill>
                  <a:schemeClr val="tx1"/>
                </a:solidFill>
                <a:ea typeface="Cordia New" panose="020B0304020202020204" pitchFamily="34" charset="-34"/>
                <a:cs typeface="TH SarabunPSK" panose="020B0500040200020003" pitchFamily="34" charset="-34"/>
              </a:rPr>
              <a:t>การและเทคโนโลยี</a:t>
            </a:r>
            <a:r>
              <a:rPr lang="en-US" sz="1600" dirty="0">
                <a:solidFill>
                  <a:schemeClr val="tx1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/>
            </a:r>
            <a:br>
              <a:rPr lang="en-US" sz="1600" dirty="0">
                <a:solidFill>
                  <a:schemeClr val="tx1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</a:br>
            <a:r>
              <a:rPr lang="th-TH" sz="1600" b="1" dirty="0">
                <a:solidFill>
                  <a:schemeClr val="tx1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ผู้รับผิดชอบ:</a:t>
            </a:r>
            <a:r>
              <a:rPr lang="th-TH" sz="1600" dirty="0">
                <a:solidFill>
                  <a:schemeClr val="tx1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</a:t>
            </a:r>
            <a:endParaRPr lang="en-US" sz="1600" dirty="0">
              <a:solidFill>
                <a:schemeClr val="tx1"/>
              </a:solidFill>
              <a:latin typeface="TH SarabunPSK" panose="020B0500040200020003" pitchFamily="34" charset="-34"/>
              <a:ea typeface="Times New Roman" panose="02020603050405020304" pitchFamily="18" charset="0"/>
              <a:cs typeface="TH SarabunPSK" panose="020B0500040200020003" pitchFamily="34" charset="-34"/>
            </a:endParaRPr>
          </a:p>
          <a:p>
            <a:pPr>
              <a:spcAft>
                <a:spcPts val="0"/>
              </a:spcAft>
            </a:pPr>
            <a:r>
              <a:rPr lang="th-TH" sz="1600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H SarabunPSK" panose="020B0500040200020003" pitchFamily="34" charset="-34"/>
              </a:rPr>
              <a:t>1. หัวหน้างานพัฒนาเทคโนโลยีเครือข่ายและโครงสร้างพื้นฐาน</a:t>
            </a:r>
            <a:br>
              <a:rPr lang="th-TH" sz="1600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H SarabunPSK" panose="020B0500040200020003" pitchFamily="34" charset="-34"/>
              </a:rPr>
            </a:br>
            <a:r>
              <a:rPr lang="th-TH" sz="1600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H SarabunPSK" panose="020B0500040200020003" pitchFamily="34" charset="-34"/>
              </a:rPr>
              <a:t>2. หัวหน้างานพัฒนาระบบสารสนเทศ</a:t>
            </a:r>
            <a:endParaRPr lang="en-US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ordia New" panose="020B0304020202020204" pitchFamily="34" charset="-34"/>
            </a:endParaRPr>
          </a:p>
        </p:txBody>
      </p:sp>
      <p:sp>
        <p:nvSpPr>
          <p:cNvPr id="37" name="รูปแบบอิสระ 36">
            <a:extLst>
              <a:ext uri="{FF2B5EF4-FFF2-40B4-BE49-F238E27FC236}">
                <a16:creationId xmlns:a16="http://schemas.microsoft.com/office/drawing/2014/main" id="{18EE06B1-E15F-8099-D840-3665B4F1AA29}"/>
              </a:ext>
            </a:extLst>
          </p:cNvPr>
          <p:cNvSpPr/>
          <p:nvPr/>
        </p:nvSpPr>
        <p:spPr>
          <a:xfrm>
            <a:off x="0" y="-9439"/>
            <a:ext cx="12191999" cy="468926"/>
          </a:xfrm>
          <a:custGeom>
            <a:avLst/>
            <a:gdLst>
              <a:gd name="connsiteX0" fmla="*/ 312041 w 8856984"/>
              <a:gd name="connsiteY0" fmla="*/ 0 h 399303"/>
              <a:gd name="connsiteX1" fmla="*/ 8544943 w 8856984"/>
              <a:gd name="connsiteY1" fmla="*/ 0 h 399303"/>
              <a:gd name="connsiteX2" fmla="*/ 8856984 w 8856984"/>
              <a:gd name="connsiteY2" fmla="*/ 312041 h 399303"/>
              <a:gd name="connsiteX3" fmla="*/ 8856984 w 8856984"/>
              <a:gd name="connsiteY3" fmla="*/ 399303 h 399303"/>
              <a:gd name="connsiteX4" fmla="*/ 0 w 8856984"/>
              <a:gd name="connsiteY4" fmla="*/ 399303 h 399303"/>
              <a:gd name="connsiteX5" fmla="*/ 0 w 8856984"/>
              <a:gd name="connsiteY5" fmla="*/ 312041 h 399303"/>
              <a:gd name="connsiteX6" fmla="*/ 312041 w 8856984"/>
              <a:gd name="connsiteY6" fmla="*/ 0 h 399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856984" h="399303">
                <a:moveTo>
                  <a:pt x="312041" y="0"/>
                </a:moveTo>
                <a:lnTo>
                  <a:pt x="8544943" y="0"/>
                </a:lnTo>
                <a:cubicBezTo>
                  <a:pt x="8717278" y="0"/>
                  <a:pt x="8856984" y="139706"/>
                  <a:pt x="8856984" y="312041"/>
                </a:cubicBezTo>
                <a:lnTo>
                  <a:pt x="8856984" y="399303"/>
                </a:lnTo>
                <a:lnTo>
                  <a:pt x="0" y="399303"/>
                </a:lnTo>
                <a:lnTo>
                  <a:pt x="0" y="312041"/>
                </a:lnTo>
                <a:cubicBezTo>
                  <a:pt x="0" y="139706"/>
                  <a:pt x="139706" y="0"/>
                  <a:pt x="312041" y="0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ประเด็นความเสี่ยงที่ 1 การถูกโจมตีเครื่องแม่ข่าย (</a:t>
            </a:r>
            <a:r>
              <a:rPr lang="en-US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Server</a:t>
            </a: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) ทำให้ไม่สามารถให้บริการได้ (</a:t>
            </a:r>
            <a:r>
              <a:rPr lang="en-US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Denial of Service</a:t>
            </a: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-</a:t>
            </a:r>
            <a:r>
              <a:rPr lang="en-US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Dos</a:t>
            </a: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  <a:endParaRPr lang="th-TH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3" name="กลุ่ม 30">
            <a:extLst>
              <a:ext uri="{FF2B5EF4-FFF2-40B4-BE49-F238E27FC236}">
                <a16:creationId xmlns:a16="http://schemas.microsoft.com/office/drawing/2014/main" id="{01CBE385-B497-1EE4-E79B-54F5DB700A5F}"/>
              </a:ext>
            </a:extLst>
          </p:cNvPr>
          <p:cNvGrpSpPr/>
          <p:nvPr/>
        </p:nvGrpSpPr>
        <p:grpSpPr>
          <a:xfrm>
            <a:off x="10135239" y="479658"/>
            <a:ext cx="2056760" cy="1031157"/>
            <a:chOff x="7209049" y="563769"/>
            <a:chExt cx="2049672" cy="936279"/>
          </a:xfrm>
        </p:grpSpPr>
        <p:sp>
          <p:nvSpPr>
            <p:cNvPr id="4" name="แผนผังลําดับงาน: กระบวนการสำรอง 7">
              <a:extLst>
                <a:ext uri="{FF2B5EF4-FFF2-40B4-BE49-F238E27FC236}">
                  <a16:creationId xmlns:a16="http://schemas.microsoft.com/office/drawing/2014/main" id="{13E39080-CB4D-0BEB-99F0-F49396E5C992}"/>
                </a:ext>
              </a:extLst>
            </p:cNvPr>
            <p:cNvSpPr/>
            <p:nvPr/>
          </p:nvSpPr>
          <p:spPr>
            <a:xfrm>
              <a:off x="7252099" y="563769"/>
              <a:ext cx="1886268" cy="936279"/>
            </a:xfrm>
            <a:prstGeom prst="flowChartAlternateProcess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rgbClr val="FF9933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schemeClr val="bg1"/>
                </a:solidFill>
              </a:endParaRPr>
            </a:p>
          </p:txBody>
        </p:sp>
        <p:sp>
          <p:nvSpPr>
            <p:cNvPr id="5" name="กล่องข้อความ 17">
              <a:extLst>
                <a:ext uri="{FF2B5EF4-FFF2-40B4-BE49-F238E27FC236}">
                  <a16:creationId xmlns:a16="http://schemas.microsoft.com/office/drawing/2014/main" id="{8D61E098-4520-EDDD-64F8-9686E94BCD49}"/>
                </a:ext>
              </a:extLst>
            </p:cNvPr>
            <p:cNvSpPr txBox="1"/>
            <p:nvPr/>
          </p:nvSpPr>
          <p:spPr>
            <a:xfrm>
              <a:off x="7209049" y="619874"/>
              <a:ext cx="2049672" cy="8383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ระดับความเสี่ยงสูงมาก</a:t>
              </a:r>
              <a:br>
                <a:rPr lang="th-TH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</a:br>
              <a:r>
                <a:rPr lang="th-TH" b="1" dirty="0" smtClean="0">
                  <a:latin typeface="TH SarabunPSK" panose="020B0500040200020003" pitchFamily="34" charset="-34"/>
                  <a:cs typeface="TH SarabunPSK" panose="020B0500040200020003" pitchFamily="34" charset="-34"/>
                </a:rPr>
                <a:t>20 </a:t>
              </a:r>
              <a:r>
                <a:rPr lang="th-TH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(สูงมาก)</a:t>
              </a:r>
              <a:br>
                <a:rPr lang="th-TH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</a:br>
              <a:r>
                <a:rPr lang="th-TH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(โอกาส </a:t>
              </a:r>
              <a:r>
                <a:rPr lang="th-TH" b="1" dirty="0" smtClean="0">
                  <a:latin typeface="TH SarabunPSK" panose="020B0500040200020003" pitchFamily="34" charset="-34"/>
                  <a:cs typeface="TH SarabunPSK" panose="020B0500040200020003" pitchFamily="34" charset="-34"/>
                </a:rPr>
                <a:t>4 </a:t>
              </a:r>
              <a:r>
                <a:rPr lang="th-TH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× ผลกระทบ 5)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7FC2AFA6-E84E-EBA6-2416-EF4A4B1B30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6444" y="1860716"/>
            <a:ext cx="2072558" cy="13181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8E7AF30-7B4B-9C71-A8DD-D3A7AD0FE9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2525" y="520447"/>
            <a:ext cx="3324545" cy="16303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รูปภาพ 11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3632" y="2211764"/>
            <a:ext cx="3210365" cy="45408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รูปภาพ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22703" y="3296985"/>
            <a:ext cx="2076299" cy="29946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14" name="ตาราง 13">
            <a:extLst>
              <a:ext uri="{FF2B5EF4-FFF2-40B4-BE49-F238E27FC236}">
                <a16:creationId xmlns:a16="http://schemas.microsoft.com/office/drawing/2014/main" id="{17984873-1B4F-3E5F-B1EF-598FF5ECA5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3117471"/>
              </p:ext>
            </p:extLst>
          </p:nvPr>
        </p:nvGraphicFramePr>
        <p:xfrm>
          <a:off x="3049863" y="541448"/>
          <a:ext cx="3324544" cy="512699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324544">
                  <a:extLst>
                    <a:ext uri="{9D8B030D-6E8A-4147-A177-3AD203B41FA5}">
                      <a16:colId xmlns:a16="http://schemas.microsoft.com/office/drawing/2014/main" val="2329570379"/>
                    </a:ext>
                  </a:extLst>
                </a:gridCol>
              </a:tblGrid>
              <a:tr h="72124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8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u="non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4. </a:t>
                      </a:r>
                      <a:r>
                        <a:rPr lang="th-TH" sz="18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บริหารจัดการสัญญา 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Maintenance</a:t>
                      </a:r>
                      <a:r>
                        <a:rPr lang="th-TH" sz="18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8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ให้เหมาะสมเพื่อให้ได้ข้อมูลเกี่ยวกับ 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Site </a:t>
                      </a:r>
                      <a:r>
                        <a:rPr lang="th-TH" sz="18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/>
                      </a:r>
                      <a:br>
                        <a:rPr lang="th-TH" sz="18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8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ที่ทำการโจมตี</a:t>
                      </a:r>
                      <a:r>
                        <a:rPr lang="th-TH" sz="1800" baseline="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Dos</a:t>
                      </a:r>
                      <a:endParaRPr lang="en-US" sz="1800" u="none" strike="sng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288000" marR="0" marT="60960" marB="60960">
                    <a:lnL w="952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2379017"/>
                  </a:ext>
                </a:extLst>
              </a:tr>
              <a:tr h="2985460">
                <a:tc>
                  <a:txBody>
                    <a:bodyPr/>
                    <a:lstStyle/>
                    <a:p>
                      <a:pPr>
                        <a:lnSpc>
                          <a:spcPct val="89000"/>
                        </a:lnSpc>
                      </a:pPr>
                      <a:r>
                        <a:rPr lang="th-TH" sz="18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โครงการเช่าวงจรอินเทอร์เน็ตเพื่อทำระบบวงจรสื่อสารสำรอง (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Backup Link</a:t>
                      </a:r>
                      <a:r>
                        <a:rPr lang="th-TH" sz="18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) 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/>
                      </a:r>
                      <a:br>
                        <a:rPr lang="en-US" sz="1800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800" b="0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งบประมาณ 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240,000 </a:t>
                      </a:r>
                      <a:r>
                        <a:rPr lang="th-TH" sz="1800" b="0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บาท</a:t>
                      </a:r>
                    </a:p>
                    <a:p>
                      <a:pPr>
                        <a:lnSpc>
                          <a:spcPct val="89000"/>
                        </a:lnSpc>
                      </a:pPr>
                      <a:r>
                        <a:rPr lang="th-TH" sz="1800" b="0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โดยมีการดำเนินการดังนี้</a:t>
                      </a:r>
                      <a:endParaRPr lang="th-TH" sz="1800" b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marL="0" indent="0">
                        <a:lnSpc>
                          <a:spcPct val="89000"/>
                        </a:lnSpc>
                        <a:buFontTx/>
                        <a:buNone/>
                      </a:pPr>
                      <a:r>
                        <a:rPr lang="th-TH" sz="1800" b="0" kern="12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1</a:t>
                      </a:r>
                      <a:r>
                        <a:rPr lang="th-TH" sz="1800" b="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. ดำเนินการ</a:t>
                      </a:r>
                      <a:r>
                        <a:rPr lang="th-TH" sz="1800" b="0" kern="120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จัดหาวงจรอินเทอร์เน็ต จำนวน 1 วงจร ความเร็ว 2000/2000 </a:t>
                      </a:r>
                      <a:r>
                        <a:rPr lang="en-US" sz="1800" b="0" kern="1200" baseline="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Mbps </a:t>
                      </a:r>
                      <a:r>
                        <a:rPr lang="th-TH" sz="1800" b="0" kern="120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เพื่อทำช่องทางสำรองสำหรับการเชื่อมต่อภายนอก เพื่อลด</a:t>
                      </a:r>
                      <a:r>
                        <a:rPr lang="th-TH" sz="1800" b="0" kern="1200" baseline="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ความเสี่ยง</a:t>
                      </a:r>
                      <a:r>
                        <a:rPr lang="th-TH" sz="1800" b="0" kern="120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ระบบอินเทอร์เน็ตขัดข้อง รองรับการให้</a:t>
                      </a:r>
                      <a:r>
                        <a:rPr lang="th-TH" sz="1800" b="0" kern="1200" baseline="0" dirty="0" err="1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บริ</a:t>
                      </a:r>
                      <a:r>
                        <a:rPr lang="th-TH" sz="1800" b="0" kern="120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การะบบอินเทอร์เน็ตตลอด </a:t>
                      </a:r>
                      <a:r>
                        <a:rPr lang="th-TH" sz="1800" b="0" kern="1200" baseline="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24 </a:t>
                      </a:r>
                      <a:r>
                        <a:rPr lang="th-TH" sz="1800" b="0" kern="120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ชั่วโมง</a:t>
                      </a:r>
                    </a:p>
                    <a:p>
                      <a:pPr marL="0" indent="0">
                        <a:lnSpc>
                          <a:spcPct val="89000"/>
                        </a:lnSpc>
                        <a:buFontTx/>
                        <a:buNone/>
                      </a:pPr>
                      <a:r>
                        <a:rPr lang="th-TH" sz="1800" b="0" kern="120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2. </a:t>
                      </a:r>
                      <a:r>
                        <a:rPr lang="th-TH" sz="1800" b="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ผลคือ ลดการ</a:t>
                      </a:r>
                      <a:r>
                        <a:rPr lang="th-TH" sz="1800" b="0" kern="120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1800" b="0" kern="120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Down Time </a:t>
                      </a:r>
                      <a:r>
                        <a:rPr lang="th-TH" sz="1800" b="0" kern="120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ของระบบอินเทอร์เน็ตได้ 99 </a:t>
                      </a:r>
                      <a:r>
                        <a:rPr lang="en-US" sz="1800" b="0" kern="120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% </a:t>
                      </a:r>
                      <a:r>
                        <a:rPr lang="th-TH" sz="1800" b="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ลดความเสี่ยง</a:t>
                      </a:r>
                      <a:r>
                        <a:rPr lang="th-TH" sz="1800" b="0" kern="120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1800" b="0" kern="1200" baseline="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link </a:t>
                      </a:r>
                      <a:r>
                        <a:rPr lang="th-TH" sz="1800" b="0" kern="120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อินเทอร์เน็ตขัดข้อง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800" b="0" kern="120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และสามารถใช้งานระบบดังต่อไปนี้ได้เป็นปกติ</a:t>
                      </a:r>
                      <a:endParaRPr lang="en-US" sz="1800" b="0" kern="1200" baseline="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8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    1</a:t>
                      </a:r>
                      <a:r>
                        <a:rPr lang="th-TH" sz="1800" b="0" kern="120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) ระบบจัดซื้อจัดจ้างภาครัฐด้วยอิเล็กทรอนิกส์ </a:t>
                      </a:r>
                      <a:r>
                        <a:rPr lang="th-TH" sz="1800" b="0" kern="1200" baseline="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/>
                      </a:r>
                      <a:br>
                        <a:rPr lang="th-TH" sz="1800" b="0" kern="1200" baseline="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</a:br>
                      <a:r>
                        <a:rPr lang="th-TH" sz="1800" b="0" kern="1200" baseline="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lang="en-US" sz="1800" b="0" kern="120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e-GP)</a:t>
                      </a:r>
                      <a:endParaRPr lang="th-TH" sz="1800" b="0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pPr>
                        <a:lnSpc>
                          <a:spcPct val="89000"/>
                        </a:lnSpc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    2) </a:t>
                      </a:r>
                      <a:r>
                        <a:rPr lang="th-TH" sz="1800" b="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ระบบบริหารการเงินการคลังภาครัฐแบบอิเล็กทรอนิกส์ 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(GFMIS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)</a:t>
                      </a:r>
                      <a:endParaRPr lang="en-US" sz="1800" b="0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marL="288000" marR="0" marT="60960" marB="60960">
                    <a:lnL w="952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8279685"/>
                  </a:ext>
                </a:extLst>
              </a:tr>
            </a:tbl>
          </a:graphicData>
        </a:graphic>
      </p:graphicFrame>
      <p:pic>
        <p:nvPicPr>
          <p:cNvPr id="15" name="Picture 15"/>
          <p:cNvPicPr>
            <a:picLocks noChangeAspect="1"/>
          </p:cNvPicPr>
          <p:nvPr/>
        </p:nvPicPr>
        <p:blipFill rotWithShape="1">
          <a:blip r:embed="rId6"/>
          <a:srcRect t="3487"/>
          <a:stretch/>
        </p:blipFill>
        <p:spPr>
          <a:xfrm>
            <a:off x="10176100" y="3692923"/>
            <a:ext cx="1480798" cy="1812408"/>
          </a:xfrm>
          <a:prstGeom prst="rect">
            <a:avLst/>
          </a:prstGeom>
        </p:spPr>
      </p:pic>
      <p:sp>
        <p:nvSpPr>
          <p:cNvPr id="6" name="สี่เหลี่ยมผืนผ้า 5"/>
          <p:cNvSpPr/>
          <p:nvPr/>
        </p:nvSpPr>
        <p:spPr>
          <a:xfrm>
            <a:off x="2958554" y="459487"/>
            <a:ext cx="3519158" cy="100529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cxnSp>
        <p:nvCxnSpPr>
          <p:cNvPr id="9" name="ลูกศรเชื่อมต่อแบบตรง 8"/>
          <p:cNvCxnSpPr/>
          <p:nvPr/>
        </p:nvCxnSpPr>
        <p:spPr>
          <a:xfrm flipV="1">
            <a:off x="2203632" y="1549668"/>
            <a:ext cx="1008253" cy="228836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สี่เหลี่ยมผืนผ้า 15"/>
          <p:cNvSpPr/>
          <p:nvPr/>
        </p:nvSpPr>
        <p:spPr>
          <a:xfrm>
            <a:off x="489782" y="3692923"/>
            <a:ext cx="2217976" cy="1170643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7" name="กล่องข้อความ 16"/>
          <p:cNvSpPr txBox="1"/>
          <p:nvPr/>
        </p:nvSpPr>
        <p:spPr>
          <a:xfrm>
            <a:off x="521293" y="3838036"/>
            <a:ext cx="22179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สำนัก</a:t>
            </a:r>
            <a:r>
              <a:rPr lang="th-TH" dirty="0" err="1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วิทยบริ</a:t>
            </a:r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การและเทคโนโลยี </a:t>
            </a:r>
            <a:r>
              <a:rPr lang="th-TH" b="1" dirty="0" smtClean="0">
                <a:solidFill>
                  <a:srgbClr val="000096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ปรับกลยุทธ์แนวทาง</a:t>
            </a:r>
            <a:r>
              <a:rPr lang="th-TH" b="1" dirty="0" err="1" smtClean="0">
                <a:solidFill>
                  <a:srgbClr val="000096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การจัด</a:t>
            </a:r>
            <a:r>
              <a:rPr lang="th-TH" b="1" dirty="0" smtClean="0">
                <a:solidFill>
                  <a:srgbClr val="000096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การความเสี่ยง</a:t>
            </a:r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ในวาระที่ 5</a:t>
            </a:r>
            <a:endParaRPr lang="th-TH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2" name="กล่องข้อความ 21"/>
          <p:cNvSpPr txBox="1"/>
          <p:nvPr/>
        </p:nvSpPr>
        <p:spPr>
          <a:xfrm>
            <a:off x="4619911" y="5751733"/>
            <a:ext cx="19226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P.32 - 34 </a:t>
            </a:r>
            <a:endParaRPr lang="th-TH" sz="24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3372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รูปแบบอิสระ 1">
            <a:extLst>
              <a:ext uri="{FF2B5EF4-FFF2-40B4-BE49-F238E27FC236}">
                <a16:creationId xmlns:a16="http://schemas.microsoft.com/office/drawing/2014/main" id="{18EE06B1-E15F-8099-D840-3665B4F1AA29}"/>
              </a:ext>
            </a:extLst>
          </p:cNvPr>
          <p:cNvSpPr/>
          <p:nvPr/>
        </p:nvSpPr>
        <p:spPr>
          <a:xfrm>
            <a:off x="0" y="-9439"/>
            <a:ext cx="12191999" cy="468926"/>
          </a:xfrm>
          <a:custGeom>
            <a:avLst/>
            <a:gdLst>
              <a:gd name="connsiteX0" fmla="*/ 312041 w 8856984"/>
              <a:gd name="connsiteY0" fmla="*/ 0 h 399303"/>
              <a:gd name="connsiteX1" fmla="*/ 8544943 w 8856984"/>
              <a:gd name="connsiteY1" fmla="*/ 0 h 399303"/>
              <a:gd name="connsiteX2" fmla="*/ 8856984 w 8856984"/>
              <a:gd name="connsiteY2" fmla="*/ 312041 h 399303"/>
              <a:gd name="connsiteX3" fmla="*/ 8856984 w 8856984"/>
              <a:gd name="connsiteY3" fmla="*/ 399303 h 399303"/>
              <a:gd name="connsiteX4" fmla="*/ 0 w 8856984"/>
              <a:gd name="connsiteY4" fmla="*/ 399303 h 399303"/>
              <a:gd name="connsiteX5" fmla="*/ 0 w 8856984"/>
              <a:gd name="connsiteY5" fmla="*/ 312041 h 399303"/>
              <a:gd name="connsiteX6" fmla="*/ 312041 w 8856984"/>
              <a:gd name="connsiteY6" fmla="*/ 0 h 399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856984" h="399303">
                <a:moveTo>
                  <a:pt x="312041" y="0"/>
                </a:moveTo>
                <a:lnTo>
                  <a:pt x="8544943" y="0"/>
                </a:lnTo>
                <a:cubicBezTo>
                  <a:pt x="8717278" y="0"/>
                  <a:pt x="8856984" y="139706"/>
                  <a:pt x="8856984" y="312041"/>
                </a:cubicBezTo>
                <a:lnTo>
                  <a:pt x="8856984" y="399303"/>
                </a:lnTo>
                <a:lnTo>
                  <a:pt x="0" y="399303"/>
                </a:lnTo>
                <a:lnTo>
                  <a:pt x="0" y="312041"/>
                </a:lnTo>
                <a:cubicBezTo>
                  <a:pt x="0" y="139706"/>
                  <a:pt x="139706" y="0"/>
                  <a:pt x="312041" y="0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ประเด็นความเสี่ยงที่ 1 การถูกโจมตีเครื่องแม่ข่าย (</a:t>
            </a:r>
            <a:r>
              <a:rPr lang="en-US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Server</a:t>
            </a: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) ทำให้ไม่สามารถให้บริการได้ (</a:t>
            </a:r>
            <a:r>
              <a:rPr lang="en-US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Denial of Service</a:t>
            </a: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-</a:t>
            </a:r>
            <a:r>
              <a:rPr lang="en-US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Dos</a:t>
            </a: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  <a:endParaRPr lang="th-TH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กล่องข้อความ 2"/>
          <p:cNvSpPr txBox="1"/>
          <p:nvPr/>
        </p:nvSpPr>
        <p:spPr>
          <a:xfrm>
            <a:off x="681036" y="596426"/>
            <a:ext cx="10829925" cy="612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9000"/>
              </a:lnSpc>
            </a:pPr>
            <a:r>
              <a:rPr lang="th-TH" sz="2000" b="1" dirty="0" smtClean="0">
                <a:solidFill>
                  <a:srgbClr val="FF0000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ขอข้อมูลเพิ่มเติม  </a:t>
            </a:r>
            <a:r>
              <a:rPr lang="th-TH" b="1" dirty="0" smtClean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โครงการ</a:t>
            </a:r>
            <a:r>
              <a:rPr lang="th-TH" b="1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จัดหาอุปกรณ์รักษาความปลอดภัย </a:t>
            </a:r>
            <a:r>
              <a:rPr lang="en-US" b="1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Firewall </a:t>
            </a:r>
            <a:r>
              <a:rPr lang="th-TH" b="1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(</a:t>
            </a:r>
            <a:r>
              <a:rPr lang="en-US" b="1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Next </a:t>
            </a:r>
            <a:r>
              <a:rPr lang="en-US" b="1" dirty="0" smtClean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Generation </a:t>
            </a:r>
            <a:r>
              <a:rPr lang="en-US" b="1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Firewall</a:t>
            </a:r>
            <a:r>
              <a:rPr lang="th-TH" b="1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)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งบประมาณ 2,000</a:t>
            </a:r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,000 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บาท ใน</a:t>
            </a:r>
            <a:r>
              <a:rPr lang="th-TH" b="1" dirty="0" err="1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การจัด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ซื้อ</a:t>
            </a:r>
            <a:r>
              <a:rPr lang="th-TH" b="1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อุปกรณ์รักษาความปลอดภัย </a:t>
            </a:r>
            <a:r>
              <a:rPr lang="en-US" b="1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Firewall </a:t>
            </a:r>
            <a:r>
              <a:rPr lang="th-TH" b="1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(</a:t>
            </a:r>
            <a:r>
              <a:rPr lang="en-US" b="1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Next Generation Firewall</a:t>
            </a:r>
            <a:r>
              <a:rPr lang="th-TH" b="1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) ชุดใหม่ </a:t>
            </a:r>
            <a:r>
              <a:rPr lang="th-TH" b="1" dirty="0" smtClean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จำนวน </a:t>
            </a:r>
            <a:r>
              <a:rPr lang="th-TH" b="1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1 ชุด งบประมาณ 2,000,000 บาท เพื่อทดแทน</a:t>
            </a:r>
            <a:r>
              <a:rPr lang="th-TH" b="1" dirty="0" smtClean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ของเดิม</a:t>
            </a: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1079617" y="4495087"/>
            <a:ext cx="2256090" cy="14356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3754451" y="4495087"/>
            <a:ext cx="2256090" cy="14356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6275460" y="4495087"/>
            <a:ext cx="2256090" cy="14356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8950294" y="4495087"/>
            <a:ext cx="2256090" cy="14356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กล่องข้อความ 7"/>
          <p:cNvSpPr txBox="1"/>
          <p:nvPr/>
        </p:nvSpPr>
        <p:spPr>
          <a:xfrm>
            <a:off x="1558182" y="4751268"/>
            <a:ext cx="12733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 smtClean="0"/>
              <a:t>รูปภาพอุปกรณ์รักษาความปลอดภัย</a:t>
            </a:r>
            <a:endParaRPr lang="th-TH" dirty="0"/>
          </a:p>
        </p:txBody>
      </p:sp>
      <p:sp>
        <p:nvSpPr>
          <p:cNvPr id="9" name="กล่องข้อความ 8"/>
          <p:cNvSpPr txBox="1"/>
          <p:nvPr/>
        </p:nvSpPr>
        <p:spPr>
          <a:xfrm>
            <a:off x="4309929" y="4674356"/>
            <a:ext cx="12733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 smtClean="0"/>
              <a:t>รูปภาพอุปกรณ์รักษาความปลอดภัย</a:t>
            </a:r>
            <a:endParaRPr lang="th-TH" dirty="0"/>
          </a:p>
        </p:txBody>
      </p:sp>
      <p:sp>
        <p:nvSpPr>
          <p:cNvPr id="10" name="กล่องข้อความ 9"/>
          <p:cNvSpPr txBox="1"/>
          <p:nvPr/>
        </p:nvSpPr>
        <p:spPr>
          <a:xfrm>
            <a:off x="6766843" y="4751268"/>
            <a:ext cx="12733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 smtClean="0"/>
              <a:t>รูปภาพอุปกรณ์รักษาความปลอดภัย</a:t>
            </a:r>
            <a:endParaRPr lang="th-TH" dirty="0"/>
          </a:p>
        </p:txBody>
      </p:sp>
      <p:sp>
        <p:nvSpPr>
          <p:cNvPr id="11" name="กล่องข้อความ 10"/>
          <p:cNvSpPr txBox="1"/>
          <p:nvPr/>
        </p:nvSpPr>
        <p:spPr>
          <a:xfrm>
            <a:off x="9441677" y="4751268"/>
            <a:ext cx="12733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 smtClean="0"/>
              <a:t>รูปภาพอุปกรณ์รักษาความปลอดภัย</a:t>
            </a:r>
            <a:endParaRPr lang="th-TH" dirty="0"/>
          </a:p>
        </p:txBody>
      </p:sp>
      <p:sp>
        <p:nvSpPr>
          <p:cNvPr id="12" name="กล่องข้อความ 11"/>
          <p:cNvSpPr txBox="1"/>
          <p:nvPr/>
        </p:nvSpPr>
        <p:spPr>
          <a:xfrm>
            <a:off x="998220" y="3228605"/>
            <a:ext cx="9975143" cy="923330"/>
          </a:xfrm>
          <a:prstGeom prst="rect">
            <a:avLst/>
          </a:prstGeom>
          <a:solidFill>
            <a:srgbClr val="FFFFCC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1. ปัญหา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/อุปสรรคในการดำเนินงาน </a:t>
            </a:r>
            <a:r>
              <a:rPr lang="en-US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…………………………………………………………………………………………………………………………………………………………………………………….</a:t>
            </a:r>
          </a:p>
          <a:p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2. การ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มีอุปกรณ์ใหม่ที่ทันสมัยและมีประสิทธิภาพเพิ่มขึ้น ทำ</a:t>
            </a:r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ให้มหาวิทยาลัยมี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ความเชื่อมั่นในการให้บริการที่มั่นคงและปลอดภัยมากขึ้น</a:t>
            </a:r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หรือไม่</a:t>
            </a:r>
          </a:p>
          <a:p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.........................................................................................................................................................................................................................................................................</a:t>
            </a:r>
            <a:endParaRPr lang="en-US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aphicFrame>
        <p:nvGraphicFramePr>
          <p:cNvPr id="13" name="ตาราง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039592"/>
              </p:ext>
            </p:extLst>
          </p:nvPr>
        </p:nvGraphicFramePr>
        <p:xfrm>
          <a:off x="998220" y="1290944"/>
          <a:ext cx="9608820" cy="16814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133600">
                  <a:extLst>
                    <a:ext uri="{9D8B030D-6E8A-4147-A177-3AD203B41FA5}">
                      <a16:colId xmlns:a16="http://schemas.microsoft.com/office/drawing/2014/main" val="2815197037"/>
                    </a:ext>
                  </a:extLst>
                </a:gridCol>
                <a:gridCol w="2987040">
                  <a:extLst>
                    <a:ext uri="{9D8B030D-6E8A-4147-A177-3AD203B41FA5}">
                      <a16:colId xmlns:a16="http://schemas.microsoft.com/office/drawing/2014/main" val="973647022"/>
                    </a:ext>
                  </a:extLst>
                </a:gridCol>
                <a:gridCol w="2085975">
                  <a:extLst>
                    <a:ext uri="{9D8B030D-6E8A-4147-A177-3AD203B41FA5}">
                      <a16:colId xmlns:a16="http://schemas.microsoft.com/office/drawing/2014/main" val="3977547771"/>
                    </a:ext>
                  </a:extLst>
                </a:gridCol>
                <a:gridCol w="2402205">
                  <a:extLst>
                    <a:ext uri="{9D8B030D-6E8A-4147-A177-3AD203B41FA5}">
                      <a16:colId xmlns:a16="http://schemas.microsoft.com/office/drawing/2014/main" val="1563473944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1.จำนวนการโจมตีที่ตรวจจับและป้องกันได้</a:t>
                      </a:r>
                      <a:br>
                        <a:rPr lang="th-TH" sz="1600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600" b="0" i="1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(ระบุจำนวนครั้งของการโจมตี </a:t>
                      </a:r>
                      <a:r>
                        <a:rPr lang="en-US" sz="1600" b="0" i="1" dirty="0" err="1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DoS</a:t>
                      </a:r>
                      <a:r>
                        <a:rPr lang="en-US" sz="1600" b="0" i="1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600" b="0" i="1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ที่ถูก </a:t>
                      </a:r>
                      <a:r>
                        <a:rPr lang="en-US" sz="1600" b="0" i="1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NGFW </a:t>
                      </a:r>
                      <a:r>
                        <a:rPr lang="th-TH" sz="1600" b="0" i="1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ตัวใหม่ตรวจจับและป้องกันได้สำเร็จ)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</a:t>
                      </a:r>
                      <a:r>
                        <a:rPr lang="th-TH" sz="1600" dirty="0" smtClean="0"/>
                        <a:t> </a:t>
                      </a:r>
                      <a:r>
                        <a:rPr lang="th-TH" sz="1600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เวลาที่ระบบให้บริการได้ต่อเนื่อง 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/>
                      </a:r>
                      <a:br>
                        <a:rPr lang="en-US" sz="1600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600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System Uptime)</a:t>
                      </a:r>
                      <a:endParaRPr lang="th-TH" sz="1600" b="0" i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th-TH" sz="1600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3.ความถี่ของการโจมตีที่ลดลง</a:t>
                      </a:r>
                      <a:br>
                        <a:rPr lang="th-TH" sz="1600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600" b="0" i="1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แสดงการเปรียบเทียบจำนวนการโจมตี </a:t>
                      </a:r>
                      <a:r>
                        <a:rPr lang="en-US" sz="1600" b="0" i="1" dirty="0" err="1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DoS</a:t>
                      </a:r>
                      <a:r>
                        <a:rPr lang="en-US" sz="1600" b="0" i="1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600" b="0" i="1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ที่สำเร็จ (ที่ทะลุ </a:t>
                      </a:r>
                      <a:r>
                        <a:rPr lang="en-US" sz="1600" b="0" i="1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Firewall </a:t>
                      </a:r>
                      <a:r>
                        <a:rPr lang="th-TH" sz="1600" b="0" i="1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เข้ามาได้) ก่อนและหลังการติดตั้ง </a:t>
                      </a:r>
                      <a:r>
                        <a:rPr lang="en-US" sz="1600" b="0" i="1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NGFW </a:t>
                      </a:r>
                      <a:r>
                        <a:rPr lang="th-TH" sz="1600" b="0" i="1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ตัวใหม่</a:t>
                      </a:r>
                      <a:endParaRPr lang="th-TH" sz="1600" b="0" i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8673163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th-TH" sz="16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th-TH" sz="16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ก่อน</a:t>
                      </a:r>
                      <a:endParaRPr lang="th-TH" sz="16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หลัง</a:t>
                      </a:r>
                      <a:endParaRPr lang="th-TH" sz="16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75607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………………………..</a:t>
                      </a:r>
                      <a:endParaRPr lang="th-TH" sz="16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………………………………………..</a:t>
                      </a:r>
                      <a:endParaRPr lang="th-TH" sz="16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………………………</a:t>
                      </a:r>
                      <a:endParaRPr lang="th-TH" sz="16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………………………..</a:t>
                      </a:r>
                      <a:endParaRPr lang="th-TH" sz="16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27338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6479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รูปแบบอิสระ 36"/>
          <p:cNvSpPr/>
          <p:nvPr/>
        </p:nvSpPr>
        <p:spPr>
          <a:xfrm>
            <a:off x="0" y="-9439"/>
            <a:ext cx="12191999" cy="580262"/>
          </a:xfrm>
          <a:custGeom>
            <a:avLst/>
            <a:gdLst>
              <a:gd name="connsiteX0" fmla="*/ 312041 w 8856984"/>
              <a:gd name="connsiteY0" fmla="*/ 0 h 399303"/>
              <a:gd name="connsiteX1" fmla="*/ 8544943 w 8856984"/>
              <a:gd name="connsiteY1" fmla="*/ 0 h 399303"/>
              <a:gd name="connsiteX2" fmla="*/ 8856984 w 8856984"/>
              <a:gd name="connsiteY2" fmla="*/ 312041 h 399303"/>
              <a:gd name="connsiteX3" fmla="*/ 8856984 w 8856984"/>
              <a:gd name="connsiteY3" fmla="*/ 399303 h 399303"/>
              <a:gd name="connsiteX4" fmla="*/ 0 w 8856984"/>
              <a:gd name="connsiteY4" fmla="*/ 399303 h 399303"/>
              <a:gd name="connsiteX5" fmla="*/ 0 w 8856984"/>
              <a:gd name="connsiteY5" fmla="*/ 312041 h 399303"/>
              <a:gd name="connsiteX6" fmla="*/ 312041 w 8856984"/>
              <a:gd name="connsiteY6" fmla="*/ 0 h 399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856984" h="399303">
                <a:moveTo>
                  <a:pt x="312041" y="0"/>
                </a:moveTo>
                <a:lnTo>
                  <a:pt x="8544943" y="0"/>
                </a:lnTo>
                <a:cubicBezTo>
                  <a:pt x="8717278" y="0"/>
                  <a:pt x="8856984" y="139706"/>
                  <a:pt x="8856984" y="312041"/>
                </a:cubicBezTo>
                <a:lnTo>
                  <a:pt x="8856984" y="399303"/>
                </a:lnTo>
                <a:lnTo>
                  <a:pt x="0" y="399303"/>
                </a:lnTo>
                <a:lnTo>
                  <a:pt x="0" y="312041"/>
                </a:lnTo>
                <a:cubicBezTo>
                  <a:pt x="0" y="139706"/>
                  <a:pt x="139706" y="0"/>
                  <a:pt x="312041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ประเด็นความเสี่ยงที่ </a:t>
            </a:r>
            <a:r>
              <a:rPr kumimoji="0" lang="th-TH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 การ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พัฒนาปัญญาประดิษฐ์ที่เข้ามาทดแทนตำแหน่งงานในตลาดแรงงาน</a:t>
            </a:r>
            <a:endParaRPr kumimoji="0" lang="th-TH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grpSp>
        <p:nvGrpSpPr>
          <p:cNvPr id="31" name="กลุ่ม 30"/>
          <p:cNvGrpSpPr/>
          <p:nvPr/>
        </p:nvGrpSpPr>
        <p:grpSpPr>
          <a:xfrm>
            <a:off x="345148" y="5642671"/>
            <a:ext cx="1935303" cy="943747"/>
            <a:chOff x="10231901" y="610580"/>
            <a:chExt cx="1950719" cy="936280"/>
          </a:xfrm>
        </p:grpSpPr>
        <p:sp>
          <p:nvSpPr>
            <p:cNvPr id="8" name="แผนผังลําดับงาน: กระบวนการสำรอง 7"/>
            <p:cNvSpPr/>
            <p:nvPr/>
          </p:nvSpPr>
          <p:spPr>
            <a:xfrm>
              <a:off x="10241280" y="610580"/>
              <a:ext cx="1886268" cy="936279"/>
            </a:xfrm>
            <a:prstGeom prst="flowChartAlternateProcess">
              <a:avLst/>
            </a:prstGeom>
            <a:solidFill>
              <a:srgbClr val="FF9933"/>
            </a:solidFill>
            <a:ln>
              <a:solidFill>
                <a:srgbClr val="FF9933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endParaRPr>
            </a:p>
          </p:txBody>
        </p:sp>
        <p:sp>
          <p:nvSpPr>
            <p:cNvPr id="18" name="กล่องข้อความ 17"/>
            <p:cNvSpPr txBox="1"/>
            <p:nvPr/>
          </p:nvSpPr>
          <p:spPr>
            <a:xfrm>
              <a:off x="10231901" y="623530"/>
              <a:ext cx="195071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ระดับความเสี่ยงสูงมาก</a:t>
              </a:r>
              <a:br>
                <a:rPr kumimoji="0" lang="th-TH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</a:br>
              <a:r>
                <a:rPr kumimoji="0" lang="th-TH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16 (สูงมาก)</a:t>
              </a:r>
              <a:br>
                <a:rPr kumimoji="0" lang="th-TH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</a:br>
              <a:r>
                <a:rPr kumimoji="0" lang="th-TH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(โอกาส 4 × ผลกระทบ 4)</a:t>
              </a:r>
              <a:endPara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endParaRPr>
            </a:p>
          </p:txBody>
        </p:sp>
      </p:grpSp>
      <p:graphicFrame>
        <p:nvGraphicFramePr>
          <p:cNvPr id="24" name="ตาราง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7547732"/>
              </p:ext>
            </p:extLst>
          </p:nvPr>
        </p:nvGraphicFramePr>
        <p:xfrm>
          <a:off x="2595184" y="643275"/>
          <a:ext cx="3603186" cy="5091158"/>
        </p:xfrm>
        <a:graphic>
          <a:graphicData uri="http://schemas.openxmlformats.org/drawingml/2006/table">
            <a:tbl>
              <a:tblPr firstRow="1" bandRow="1"/>
              <a:tblGrid>
                <a:gridCol w="3603186">
                  <a:extLst>
                    <a:ext uri="{9D8B030D-6E8A-4147-A177-3AD203B41FA5}">
                      <a16:colId xmlns:a16="http://schemas.microsoft.com/office/drawing/2014/main" val="2329570379"/>
                    </a:ext>
                  </a:extLst>
                </a:gridCol>
              </a:tblGrid>
              <a:tr h="101026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dirty="0" smtClean="0">
                          <a:solidFill>
                            <a:srgbClr val="000096"/>
                          </a:solidFill>
                          <a:effectLst/>
                          <a:latin typeface="TH SarabunPSK" panose="020B0500040200020003" pitchFamily="34" charset="-34"/>
                          <a:ea typeface="Yu Mincho" panose="020B0400000000000000" pitchFamily="18" charset="-128"/>
                          <a:cs typeface="TH SarabunPSK" panose="020B0500040200020003" pitchFamily="34" charset="-34"/>
                        </a:rPr>
                        <a:t>1</a:t>
                      </a:r>
                      <a:r>
                        <a:rPr lang="th-TH" sz="1600" dirty="0" smtClean="0">
                          <a:solidFill>
                            <a:srgbClr val="000096"/>
                          </a:solidFill>
                          <a:effectLst/>
                          <a:latin typeface="TH SarabunPSK" panose="020B0500040200020003" pitchFamily="34" charset="-34"/>
                          <a:ea typeface="Yu Mincho" panose="020B0400000000000000" pitchFamily="18" charset="-128"/>
                          <a:cs typeface="TH SarabunPSK" panose="020B0500040200020003" pitchFamily="34" charset="-34"/>
                        </a:rPr>
                        <a:t>. พัฒนาทักษะอาจารย์ และนักศึกษา </a:t>
                      </a:r>
                      <a:r>
                        <a:rPr lang="th-TH" sz="1600" dirty="0" smtClean="0">
                          <a:solidFill>
                            <a:srgbClr val="000096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ให้พร้อมสำหรับงานที่ </a:t>
                      </a:r>
                      <a:r>
                        <a:rPr lang="en-US" sz="1600" dirty="0" smtClean="0">
                          <a:solidFill>
                            <a:srgbClr val="000096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AI </a:t>
                      </a:r>
                      <a:r>
                        <a:rPr lang="th-TH" sz="1600" dirty="0" smtClean="0">
                          <a:solidFill>
                            <a:srgbClr val="000096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ทำแทนไม่ได้ เช่น ทักษะความเป็นผู้ประกอบการสร้างธุรกิจ/นวัตกรรมใหม่ หรือบูรณาการหลายศาสตร์เพื่อแก้ปัญหาที่ยุ่งยาก </a:t>
                      </a:r>
                    </a:p>
                  </a:txBody>
                  <a:tcPr marL="121920" marR="0" marT="0" marB="0">
                    <a:lnL w="9525" cap="flat" cmpd="sng" algn="ctr">
                      <a:solidFill>
                        <a:srgbClr val="66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6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6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6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0795068"/>
                  </a:ext>
                </a:extLst>
              </a:tr>
              <a:tr h="408089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th-TH" sz="1600" b="0" i="0" u="none" strike="noStrike" kern="1200" cap="none" spc="0" normalizeH="0" baseline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Arial Unicode MS"/>
                        <a:cs typeface="TH SarabunPSK" panose="020B0500040200020003" pitchFamily="34" charset="-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Arial Unicode MS"/>
                        <a:cs typeface="TH SarabunPSK" panose="020B0500040200020003" pitchFamily="34" charset="-34"/>
                      </a:endParaRPr>
                    </a:p>
                  </a:txBody>
                  <a:tcPr marL="288000" marR="0" marT="60960" marB="60960">
                    <a:lnL w="9525" cap="flat" cmpd="sng" algn="ctr">
                      <a:solidFill>
                        <a:srgbClr val="66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6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6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6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6649359"/>
                  </a:ext>
                </a:extLst>
              </a:tr>
            </a:tbl>
          </a:graphicData>
        </a:graphic>
      </p:graphicFrame>
      <p:sp>
        <p:nvSpPr>
          <p:cNvPr id="26" name="สี่เหลี่ยมผืนผ้า 25"/>
          <p:cNvSpPr/>
          <p:nvPr/>
        </p:nvSpPr>
        <p:spPr>
          <a:xfrm>
            <a:off x="137754" y="599822"/>
            <a:ext cx="2350093" cy="479800"/>
          </a:xfrm>
          <a:prstGeom prst="rect">
            <a:avLst/>
          </a:prstGeom>
          <a:solidFill>
            <a:srgbClr val="FFFF00"/>
          </a:solidFill>
          <a:ln w="158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กลยุทธ์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/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แนวทางจัดการความเสี่ยง</a:t>
            </a:r>
          </a:p>
        </p:txBody>
      </p:sp>
      <p:sp>
        <p:nvSpPr>
          <p:cNvPr id="19" name="สี่เหลี่ยมผืนผ้า 18"/>
          <p:cNvSpPr/>
          <p:nvPr/>
        </p:nvSpPr>
        <p:spPr>
          <a:xfrm>
            <a:off x="137755" y="1108622"/>
            <a:ext cx="2350093" cy="4344239"/>
          </a:xfrm>
          <a:prstGeom prst="rect">
            <a:avLst/>
          </a:prstGeom>
          <a:solidFill>
            <a:srgbClr val="FFFFCC"/>
          </a:solidFill>
          <a:ln w="158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8000" bIns="4800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H SarabunPSK" panose="020B0500040200020003" pitchFamily="34" charset="-34"/>
              </a:rPr>
              <a:t>โครงการพัฒนาอาจารย์มหาวิทยาลัยราชภัฏสกลนคร </a:t>
            </a:r>
            <a:b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H SarabunPSK" panose="020B0500040200020003" pitchFamily="34" charset="-34"/>
              </a:rPr>
            </a:b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H SarabunPSK" panose="020B0500040200020003" pitchFamily="34" charset="-34"/>
              </a:rPr>
              <a:t>(สำนักส่งเสริมวิชาการ)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Yu Mincho"/>
              <a:cs typeface="Cordia New" panose="020B0304020202020204" pitchFamily="34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/>
            </a:r>
            <a:b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</a:b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งบประมาณ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80,000 </a:t>
            </a: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บาท</a:t>
            </a:r>
            <a:b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</a:br>
            <a:r>
              <a:rPr kumimoji="0" lang="th-TH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H SarabunPSK" panose="020B0500040200020003" pitchFamily="34" charset="-34"/>
              </a:rPr>
              <a:t>ระยะเวลา </a:t>
            </a: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H SarabunPSK" panose="020B0500040200020003" pitchFamily="34" charset="-34"/>
              </a:rPr>
              <a:t>: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H SarabunPSK" panose="020B0500040200020003" pitchFamily="34" charset="-34"/>
              </a:rPr>
              <a:t>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rgbClr val="000096"/>
                </a:solidFill>
                <a:effectLst/>
                <a:uLnTx/>
                <a:uFillTx/>
                <a:latin typeface="Avenir Next LT Pro"/>
                <a:ea typeface="Cordia New" panose="020B0304020202020204" pitchFamily="34" charset="-34"/>
                <a:cs typeface="TH SarabunPSK" panose="020B0500040200020003" pitchFamily="34" charset="-34"/>
              </a:rPr>
              <a:t>1 ต.ค. 67 – 30 ก.ย. </a:t>
            </a: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6"/>
                </a:solidFill>
                <a:effectLst/>
                <a:uLnTx/>
                <a:uFillTx/>
                <a:latin typeface="Avenir Next LT Pro"/>
                <a:ea typeface="Cordia New" panose="020B0304020202020204" pitchFamily="34" charset="-34"/>
                <a:cs typeface="TH SarabunPSK" panose="020B0500040200020003" pitchFamily="34" charset="-34"/>
              </a:rPr>
              <a:t>68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/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</a:b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H SarabunPSK" panose="020B0500040200020003" pitchFamily="34" charset="-34"/>
              </a:rPr>
              <a:t>ผู้กำกับดูแล :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H SarabunPSK" panose="020B0500040200020003" pitchFamily="34" charset="-34"/>
              </a:rPr>
              <a:t>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rgbClr val="000096"/>
                </a:solidFill>
                <a:effectLst/>
                <a:uLnTx/>
                <a:uFillTx/>
                <a:latin typeface="Calibri" panose="020F0502020204030204" pitchFamily="34" charset="0"/>
                <a:ea typeface="Yu Mincho"/>
                <a:cs typeface="TH SarabunPSK" panose="020B0500040200020003" pitchFamily="34" charset="-34"/>
              </a:rPr>
              <a:t>1. รองอธิการบดี</a:t>
            </a:r>
            <a:b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rgbClr val="000096"/>
                </a:solidFill>
                <a:effectLst/>
                <a:uLnTx/>
                <a:uFillTx/>
                <a:latin typeface="Calibri" panose="020F0502020204030204" pitchFamily="34" charset="0"/>
                <a:ea typeface="Yu Mincho"/>
                <a:cs typeface="TH SarabunPSK" panose="020B0500040200020003" pitchFamily="34" charset="-34"/>
              </a:rPr>
            </a:b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rgbClr val="000096"/>
                </a:solidFill>
                <a:effectLst/>
                <a:uLnTx/>
                <a:uFillTx/>
                <a:latin typeface="Calibri" panose="020F0502020204030204" pitchFamily="34" charset="0"/>
                <a:ea typeface="Yu Mincho"/>
                <a:cs typeface="TH SarabunPSK" panose="020B0500040200020003" pitchFamily="34" charset="-34"/>
              </a:rPr>
              <a:t>    ด้านวิชาการ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96"/>
              </a:solidFill>
              <a:effectLst/>
              <a:uLnTx/>
              <a:uFillTx/>
              <a:latin typeface="Calibri" panose="020F0502020204030204" pitchFamily="34" charset="0"/>
              <a:ea typeface="Yu Mincho"/>
              <a:cs typeface="Cordia New" panose="020B0304020202020204" pitchFamily="34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rgbClr val="000096"/>
                </a:solidFill>
                <a:effectLst/>
                <a:uLnTx/>
                <a:uFillTx/>
                <a:latin typeface="Calibri" panose="020F0502020204030204" pitchFamily="34" charset="0"/>
                <a:ea typeface="Yu Mincho"/>
                <a:cs typeface="TH SarabunPSK" panose="020B0500040200020003" pitchFamily="34" charset="-34"/>
              </a:rPr>
              <a:t>2. รองด้านกิจการนักศึกษา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96"/>
              </a:solidFill>
              <a:effectLst/>
              <a:uLnTx/>
              <a:uFillTx/>
              <a:latin typeface="Calibri" panose="020F0502020204030204" pitchFamily="34" charset="0"/>
              <a:ea typeface="Yu Mincho"/>
              <a:cs typeface="Cordia New" panose="020B0304020202020204" pitchFamily="34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/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</a:b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ผู้รับผิดชอบ: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 SarabunPSK" panose="020B0500040200020003" pitchFamily="34" charset="-34"/>
              <a:ea typeface="Times New Roman" panose="02020603050405020304" pitchFamily="18" charset="0"/>
              <a:cs typeface="TH SarabunPSK" panose="020B0500040200020003" pitchFamily="34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rgbClr val="000096"/>
                </a:solidFill>
                <a:effectLst/>
                <a:uLnTx/>
                <a:uFillTx/>
                <a:latin typeface="Calibri" panose="020F0502020204030204" pitchFamily="34" charset="0"/>
                <a:ea typeface="Yu Mincho"/>
                <a:cs typeface="TH SarabunPSK" panose="020B0500040200020003" pitchFamily="34" charset="-34"/>
              </a:rPr>
              <a:t>1. คณบดีทุกคณะ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96"/>
              </a:solidFill>
              <a:effectLst/>
              <a:uLnTx/>
              <a:uFillTx/>
              <a:latin typeface="Calibri" panose="020F0502020204030204" pitchFamily="34" charset="0"/>
              <a:ea typeface="Yu Mincho"/>
              <a:cs typeface="Cordia New" panose="020B0304020202020204" pitchFamily="34" charset="-34"/>
            </a:endParaRPr>
          </a:p>
          <a:p>
            <a:pPr marL="109855" marR="0" lvl="0" indent="-10985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rgbClr val="000096"/>
                </a:solidFill>
                <a:effectLst/>
                <a:uLnTx/>
                <a:uFillTx/>
                <a:latin typeface="Calibri" panose="020F0502020204030204" pitchFamily="34" charset="0"/>
                <a:ea typeface="Yu Mincho"/>
                <a:cs typeface="TH SarabunPSK" panose="020B0500040200020003" pitchFamily="34" charset="-34"/>
              </a:rPr>
              <a:t>2. ผู้อำนวยการสำนักส่งเสริมวิชาการและงานทะเบียน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96"/>
              </a:solidFill>
              <a:effectLst/>
              <a:uLnTx/>
              <a:uFillTx/>
              <a:latin typeface="Calibri" panose="020F0502020204030204" pitchFamily="34" charset="0"/>
              <a:ea typeface="Yu Mincho"/>
              <a:cs typeface="Cordia New" panose="020B0304020202020204" pitchFamily="34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srgbClr val="000096"/>
                </a:solidFill>
                <a:effectLst/>
                <a:uLnTx/>
                <a:uFillTx/>
                <a:latin typeface="Avenir Next LT Pro"/>
                <a:ea typeface="Cordia New" panose="020B0304020202020204" pitchFamily="34" charset="-34"/>
                <a:cs typeface="TH SarabunPSK" panose="020B0500040200020003" pitchFamily="34" charset="-34"/>
              </a:rPr>
              <a:t>3. ผู้อำนวยการกองพัฒนานักศึกษา</a:t>
            </a:r>
            <a:endParaRPr kumimoji="0" lang="th-TH" sz="1600" b="1" i="0" u="none" strike="noStrike" kern="1200" cap="none" spc="0" normalizeH="0" baseline="0" noProof="0" dirty="0">
              <a:ln>
                <a:noFill/>
              </a:ln>
              <a:solidFill>
                <a:srgbClr val="000096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2" name="กล่องข้อความ 1"/>
          <p:cNvSpPr txBox="1"/>
          <p:nvPr/>
        </p:nvSpPr>
        <p:spPr>
          <a:xfrm>
            <a:off x="6230782" y="582310"/>
            <a:ext cx="2955947" cy="6001643"/>
          </a:xfrm>
          <a:prstGeom prst="rect">
            <a:avLst/>
          </a:prstGeom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thaiDist"/>
            <a:r>
              <a:rPr lang="th-TH" sz="1600" dirty="0" smtClean="0">
                <a:solidFill>
                  <a:srgbClr val="333333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คณะ</a:t>
            </a:r>
            <a:r>
              <a:rPr lang="th-TH" sz="1600" dirty="0">
                <a:solidFill>
                  <a:srgbClr val="333333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วิทยาการจัดการ สาขาวิชาคอมพิวเตอร์ธุรกิจ และสาขาวิชาการจัดการธุรกิจเกมและอีสปอร์ต จัดโครงการพัฒนาทักษะในศตวรรษที่ 21 สำหรับนักศึกษา </a:t>
            </a:r>
            <a:r>
              <a:rPr lang="th-TH" sz="1600" b="1" dirty="0">
                <a:solidFill>
                  <a:srgbClr val="333333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ในหัวข้อ “</a:t>
            </a:r>
            <a:r>
              <a:rPr lang="en-US" sz="1600" b="1" dirty="0">
                <a:solidFill>
                  <a:srgbClr val="333333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AI Make Money” </a:t>
            </a:r>
            <a:r>
              <a:rPr lang="th-TH" sz="1600" b="1" dirty="0" smtClean="0">
                <a:solidFill>
                  <a:srgbClr val="333333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th-TH" sz="1600" b="1" dirty="0" smtClean="0">
                <a:solidFill>
                  <a:srgbClr val="333333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1600" b="1" dirty="0" smtClean="0">
                <a:solidFill>
                  <a:srgbClr val="333333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โดย</a:t>
            </a:r>
            <a:r>
              <a:rPr lang="th-TH" sz="1600" b="1" dirty="0">
                <a:solidFill>
                  <a:srgbClr val="333333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</a:t>
            </a:r>
            <a:r>
              <a:rPr lang="th-TH" sz="1600" b="1" dirty="0" err="1">
                <a:solidFill>
                  <a:srgbClr val="333333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รูจิน</a:t>
            </a:r>
            <a:r>
              <a:rPr lang="th-TH" sz="1600" b="1" dirty="0">
                <a:solidFill>
                  <a:srgbClr val="333333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วิทยากรที่มีชื่อเสียง และสามารถสร้างรายได้จริงผ่านโซ</a:t>
            </a:r>
            <a:r>
              <a:rPr lang="th-TH" sz="1600" b="1" dirty="0" err="1">
                <a:solidFill>
                  <a:srgbClr val="333333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เชี</a:t>
            </a:r>
            <a:r>
              <a:rPr lang="th-TH" sz="1600" b="1" dirty="0">
                <a:solidFill>
                  <a:srgbClr val="333333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ยลมีเดีย</a:t>
            </a:r>
          </a:p>
          <a:p>
            <a:pPr algn="thaiDist"/>
            <a:r>
              <a:rPr lang="th-TH" sz="1600" b="1" dirty="0">
                <a:solidFill>
                  <a:srgbClr val="333333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เพื่อให้นักศึกษาได้เรียนรู้พัฒนาการของ </a:t>
            </a:r>
            <a:r>
              <a:rPr lang="en-US" sz="1600" b="1" dirty="0">
                <a:solidFill>
                  <a:srgbClr val="333333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AI </a:t>
            </a:r>
            <a:r>
              <a:rPr lang="th-TH" sz="1600" b="1" dirty="0">
                <a:solidFill>
                  <a:srgbClr val="333333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และสามารถนำ </a:t>
            </a:r>
            <a:r>
              <a:rPr lang="en-US" sz="1600" b="1" dirty="0">
                <a:solidFill>
                  <a:srgbClr val="333333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AI </a:t>
            </a:r>
            <a:r>
              <a:rPr lang="th-TH" sz="1600" b="1" dirty="0">
                <a:solidFill>
                  <a:srgbClr val="333333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บางตัวที่สำคัญ อาทิ </a:t>
            </a:r>
            <a:r>
              <a:rPr lang="en-US" sz="1600" dirty="0" err="1">
                <a:solidFill>
                  <a:srgbClr val="333333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ChatGPT</a:t>
            </a:r>
            <a:r>
              <a:rPr lang="en-US" sz="1600" dirty="0">
                <a:solidFill>
                  <a:srgbClr val="333333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1600" dirty="0">
                <a:solidFill>
                  <a:srgbClr val="333333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ฯลฯ สร้างดิจิทัลโปรดัก ดิจิทัลอาร์ต หรือดิจิทัลคอนเทนต์ ผ่านการเจเนอ</a:t>
            </a:r>
            <a:r>
              <a:rPr lang="th-TH" sz="1600" dirty="0" err="1">
                <a:solidFill>
                  <a:srgbClr val="333333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เรต</a:t>
            </a:r>
            <a:r>
              <a:rPr lang="th-TH" sz="1600" dirty="0">
                <a:solidFill>
                  <a:srgbClr val="333333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ที่เหมาะสมนำออกไปสู่กลุ่มตลาดเฉพาะ เพื่อทำให้เกิดรายได้อย่างแท้จริง</a:t>
            </a:r>
          </a:p>
          <a:p>
            <a:pPr algn="thaiDist"/>
            <a:r>
              <a:rPr lang="th-TH" sz="1600" dirty="0">
                <a:solidFill>
                  <a:srgbClr val="333333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รวมถึงการวิเคราะห์กลุ่มลูกค้าในตลาด ที่ต้องยึดโยงกับการแก้ไขปัญหาเฉพาะ (</a:t>
            </a:r>
            <a:r>
              <a:rPr lang="en-US" sz="1600" dirty="0">
                <a:solidFill>
                  <a:srgbClr val="333333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Pinpoint) </a:t>
            </a:r>
            <a:r>
              <a:rPr lang="th-TH" sz="1600" dirty="0">
                <a:solidFill>
                  <a:srgbClr val="333333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นำไปสู่การแสวงหากลุ่มตลาดเฉพาะ (</a:t>
            </a:r>
            <a:r>
              <a:rPr lang="en-US" sz="1600" dirty="0" err="1">
                <a:solidFill>
                  <a:srgbClr val="333333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Nich</a:t>
            </a:r>
            <a:r>
              <a:rPr lang="en-US" sz="1600" dirty="0">
                <a:solidFill>
                  <a:srgbClr val="333333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market) </a:t>
            </a:r>
            <a:r>
              <a:rPr lang="th-TH" sz="1600" dirty="0">
                <a:solidFill>
                  <a:srgbClr val="333333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ที่ต้องการดิจิทัลโปรดักดูจากผู้สร้าง การสร้างรายได้ผ่านโซ</a:t>
            </a:r>
            <a:r>
              <a:rPr lang="th-TH" sz="1600" dirty="0" err="1">
                <a:solidFill>
                  <a:srgbClr val="333333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เชี</a:t>
            </a:r>
            <a:r>
              <a:rPr lang="th-TH" sz="1600" dirty="0">
                <a:solidFill>
                  <a:srgbClr val="333333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ยลมีเดีย สามารถทำได้ทุกคน ลงทุนไม่สูงเหมือนธุรกิจทั่วไป สิ่งสำคัญที่สุดคือการลงมือปฏิบัติ ล้มไว ลุกไว และเรียนรู้อย่างรวดเร็ว</a:t>
            </a:r>
          </a:p>
          <a:p>
            <a:pPr algn="thaiDist"/>
            <a:r>
              <a:rPr lang="th-TH" sz="1600" dirty="0">
                <a:solidFill>
                  <a:srgbClr val="333333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ต้องขอบคุณวิทยากรที่เสียสละเวลามาแบ่งปันประสบการณ์ตรง ขอบคุณคณาจารย์สาขาวิชาคอมพิวเตอร์ธุรกิจทุกท่าน ที่พยายาม</a:t>
            </a:r>
            <a:r>
              <a:rPr lang="th-TH" sz="1600" dirty="0" smtClean="0">
                <a:solidFill>
                  <a:srgbClr val="333333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สร้างสรรค์</a:t>
            </a:r>
            <a:br>
              <a:rPr lang="th-TH" sz="1600" dirty="0" smtClean="0">
                <a:solidFill>
                  <a:srgbClr val="333333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1600" dirty="0" smtClean="0">
                <a:solidFill>
                  <a:srgbClr val="333333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สิ่ง</a:t>
            </a:r>
            <a:r>
              <a:rPr lang="th-TH" sz="1600" dirty="0">
                <a:solidFill>
                  <a:srgbClr val="333333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ดี ๆ ให้กับลูกศิษย์ของเรา ขอให้เด็ก ๆ ทุกคนใช้เวลาในวันนี้อย่าง</a:t>
            </a:r>
            <a:r>
              <a:rPr lang="th-TH" sz="1600" dirty="0" smtClean="0">
                <a:solidFill>
                  <a:srgbClr val="333333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คุ้มค่า </a:t>
            </a:r>
            <a:r>
              <a:rPr lang="th-TH" sz="1600" dirty="0">
                <a:solidFill>
                  <a:srgbClr val="333333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เพื่อนำไปสู่การสร้างรายได้ ครับ</a:t>
            </a:r>
            <a:endParaRPr lang="th-TH" sz="1600" b="0" i="0" dirty="0">
              <a:solidFill>
                <a:srgbClr val="333333"/>
              </a:solidFill>
              <a:effectLst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3" name="รูปภาพ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0583" y="1687607"/>
            <a:ext cx="3542863" cy="1757567"/>
          </a:xfrm>
          <a:prstGeom prst="rect">
            <a:avLst/>
          </a:prstGeom>
        </p:spPr>
      </p:pic>
      <p:pic>
        <p:nvPicPr>
          <p:cNvPr id="4" name="รูปภาพ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2569" y="3482034"/>
            <a:ext cx="3553813" cy="1579473"/>
          </a:xfrm>
          <a:prstGeom prst="rect">
            <a:avLst/>
          </a:prstGeom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9821" y="5077992"/>
            <a:ext cx="3279235" cy="11554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สี่เหลี่ยมผืนผ้า 5"/>
          <p:cNvSpPr/>
          <p:nvPr/>
        </p:nvSpPr>
        <p:spPr>
          <a:xfrm>
            <a:off x="2569633" y="570823"/>
            <a:ext cx="3628737" cy="1044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5" name="กล่องข้อความ 14"/>
          <p:cNvSpPr txBox="1"/>
          <p:nvPr/>
        </p:nvSpPr>
        <p:spPr>
          <a:xfrm>
            <a:off x="9268514" y="643275"/>
            <a:ext cx="2628214" cy="1815882"/>
          </a:xfrm>
          <a:prstGeom prst="rect">
            <a:avLst/>
          </a:prstGeom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h-TH" sz="16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บัณฑิตวิทยาลัยจัดโครงการอบรมเชิงปฏิบัติการ เรื่อง </a:t>
            </a:r>
            <a:r>
              <a:rPr lang="th-TH" sz="1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“การใช้ </a:t>
            </a:r>
            <a:r>
              <a:rPr lang="en-US" sz="1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Generative AI </a:t>
            </a:r>
            <a:r>
              <a:rPr lang="th-TH" sz="1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เพื่อพัฒนางานวิจัย” ในวันจันทร์ที่ 28 เมษายน 2568 ผ่านระบบอิเล็กทรอนิกส์</a:t>
            </a:r>
            <a:endParaRPr lang="th-TH" sz="1400" dirty="0">
              <a:solidFill>
                <a:srgbClr val="333333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16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กลุ่มเป้าหมาย ได้แก่ นักศึกษา </a:t>
            </a:r>
            <a:r>
              <a:rPr lang="th-TH" sz="1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นักวิจัย และบุคคลทั่วไปที่สนใจ เข้าร่วมอบรมเชิง</a:t>
            </a:r>
            <a:r>
              <a:rPr lang="th-TH" sz="16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ปฏิบัติการ</a:t>
            </a:r>
            <a:endParaRPr lang="th-TH" sz="1400" b="0" i="0" dirty="0">
              <a:solidFill>
                <a:srgbClr val="333333"/>
              </a:solidFill>
              <a:effectLst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9" name="รูปภาพ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62405" y="2531609"/>
            <a:ext cx="2781056" cy="19246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กล่องข้อความ 16"/>
          <p:cNvSpPr txBox="1"/>
          <p:nvPr/>
        </p:nvSpPr>
        <p:spPr>
          <a:xfrm>
            <a:off x="9621314" y="4739257"/>
            <a:ext cx="19226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P.35 - 38 </a:t>
            </a:r>
            <a:endParaRPr lang="th-TH" sz="24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9238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รูปแบบอิสระ 36"/>
          <p:cNvSpPr/>
          <p:nvPr/>
        </p:nvSpPr>
        <p:spPr>
          <a:xfrm>
            <a:off x="0" y="-9439"/>
            <a:ext cx="12191999" cy="580262"/>
          </a:xfrm>
          <a:custGeom>
            <a:avLst/>
            <a:gdLst>
              <a:gd name="connsiteX0" fmla="*/ 312041 w 8856984"/>
              <a:gd name="connsiteY0" fmla="*/ 0 h 399303"/>
              <a:gd name="connsiteX1" fmla="*/ 8544943 w 8856984"/>
              <a:gd name="connsiteY1" fmla="*/ 0 h 399303"/>
              <a:gd name="connsiteX2" fmla="*/ 8856984 w 8856984"/>
              <a:gd name="connsiteY2" fmla="*/ 312041 h 399303"/>
              <a:gd name="connsiteX3" fmla="*/ 8856984 w 8856984"/>
              <a:gd name="connsiteY3" fmla="*/ 399303 h 399303"/>
              <a:gd name="connsiteX4" fmla="*/ 0 w 8856984"/>
              <a:gd name="connsiteY4" fmla="*/ 399303 h 399303"/>
              <a:gd name="connsiteX5" fmla="*/ 0 w 8856984"/>
              <a:gd name="connsiteY5" fmla="*/ 312041 h 399303"/>
              <a:gd name="connsiteX6" fmla="*/ 312041 w 8856984"/>
              <a:gd name="connsiteY6" fmla="*/ 0 h 399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856984" h="399303">
                <a:moveTo>
                  <a:pt x="312041" y="0"/>
                </a:moveTo>
                <a:lnTo>
                  <a:pt x="8544943" y="0"/>
                </a:lnTo>
                <a:cubicBezTo>
                  <a:pt x="8717278" y="0"/>
                  <a:pt x="8856984" y="139706"/>
                  <a:pt x="8856984" y="312041"/>
                </a:cubicBezTo>
                <a:lnTo>
                  <a:pt x="8856984" y="399303"/>
                </a:lnTo>
                <a:lnTo>
                  <a:pt x="0" y="399303"/>
                </a:lnTo>
                <a:lnTo>
                  <a:pt x="0" y="312041"/>
                </a:lnTo>
                <a:cubicBezTo>
                  <a:pt x="0" y="139706"/>
                  <a:pt x="139706" y="0"/>
                  <a:pt x="312041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th-TH" sz="28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ประเด็นความเสี่ยงที่ </a:t>
            </a:r>
            <a:r>
              <a:rPr lang="th-TH" sz="28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 การ</a:t>
            </a:r>
            <a:r>
              <a:rPr lang="th-TH" sz="28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พัฒนาปัญญาประดิษฐ์ที่เข้ามาทดแทนตำแหน่งงานในตลาดแรงงาน</a:t>
            </a:r>
            <a:endParaRPr lang="th-TH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31" name="กลุ่ม 30"/>
          <p:cNvGrpSpPr/>
          <p:nvPr/>
        </p:nvGrpSpPr>
        <p:grpSpPr>
          <a:xfrm>
            <a:off x="10045684" y="5641996"/>
            <a:ext cx="1935303" cy="943747"/>
            <a:chOff x="10231901" y="610580"/>
            <a:chExt cx="1950719" cy="936280"/>
          </a:xfrm>
        </p:grpSpPr>
        <p:sp>
          <p:nvSpPr>
            <p:cNvPr id="8" name="แผนผังลําดับงาน: กระบวนการสำรอง 7"/>
            <p:cNvSpPr/>
            <p:nvPr/>
          </p:nvSpPr>
          <p:spPr>
            <a:xfrm>
              <a:off x="10241280" y="610580"/>
              <a:ext cx="1886268" cy="936279"/>
            </a:xfrm>
            <a:prstGeom prst="flowChartAlternateProcess">
              <a:avLst/>
            </a:prstGeom>
            <a:solidFill>
              <a:srgbClr val="FF9933"/>
            </a:solidFill>
            <a:ln>
              <a:solidFill>
                <a:srgbClr val="FF9933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8" name="กล่องข้อความ 17"/>
            <p:cNvSpPr txBox="1"/>
            <p:nvPr/>
          </p:nvSpPr>
          <p:spPr>
            <a:xfrm>
              <a:off x="10231901" y="623530"/>
              <a:ext cx="195071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 smtClean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ระดับความเสี่ยงสูงมาก</a:t>
              </a:r>
              <a:br>
                <a:rPr lang="th-TH" b="1" dirty="0" smtClean="0">
                  <a:latin typeface="TH SarabunPSK" panose="020B0500040200020003" pitchFamily="34" charset="-34"/>
                  <a:cs typeface="TH SarabunPSK" panose="020B0500040200020003" pitchFamily="34" charset="-34"/>
                </a:rPr>
              </a:br>
              <a:r>
                <a:rPr lang="th-TH" b="1" dirty="0" smtClean="0">
                  <a:latin typeface="TH SarabunPSK" panose="020B0500040200020003" pitchFamily="34" charset="-34"/>
                  <a:cs typeface="TH SarabunPSK" panose="020B0500040200020003" pitchFamily="34" charset="-34"/>
                </a:rPr>
                <a:t>16 (สูงมาก)</a:t>
              </a:r>
              <a:br>
                <a:rPr lang="th-TH" b="1" dirty="0" smtClean="0">
                  <a:latin typeface="TH SarabunPSK" panose="020B0500040200020003" pitchFamily="34" charset="-34"/>
                  <a:cs typeface="TH SarabunPSK" panose="020B0500040200020003" pitchFamily="34" charset="-34"/>
                </a:rPr>
              </a:br>
              <a:r>
                <a:rPr lang="th-TH" b="1" dirty="0" smtClean="0">
                  <a:latin typeface="TH SarabunPSK" panose="020B0500040200020003" pitchFamily="34" charset="-34"/>
                  <a:cs typeface="TH SarabunPSK" panose="020B0500040200020003" pitchFamily="34" charset="-34"/>
                </a:rPr>
                <a:t>(โอกาส 4 × ผลกระทบ 4)</a:t>
              </a:r>
              <a:endParaRPr lang="th-TH" b="1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sp>
        <p:nvSpPr>
          <p:cNvPr id="26" name="สี่เหลี่ยมผืนผ้า 25"/>
          <p:cNvSpPr/>
          <p:nvPr/>
        </p:nvSpPr>
        <p:spPr>
          <a:xfrm>
            <a:off x="137754" y="599822"/>
            <a:ext cx="2350093" cy="479800"/>
          </a:xfrm>
          <a:prstGeom prst="rect">
            <a:avLst/>
          </a:prstGeom>
          <a:solidFill>
            <a:srgbClr val="FFFF00"/>
          </a:solidFill>
          <a:ln w="158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th-TH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กลยุทธ์</a:t>
            </a:r>
            <a:r>
              <a:rPr lang="en-US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/</a:t>
            </a:r>
            <a:r>
              <a:rPr lang="th-TH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แนวทางจัดการความเสี่ยง</a:t>
            </a:r>
          </a:p>
        </p:txBody>
      </p:sp>
      <p:sp>
        <p:nvSpPr>
          <p:cNvPr id="19" name="สี่เหลี่ยมผืนผ้า 18"/>
          <p:cNvSpPr/>
          <p:nvPr/>
        </p:nvSpPr>
        <p:spPr>
          <a:xfrm>
            <a:off x="137755" y="1108622"/>
            <a:ext cx="2350093" cy="4344239"/>
          </a:xfrm>
          <a:prstGeom prst="rect">
            <a:avLst/>
          </a:prstGeom>
          <a:solidFill>
            <a:srgbClr val="FFFFCC"/>
          </a:solidFill>
          <a:ln w="158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8000" bIns="48000" rtlCol="0" anchor="t"/>
          <a:lstStyle/>
          <a:p>
            <a:pPr>
              <a:spcAft>
                <a:spcPts val="0"/>
              </a:spcAft>
            </a:pPr>
            <a:r>
              <a:rPr lang="th-TH" sz="1600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H SarabunPSK" panose="020B0500040200020003" pitchFamily="34" charset="-34"/>
              </a:rPr>
              <a:t>โครงการพัฒนาอาจารย์มหาวิทยาลัยราชภัฏสกลนคร </a:t>
            </a:r>
            <a:br>
              <a:rPr lang="th-TH" sz="1600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H SarabunPSK" panose="020B0500040200020003" pitchFamily="34" charset="-34"/>
              </a:rPr>
            </a:br>
            <a:r>
              <a:rPr lang="th-TH" sz="1600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H SarabunPSK" panose="020B0500040200020003" pitchFamily="34" charset="-34"/>
              </a:rPr>
              <a:t>(สำนักส่งเสริมวิชาการ)</a:t>
            </a:r>
            <a:endParaRPr lang="en-US" sz="1200" dirty="0">
              <a:solidFill>
                <a:schemeClr val="tx1"/>
              </a:solidFill>
              <a:latin typeface="Calibri" panose="020F0502020204030204" pitchFamily="34" charset="0"/>
              <a:ea typeface="Yu Mincho"/>
              <a:cs typeface="Cordia New" panose="020B0304020202020204" pitchFamily="34" charset="-34"/>
            </a:endParaRPr>
          </a:p>
          <a:p>
            <a:pPr>
              <a:spcAft>
                <a:spcPts val="0"/>
              </a:spcAft>
            </a:pPr>
            <a:r>
              <a:rPr lang="en-US" sz="16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en-US" sz="16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16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งบประมาณ </a:t>
            </a:r>
            <a:r>
              <a:rPr lang="en-US" sz="16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80,000 </a:t>
            </a:r>
            <a:r>
              <a:rPr lang="th-TH" sz="16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บาท</a:t>
            </a:r>
            <a:br>
              <a:rPr lang="th-TH" sz="16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1600" b="1" dirty="0" smtClean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H SarabunPSK" panose="020B0500040200020003" pitchFamily="34" charset="-34"/>
              </a:rPr>
              <a:t>ระยะเวลา </a:t>
            </a:r>
            <a:r>
              <a:rPr lang="th-TH" sz="1600" b="1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H SarabunPSK" panose="020B0500040200020003" pitchFamily="34" charset="-34"/>
              </a:rPr>
              <a:t>:</a:t>
            </a:r>
            <a:r>
              <a:rPr lang="th-TH" sz="1600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H SarabunPSK" panose="020B0500040200020003" pitchFamily="34" charset="-34"/>
              </a:rPr>
              <a:t> </a:t>
            </a:r>
            <a:endParaRPr lang="en-US" sz="1200" dirty="0">
              <a:solidFill>
                <a:schemeClr val="tx1"/>
              </a:solidFill>
              <a:latin typeface="Calibri" panose="020F0502020204030204" pitchFamily="34" charset="0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>
              <a:spcAft>
                <a:spcPts val="0"/>
              </a:spcAft>
            </a:pPr>
            <a:r>
              <a:rPr lang="th-TH" sz="1600" dirty="0">
                <a:solidFill>
                  <a:srgbClr val="000096"/>
                </a:solidFill>
                <a:ea typeface="Cordia New" panose="020B0304020202020204" pitchFamily="34" charset="-34"/>
                <a:cs typeface="TH SarabunPSK" panose="020B0500040200020003" pitchFamily="34" charset="-34"/>
              </a:rPr>
              <a:t>1 ต.ค. 67 – 30 ก.ย. </a:t>
            </a:r>
            <a:r>
              <a:rPr lang="th-TH" sz="1600" dirty="0" smtClean="0">
                <a:solidFill>
                  <a:srgbClr val="000096"/>
                </a:solidFill>
                <a:ea typeface="Cordia New" panose="020B0304020202020204" pitchFamily="34" charset="-34"/>
                <a:cs typeface="TH SarabunPSK" panose="020B0500040200020003" pitchFamily="34" charset="-34"/>
              </a:rPr>
              <a:t>68</a:t>
            </a:r>
            <a:r>
              <a:rPr lang="en-US" sz="1600" dirty="0">
                <a:solidFill>
                  <a:schemeClr val="tx1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/>
            </a:r>
            <a:br>
              <a:rPr lang="en-US" sz="1600" dirty="0">
                <a:solidFill>
                  <a:schemeClr val="tx1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</a:br>
            <a:r>
              <a:rPr lang="th-TH" sz="1600" b="1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H SarabunPSK" panose="020B0500040200020003" pitchFamily="34" charset="-34"/>
              </a:rPr>
              <a:t>ผู้กำกับดูแล :</a:t>
            </a:r>
            <a:r>
              <a:rPr lang="th-TH" sz="1600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H SarabunPSK" panose="020B0500040200020003" pitchFamily="34" charset="-34"/>
              </a:rPr>
              <a:t> </a:t>
            </a:r>
            <a:endParaRPr lang="en-US" sz="1200" dirty="0">
              <a:solidFill>
                <a:schemeClr val="tx1"/>
              </a:solidFill>
              <a:latin typeface="Calibri" panose="020F0502020204030204" pitchFamily="34" charset="0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>
              <a:spcAft>
                <a:spcPts val="0"/>
              </a:spcAft>
            </a:pPr>
            <a:r>
              <a:rPr lang="th-TH" sz="1600" dirty="0">
                <a:solidFill>
                  <a:srgbClr val="000096"/>
                </a:solidFill>
                <a:latin typeface="Calibri" panose="020F0502020204030204" pitchFamily="34" charset="0"/>
                <a:ea typeface="Yu Mincho"/>
                <a:cs typeface="TH SarabunPSK" panose="020B0500040200020003" pitchFamily="34" charset="-34"/>
              </a:rPr>
              <a:t>1. รองอธิการบดี</a:t>
            </a:r>
            <a:br>
              <a:rPr lang="th-TH" sz="1600" dirty="0">
                <a:solidFill>
                  <a:srgbClr val="000096"/>
                </a:solidFill>
                <a:latin typeface="Calibri" panose="020F0502020204030204" pitchFamily="34" charset="0"/>
                <a:ea typeface="Yu Mincho"/>
                <a:cs typeface="TH SarabunPSK" panose="020B0500040200020003" pitchFamily="34" charset="-34"/>
              </a:rPr>
            </a:br>
            <a:r>
              <a:rPr lang="th-TH" sz="1600" dirty="0">
                <a:solidFill>
                  <a:srgbClr val="000096"/>
                </a:solidFill>
                <a:latin typeface="Calibri" panose="020F0502020204030204" pitchFamily="34" charset="0"/>
                <a:ea typeface="Yu Mincho"/>
                <a:cs typeface="TH SarabunPSK" panose="020B0500040200020003" pitchFamily="34" charset="-34"/>
              </a:rPr>
              <a:t>    ด้านวิชาการ</a:t>
            </a:r>
            <a:endParaRPr lang="en-US" sz="1200" dirty="0">
              <a:solidFill>
                <a:srgbClr val="000096"/>
              </a:solidFill>
              <a:latin typeface="Calibri" panose="020F0502020204030204" pitchFamily="34" charset="0"/>
              <a:ea typeface="Yu Mincho"/>
              <a:cs typeface="Cordia New" panose="020B0304020202020204" pitchFamily="34" charset="-34"/>
            </a:endParaRPr>
          </a:p>
          <a:p>
            <a:pPr>
              <a:spcAft>
                <a:spcPts val="0"/>
              </a:spcAft>
            </a:pPr>
            <a:r>
              <a:rPr lang="th-TH" sz="1600" dirty="0">
                <a:solidFill>
                  <a:srgbClr val="000096"/>
                </a:solidFill>
                <a:latin typeface="Calibri" panose="020F0502020204030204" pitchFamily="34" charset="0"/>
                <a:ea typeface="Yu Mincho"/>
                <a:cs typeface="TH SarabunPSK" panose="020B0500040200020003" pitchFamily="34" charset="-34"/>
              </a:rPr>
              <a:t>2. รองด้านกิจการนักศึกษา</a:t>
            </a:r>
            <a:endParaRPr lang="en-US" sz="1200" dirty="0">
              <a:solidFill>
                <a:srgbClr val="000096"/>
              </a:solidFill>
              <a:latin typeface="Calibri" panose="020F0502020204030204" pitchFamily="34" charset="0"/>
              <a:ea typeface="Yu Mincho"/>
              <a:cs typeface="Cordia New" panose="020B0304020202020204" pitchFamily="34" charset="-34"/>
            </a:endParaRPr>
          </a:p>
          <a:p>
            <a:pPr>
              <a:spcAft>
                <a:spcPts val="0"/>
              </a:spcAft>
            </a:pPr>
            <a:r>
              <a:rPr lang="en-US" sz="1600" dirty="0">
                <a:solidFill>
                  <a:schemeClr val="tx1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/>
            </a:r>
            <a:br>
              <a:rPr lang="en-US" sz="1600" dirty="0">
                <a:solidFill>
                  <a:schemeClr val="tx1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</a:br>
            <a:r>
              <a:rPr lang="th-TH" sz="1600" b="1" dirty="0">
                <a:solidFill>
                  <a:schemeClr val="tx1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ผู้รับผิดชอบ:</a:t>
            </a:r>
            <a:r>
              <a:rPr lang="th-TH" sz="1600" dirty="0">
                <a:solidFill>
                  <a:schemeClr val="tx1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</a:t>
            </a:r>
            <a:endParaRPr lang="en-US" sz="1200" dirty="0">
              <a:solidFill>
                <a:schemeClr val="tx1"/>
              </a:solidFill>
              <a:latin typeface="TH SarabunPSK" panose="020B0500040200020003" pitchFamily="34" charset="-34"/>
              <a:ea typeface="Times New Roman" panose="02020603050405020304" pitchFamily="18" charset="0"/>
              <a:cs typeface="TH SarabunPSK" panose="020B0500040200020003" pitchFamily="34" charset="-34"/>
            </a:endParaRPr>
          </a:p>
          <a:p>
            <a:pPr>
              <a:spcAft>
                <a:spcPts val="0"/>
              </a:spcAft>
            </a:pPr>
            <a:r>
              <a:rPr lang="th-TH" sz="1600" dirty="0">
                <a:solidFill>
                  <a:srgbClr val="000096"/>
                </a:solidFill>
                <a:latin typeface="Calibri" panose="020F0502020204030204" pitchFamily="34" charset="0"/>
                <a:ea typeface="Yu Mincho"/>
                <a:cs typeface="TH SarabunPSK" panose="020B0500040200020003" pitchFamily="34" charset="-34"/>
              </a:rPr>
              <a:t>1. คณบดีทุกคณะ</a:t>
            </a:r>
            <a:endParaRPr lang="en-US" sz="1200" dirty="0">
              <a:solidFill>
                <a:srgbClr val="000096"/>
              </a:solidFill>
              <a:latin typeface="Calibri" panose="020F0502020204030204" pitchFamily="34" charset="0"/>
              <a:ea typeface="Yu Mincho"/>
              <a:cs typeface="Cordia New" panose="020B0304020202020204" pitchFamily="34" charset="-34"/>
            </a:endParaRPr>
          </a:p>
          <a:p>
            <a:pPr marL="109855" indent="-109855">
              <a:spcAft>
                <a:spcPts val="0"/>
              </a:spcAft>
            </a:pPr>
            <a:r>
              <a:rPr lang="th-TH" sz="1600" dirty="0">
                <a:solidFill>
                  <a:srgbClr val="000096"/>
                </a:solidFill>
                <a:latin typeface="Calibri" panose="020F0502020204030204" pitchFamily="34" charset="0"/>
                <a:ea typeface="Yu Mincho"/>
                <a:cs typeface="TH SarabunPSK" panose="020B0500040200020003" pitchFamily="34" charset="-34"/>
              </a:rPr>
              <a:t>2. ผู้อำนวยการสำนักส่งเสริมวิชาการและงานทะเบียน</a:t>
            </a:r>
            <a:endParaRPr lang="en-US" sz="1200" dirty="0">
              <a:solidFill>
                <a:srgbClr val="000096"/>
              </a:solidFill>
              <a:latin typeface="Calibri" panose="020F0502020204030204" pitchFamily="34" charset="0"/>
              <a:ea typeface="Yu Mincho"/>
              <a:cs typeface="Cordia New" panose="020B0304020202020204" pitchFamily="34" charset="-34"/>
            </a:endParaRPr>
          </a:p>
          <a:p>
            <a:r>
              <a:rPr lang="th-TH" sz="1600" dirty="0">
                <a:solidFill>
                  <a:srgbClr val="000096"/>
                </a:solidFill>
                <a:ea typeface="Cordia New" panose="020B0304020202020204" pitchFamily="34" charset="-34"/>
                <a:cs typeface="TH SarabunPSK" panose="020B0500040200020003" pitchFamily="34" charset="-34"/>
              </a:rPr>
              <a:t>3. ผู้อำนวยการกองพัฒนานักศึกษา</a:t>
            </a:r>
            <a:endParaRPr lang="th-TH" sz="1600" b="1" dirty="0">
              <a:solidFill>
                <a:srgbClr val="000096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aphicFrame>
        <p:nvGraphicFramePr>
          <p:cNvPr id="15" name="ตาราง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4641010"/>
              </p:ext>
            </p:extLst>
          </p:nvPr>
        </p:nvGraphicFramePr>
        <p:xfrm>
          <a:off x="7621163" y="731822"/>
          <a:ext cx="3603186" cy="5271293"/>
        </p:xfrm>
        <a:graphic>
          <a:graphicData uri="http://schemas.openxmlformats.org/drawingml/2006/table">
            <a:tbl>
              <a:tblPr firstRow="1" bandRow="1"/>
              <a:tblGrid>
                <a:gridCol w="3603186">
                  <a:extLst>
                    <a:ext uri="{9D8B030D-6E8A-4147-A177-3AD203B41FA5}">
                      <a16:colId xmlns:a16="http://schemas.microsoft.com/office/drawing/2014/main" val="2329570379"/>
                    </a:ext>
                  </a:extLst>
                </a:gridCol>
              </a:tblGrid>
              <a:tr h="101461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2. </a:t>
                      </a:r>
                      <a:r>
                        <a:rPr kumimoji="0" lang="th-TH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การพัฒนา</a:t>
                      </a:r>
                      <a:r>
                        <a:rPr kumimoji="0" lang="th-TH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การจัด</a:t>
                      </a:r>
                      <a:r>
                        <a:rPr kumimoji="0" lang="th-TH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การศึกษาเพื่อสร้างทักษะทางสังคมและทักษะเชิงสมรรถนะโดยใช้ชุมชนเป็นฐาน เพื่อให้นักศึกษาและบุคลากรนำทักษะจากกระบวนการวิศวกรสังคมไปใช้ในการทำงานร่วมกับชุมชน</a:t>
                      </a: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+mn-cs"/>
                        </a:rPr>
                        <a:t> 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21920" marR="0" marT="0" marB="0">
                    <a:lnL w="9525" cap="flat" cmpd="sng" algn="ctr">
                      <a:solidFill>
                        <a:srgbClr val="66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6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6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6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0795068"/>
                  </a:ext>
                </a:extLst>
              </a:tr>
              <a:tr h="417401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Arial Unicode MS"/>
                          <a:cs typeface="TH SarabunPSK" panose="020B0500040200020003" pitchFamily="34" charset="-34"/>
                        </a:rPr>
                        <a:t>ในปีงบประมาณ </a:t>
                      </a: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Arial Unicode MS"/>
                          <a:cs typeface="TH SarabunPSK" panose="020B0500040200020003" pitchFamily="34" charset="-34"/>
                        </a:rPr>
                        <a:t>2568</a:t>
                      </a:r>
                      <a:r>
                        <a:rPr kumimoji="0" lang="th-TH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Arial Unicode MS"/>
                          <a:cs typeface="TH SarabunPSK" panose="020B0500040200020003" pitchFamily="34" charset="-34"/>
                        </a:rPr>
                        <a:t> คณะมนุษยศาสตร์และสังคมศาสตร์ มีการดำเนินโครงการ</a:t>
                      </a: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Arial Unicode MS"/>
                          <a:cs typeface="TH SarabunPSK" panose="020B0500040200020003" pitchFamily="34" charset="-34"/>
                        </a:rPr>
                        <a:t>/</a:t>
                      </a:r>
                      <a:r>
                        <a:rPr kumimoji="0" lang="th-TH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Arial Unicode MS"/>
                          <a:cs typeface="TH SarabunPSK" panose="020B0500040200020003" pitchFamily="34" charset="-34"/>
                        </a:rPr>
                        <a:t>กิจกรรม</a:t>
                      </a:r>
                      <a:r>
                        <a:rPr kumimoji="0" lang="th-TH" sz="18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Arial Unicode MS"/>
                          <a:cs typeface="TH SarabunPSK" panose="020B0500040200020003" pitchFamily="34" charset="-34"/>
                        </a:rPr>
                        <a:t>โครงการพัฒนาศักยภาพนักศึกษาและทักษะการเรียนรู้ในศตวรรษที่ </a:t>
                      </a:r>
                      <a:r>
                        <a:rPr kumimoji="0" lang="en-US" sz="18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Arial Unicode MS"/>
                          <a:cs typeface="TH SarabunPSK" panose="020B0500040200020003" pitchFamily="34" charset="-34"/>
                        </a:rPr>
                        <a:t>21 </a:t>
                      </a:r>
                      <a:r>
                        <a:rPr kumimoji="0" lang="th-TH" sz="18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Arial Unicode MS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kumimoji="0" lang="th-TH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Arial Unicode MS"/>
                          <a:cs typeface="TH SarabunPSK" panose="020B0500040200020003" pitchFamily="34" charset="-34"/>
                        </a:rPr>
                        <a:t>ที่มุ่งเน้นการพัฒนานักศึกษาและเสริมสร้างทักษะการเรียนรู้ (ทักษะการแก้ไขปัญหา ทักษะการสื่อสาร ทักษะการมีส่วนร่วม ทักษะการเทคโนโลยี เป็นต้น)  โดยมีการดำเนินการครอบคลุมหลักสูตร </a:t>
                      </a: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Arial Unicode MS"/>
                          <a:cs typeface="TH SarabunPSK" panose="020B0500040200020003" pitchFamily="34" charset="-34"/>
                        </a:rPr>
                        <a:t>9 </a:t>
                      </a:r>
                      <a:r>
                        <a:rPr kumimoji="0" lang="th-TH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Arial Unicode MS"/>
                          <a:cs typeface="TH SarabunPSK" panose="020B0500040200020003" pitchFamily="34" charset="-34"/>
                        </a:rPr>
                        <a:t>หลักสูตร และอยู่ในระหว่างการดำเนินการ </a:t>
                      </a: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Arial Unicode MS"/>
                          <a:cs typeface="TH SarabunPSK" panose="020B0500040200020003" pitchFamily="34" charset="-34"/>
                        </a:rPr>
                        <a:t>1</a:t>
                      </a:r>
                      <a:r>
                        <a:rPr kumimoji="0" lang="th-TH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Arial Unicode MS"/>
                          <a:cs typeface="TH SarabunPSK" panose="020B0500040200020003" pitchFamily="34" charset="-34"/>
                        </a:rPr>
                        <a:t> หลักสูตร โดยมีกิจกรรมการพัฒนานักศึกษา เช่น พัฒนาศักยภาพผู้เรียนเน้นชุมชนเป็นฐาน (</a:t>
                      </a: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Arial Unicode MS"/>
                          <a:cs typeface="TH SarabunPSK" panose="020B0500040200020003" pitchFamily="34" charset="-34"/>
                        </a:rPr>
                        <a:t>CBL) ,</a:t>
                      </a:r>
                      <a:r>
                        <a:rPr kumimoji="0" lang="th-TH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Arial Unicode MS"/>
                          <a:cs typeface="TH SarabunPSK" panose="020B0500040200020003" pitchFamily="34" charset="-34"/>
                        </a:rPr>
                        <a:t> พัฒนาศักยภาพการทำงาน ชั้นปีที่ 4 </a:t>
                      </a: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Arial Unicode MS"/>
                          <a:cs typeface="TH SarabunPSK" panose="020B0500040200020003" pitchFamily="34" charset="-34"/>
                        </a:rPr>
                        <a:t>,</a:t>
                      </a:r>
                      <a:r>
                        <a:rPr kumimoji="0" lang="th-TH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Arial Unicode MS"/>
                          <a:cs typeface="TH SarabunPSK" panose="020B0500040200020003" pitchFamily="34" charset="-34"/>
                        </a:rPr>
                        <a:t> ศักยภาพการใช้ภาษาจีนเพื่อยกระดับการเรียนรู้นอกห้องเรียน (เปิดโลกกิจกรรมวันตรุษจีน)</a:t>
                      </a: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Arial Unicode MS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kumimoji="0" lang="th-TH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Arial Unicode MS"/>
                          <a:cs typeface="TH SarabunPSK" panose="020B0500040200020003" pitchFamily="34" charset="-34"/>
                        </a:rPr>
                        <a:t>, ส่งเสริมพัฒนานักศึกษาและทักษะการเรียนรู้ในศตวรรษที่ 21 เป็นต้น </a:t>
                      </a:r>
                      <a:endParaRPr kumimoji="0" lang="en-US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Arial Unicode MS"/>
                        <a:cs typeface="TH SarabunPSK" panose="020B0500040200020003" pitchFamily="34" charset="-34"/>
                      </a:endParaRPr>
                    </a:p>
                  </a:txBody>
                  <a:tcPr marL="288000" marR="0" marT="60960" marB="60960">
                    <a:lnL w="9525" cap="flat" cmpd="sng" algn="ctr">
                      <a:solidFill>
                        <a:srgbClr val="66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6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6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6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6649359"/>
                  </a:ext>
                </a:extLst>
              </a:tr>
            </a:tbl>
          </a:graphicData>
        </a:graphic>
      </p:graphicFrame>
      <p:graphicFrame>
        <p:nvGraphicFramePr>
          <p:cNvPr id="12" name="ตาราง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6005514"/>
              </p:ext>
            </p:extLst>
          </p:nvPr>
        </p:nvGraphicFramePr>
        <p:xfrm>
          <a:off x="2682279" y="643276"/>
          <a:ext cx="4714201" cy="4424024"/>
        </p:xfrm>
        <a:graphic>
          <a:graphicData uri="http://schemas.openxmlformats.org/drawingml/2006/table">
            <a:tbl>
              <a:tblPr firstRow="1" bandRow="1"/>
              <a:tblGrid>
                <a:gridCol w="4714201">
                  <a:extLst>
                    <a:ext uri="{9D8B030D-6E8A-4147-A177-3AD203B41FA5}">
                      <a16:colId xmlns:a16="http://schemas.microsoft.com/office/drawing/2014/main" val="2329570379"/>
                    </a:ext>
                  </a:extLst>
                </a:gridCol>
              </a:tblGrid>
              <a:tr h="88834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dirty="0" smtClean="0">
                          <a:solidFill>
                            <a:srgbClr val="000096"/>
                          </a:solidFill>
                          <a:effectLst/>
                          <a:latin typeface="TH SarabunPSK" panose="020B0500040200020003" pitchFamily="34" charset="-34"/>
                          <a:ea typeface="Yu Mincho" panose="020B0400000000000000" pitchFamily="18" charset="-128"/>
                          <a:cs typeface="TH SarabunPSK" panose="020B0500040200020003" pitchFamily="34" charset="-34"/>
                        </a:rPr>
                        <a:t>1</a:t>
                      </a:r>
                      <a:r>
                        <a:rPr lang="th-TH" sz="1600" dirty="0" smtClean="0">
                          <a:solidFill>
                            <a:srgbClr val="000096"/>
                          </a:solidFill>
                          <a:effectLst/>
                          <a:latin typeface="TH SarabunPSK" panose="020B0500040200020003" pitchFamily="34" charset="-34"/>
                          <a:ea typeface="Yu Mincho" panose="020B0400000000000000" pitchFamily="18" charset="-128"/>
                          <a:cs typeface="TH SarabunPSK" panose="020B0500040200020003" pitchFamily="34" charset="-34"/>
                        </a:rPr>
                        <a:t>. พัฒนาทักษะอาจารย์ และนักศึกษา </a:t>
                      </a:r>
                      <a:r>
                        <a:rPr lang="th-TH" sz="1600" dirty="0" smtClean="0">
                          <a:solidFill>
                            <a:srgbClr val="000096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ให้พร้อมสำหรับงานที่ </a:t>
                      </a:r>
                      <a:r>
                        <a:rPr lang="en-US" sz="1600" dirty="0" smtClean="0">
                          <a:solidFill>
                            <a:srgbClr val="000096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AI </a:t>
                      </a:r>
                      <a:r>
                        <a:rPr lang="th-TH" sz="1600" dirty="0" smtClean="0">
                          <a:solidFill>
                            <a:srgbClr val="000096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ทำแทนไม่ได้ เช่น ทักษะความเป็นผู้ประกอบการสร้างธุรกิจ/นวัตกรรมใหม่ หรือบูรณาการหลายศาสตร์เพื่อแก้ปัญหาที่ยุ่งยาก </a:t>
                      </a:r>
                    </a:p>
                  </a:txBody>
                  <a:tcPr marL="121920" marR="0" marT="0" marB="0">
                    <a:lnL w="9525" cap="flat" cmpd="sng" algn="ctr">
                      <a:solidFill>
                        <a:srgbClr val="66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6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6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6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0795068"/>
                  </a:ext>
                </a:extLst>
              </a:tr>
              <a:tr h="340321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285750" indent="-285750" algn="thaiDist">
                        <a:buFont typeface="Wingdings" panose="05000000000000000000" pitchFamily="2" charset="2"/>
                        <a:buChar char="§"/>
                        <a:tabLst>
                          <a:tab pos="4124325" algn="l"/>
                        </a:tabLst>
                      </a:pPr>
                      <a:r>
                        <a:rPr lang="th-TH" sz="1600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คณะเทคโนโลยีการเกษตรจัดกิจกรรมเตรียมความพร้อมในการใช้โปรแกรม </a:t>
                      </a:r>
                      <a:r>
                        <a:rPr lang="en-US" sz="1600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Microsoft Excel </a:t>
                      </a:r>
                      <a:r>
                        <a:rPr lang="th-TH" sz="1600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และ </a:t>
                      </a:r>
                      <a:r>
                        <a:rPr lang="en-US" sz="1600" dirty="0" err="1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Canva</a:t>
                      </a:r>
                      <a:r>
                        <a:rPr lang="en-US" sz="1600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600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เพื่อเพิ่มประสิทธิภาพการเรียนรู้ด้านการคำนวณและการนำเสนองาน ประจำปีการศึกษา 2567หลักสูตรวิทยาศาสตร์การเพาะเลี้ยงสัตว์น้ำ สาขาวิชาการประมง คณะเทคโนโลยีการเกษตร มหาวิทยาลัยราชภัฏสกลนคร ให้นักศึกษาในหลักสูตร ยวิทยากร คือ อาจารย์นาฏลดา เรืองชาญ อาจารย์ประจำสาขาวิชาคอมพิวเตอร์ธุรกิจ คณะวิทยาการจัดการ มหาวิทยาลัยราชภัฏสกลนคร ให้คำแนะนำการใช้งานที่เหมาะกับการเรียนรู้ทางสาขาวิชาการประมง จัดขึ้นวันที่ 17 ธันวาคม 2567 ณ ห้องภูพาน ชั้น 4 อาคารบรรณราชนครินทร์ มหาวิทยาลัยราชภัฏสกลนคร โดยมีนักศึกษาสาขาวิชาการประมง ชั้นปี 1-4 เข้าร่วมกิจกรรมในครั้งนี้</a:t>
                      </a:r>
                    </a:p>
                    <a:p>
                      <a:pPr marL="285750" indent="-285750" algn="thaiDist">
                        <a:buFont typeface="Wingdings" panose="05000000000000000000" pitchFamily="2" charset="2"/>
                        <a:buChar char="§"/>
                        <a:tabLst>
                          <a:tab pos="4124325" algn="l"/>
                        </a:tabLst>
                      </a:pPr>
                      <a:r>
                        <a:rPr lang="th-TH" sz="1600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คณะวิทยาศาสตร์และเทคโนโลยี</a:t>
                      </a:r>
                      <a:r>
                        <a:rPr lang="th-TH" sz="1600" baseline="0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จะดำเนินการจัดกิจกรรมอบรมระยะสั้นการออกแบบสื่อดิจิทัลเพื่อการโฆษณาสินค้า ในวันที่ 29 – 30 พฤษภาคม 2568 </a:t>
                      </a:r>
                      <a:br>
                        <a:rPr lang="th-TH" sz="1600" baseline="0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600" baseline="0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ณ ห้องปฏิบัติการคอมพิวเตอร์ 1122 อาคารศูนย์ภาษาและคอมพิวเตอร์</a:t>
                      </a:r>
                      <a:endParaRPr kumimoji="0" lang="th-TH" sz="1600" b="0" i="0" u="none" strike="noStrike" kern="1200" cap="none" spc="0" normalizeH="0" baseline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Arial Unicode MS"/>
                        <a:cs typeface="TH SarabunPSK" panose="020B0500040200020003" pitchFamily="34" charset="-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Arial Unicode MS"/>
                        <a:cs typeface="TH SarabunPSK" panose="020B0500040200020003" pitchFamily="34" charset="-34"/>
                      </a:endParaRPr>
                    </a:p>
                  </a:txBody>
                  <a:tcPr marL="288000" marR="0" marT="60960" marB="60960">
                    <a:lnL w="9525" cap="flat" cmpd="sng" algn="ctr">
                      <a:solidFill>
                        <a:srgbClr val="66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6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6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6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6649359"/>
                  </a:ext>
                </a:extLst>
              </a:tr>
            </a:tbl>
          </a:graphicData>
        </a:graphic>
      </p:graphicFrame>
      <p:pic>
        <p:nvPicPr>
          <p:cNvPr id="13" name="รูปภาพ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4068" y="5359287"/>
            <a:ext cx="2961836" cy="1053097"/>
          </a:xfrm>
          <a:prstGeom prst="rect">
            <a:avLst/>
          </a:prstGeom>
        </p:spPr>
      </p:pic>
      <p:pic>
        <p:nvPicPr>
          <p:cNvPr id="14" name="รูปภาพ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324" y="5443518"/>
            <a:ext cx="2282279" cy="1119194"/>
          </a:xfrm>
          <a:prstGeom prst="rect">
            <a:avLst/>
          </a:prstGeom>
        </p:spPr>
      </p:pic>
      <p:sp>
        <p:nvSpPr>
          <p:cNvPr id="17" name="กล่องข้อความ 16"/>
          <p:cNvSpPr txBox="1"/>
          <p:nvPr/>
        </p:nvSpPr>
        <p:spPr>
          <a:xfrm>
            <a:off x="8211258" y="6016168"/>
            <a:ext cx="19226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P.35 - 38 </a:t>
            </a:r>
            <a:endParaRPr lang="th-TH" sz="24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3647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รูปแบบอิสระ 36"/>
          <p:cNvSpPr/>
          <p:nvPr/>
        </p:nvSpPr>
        <p:spPr>
          <a:xfrm>
            <a:off x="0" y="-9439"/>
            <a:ext cx="12191999" cy="580262"/>
          </a:xfrm>
          <a:custGeom>
            <a:avLst/>
            <a:gdLst>
              <a:gd name="connsiteX0" fmla="*/ 312041 w 8856984"/>
              <a:gd name="connsiteY0" fmla="*/ 0 h 399303"/>
              <a:gd name="connsiteX1" fmla="*/ 8544943 w 8856984"/>
              <a:gd name="connsiteY1" fmla="*/ 0 h 399303"/>
              <a:gd name="connsiteX2" fmla="*/ 8856984 w 8856984"/>
              <a:gd name="connsiteY2" fmla="*/ 312041 h 399303"/>
              <a:gd name="connsiteX3" fmla="*/ 8856984 w 8856984"/>
              <a:gd name="connsiteY3" fmla="*/ 399303 h 399303"/>
              <a:gd name="connsiteX4" fmla="*/ 0 w 8856984"/>
              <a:gd name="connsiteY4" fmla="*/ 399303 h 399303"/>
              <a:gd name="connsiteX5" fmla="*/ 0 w 8856984"/>
              <a:gd name="connsiteY5" fmla="*/ 312041 h 399303"/>
              <a:gd name="connsiteX6" fmla="*/ 312041 w 8856984"/>
              <a:gd name="connsiteY6" fmla="*/ 0 h 399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856984" h="399303">
                <a:moveTo>
                  <a:pt x="312041" y="0"/>
                </a:moveTo>
                <a:lnTo>
                  <a:pt x="8544943" y="0"/>
                </a:lnTo>
                <a:cubicBezTo>
                  <a:pt x="8717278" y="0"/>
                  <a:pt x="8856984" y="139706"/>
                  <a:pt x="8856984" y="312041"/>
                </a:cubicBezTo>
                <a:lnTo>
                  <a:pt x="8856984" y="399303"/>
                </a:lnTo>
                <a:lnTo>
                  <a:pt x="0" y="399303"/>
                </a:lnTo>
                <a:lnTo>
                  <a:pt x="0" y="312041"/>
                </a:lnTo>
                <a:cubicBezTo>
                  <a:pt x="0" y="139706"/>
                  <a:pt x="139706" y="0"/>
                  <a:pt x="312041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th-TH" sz="28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ประเด็นความเสี่ยงที่ </a:t>
            </a:r>
            <a:r>
              <a:rPr lang="th-TH" sz="28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 การ</a:t>
            </a:r>
            <a:r>
              <a:rPr lang="th-TH" sz="28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พัฒนาปัญญาประดิษฐ์ที่เข้ามาทดแทนตำแหน่งงานในตลาดแรงงาน</a:t>
            </a:r>
            <a:endParaRPr lang="th-TH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31" name="กลุ่ม 30"/>
          <p:cNvGrpSpPr/>
          <p:nvPr/>
        </p:nvGrpSpPr>
        <p:grpSpPr>
          <a:xfrm>
            <a:off x="10366319" y="630222"/>
            <a:ext cx="1848348" cy="976387"/>
            <a:chOff x="10231901" y="610580"/>
            <a:chExt cx="1950719" cy="936280"/>
          </a:xfrm>
        </p:grpSpPr>
        <p:sp>
          <p:nvSpPr>
            <p:cNvPr id="8" name="แผนผังลําดับงาน: กระบวนการสำรอง 7"/>
            <p:cNvSpPr/>
            <p:nvPr/>
          </p:nvSpPr>
          <p:spPr>
            <a:xfrm>
              <a:off x="10241280" y="610580"/>
              <a:ext cx="1886268" cy="936279"/>
            </a:xfrm>
            <a:prstGeom prst="flowChartAlternateProcess">
              <a:avLst/>
            </a:prstGeom>
            <a:solidFill>
              <a:srgbClr val="FF9933"/>
            </a:solidFill>
            <a:ln>
              <a:solidFill>
                <a:srgbClr val="FF9933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8" name="กล่องข้อความ 17"/>
            <p:cNvSpPr txBox="1"/>
            <p:nvPr/>
          </p:nvSpPr>
          <p:spPr>
            <a:xfrm>
              <a:off x="10231901" y="623530"/>
              <a:ext cx="195071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 smtClean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ระดับความเสี่ยงสูงมาก</a:t>
              </a:r>
              <a:br>
                <a:rPr lang="th-TH" b="1" dirty="0" smtClean="0">
                  <a:latin typeface="TH SarabunPSK" panose="020B0500040200020003" pitchFamily="34" charset="-34"/>
                  <a:cs typeface="TH SarabunPSK" panose="020B0500040200020003" pitchFamily="34" charset="-34"/>
                </a:rPr>
              </a:br>
              <a:r>
                <a:rPr lang="th-TH" b="1" dirty="0" smtClean="0">
                  <a:latin typeface="TH SarabunPSK" panose="020B0500040200020003" pitchFamily="34" charset="-34"/>
                  <a:cs typeface="TH SarabunPSK" panose="020B0500040200020003" pitchFamily="34" charset="-34"/>
                </a:rPr>
                <a:t>16 (สูงมาก)</a:t>
              </a:r>
              <a:br>
                <a:rPr lang="th-TH" b="1" dirty="0" smtClean="0">
                  <a:latin typeface="TH SarabunPSK" panose="020B0500040200020003" pitchFamily="34" charset="-34"/>
                  <a:cs typeface="TH SarabunPSK" panose="020B0500040200020003" pitchFamily="34" charset="-34"/>
                </a:rPr>
              </a:br>
              <a:r>
                <a:rPr lang="th-TH" b="1" dirty="0" smtClean="0">
                  <a:latin typeface="TH SarabunPSK" panose="020B0500040200020003" pitchFamily="34" charset="-34"/>
                  <a:cs typeface="TH SarabunPSK" panose="020B0500040200020003" pitchFamily="34" charset="-34"/>
                </a:rPr>
                <a:t>(โอกาส 4 × ผลกระทบ 4)</a:t>
              </a:r>
              <a:endParaRPr lang="th-TH" b="1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graphicFrame>
        <p:nvGraphicFramePr>
          <p:cNvPr id="25" name="ตาราง 24"/>
          <p:cNvGraphicFramePr>
            <a:graphicFrameLocks noGrp="1"/>
          </p:cNvGraphicFramePr>
          <p:nvPr>
            <p:extLst/>
          </p:nvPr>
        </p:nvGraphicFramePr>
        <p:xfrm>
          <a:off x="2614030" y="630222"/>
          <a:ext cx="3644825" cy="5507875"/>
        </p:xfrm>
        <a:graphic>
          <a:graphicData uri="http://schemas.openxmlformats.org/drawingml/2006/table">
            <a:tbl>
              <a:tblPr firstRow="1" bandRow="1"/>
              <a:tblGrid>
                <a:gridCol w="3644825">
                  <a:extLst>
                    <a:ext uri="{9D8B030D-6E8A-4147-A177-3AD203B41FA5}">
                      <a16:colId xmlns:a16="http://schemas.microsoft.com/office/drawing/2014/main" val="2329570379"/>
                    </a:ext>
                  </a:extLst>
                </a:gridCol>
              </a:tblGrid>
              <a:tr h="80173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1600" dirty="0" smtClean="0">
                          <a:solidFill>
                            <a:srgbClr val="000000"/>
                          </a:solidFill>
                          <a:effectLst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2. </a:t>
                      </a:r>
                      <a:r>
                        <a:rPr lang="th-TH" sz="1600" dirty="0" smtClean="0">
                          <a:solidFill>
                            <a:srgbClr val="000000"/>
                          </a:solidFill>
                          <a:effectLst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การพัฒนา</a:t>
                      </a:r>
                      <a:r>
                        <a:rPr lang="th-TH" sz="1600" dirty="0" err="1" smtClean="0">
                          <a:solidFill>
                            <a:srgbClr val="000000"/>
                          </a:solidFill>
                          <a:effectLst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การจัด</a:t>
                      </a:r>
                      <a:r>
                        <a:rPr lang="th-TH" sz="1600" dirty="0" smtClean="0">
                          <a:solidFill>
                            <a:srgbClr val="000000"/>
                          </a:solidFill>
                          <a:effectLst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การศึกษาเพื่อสร้างทักษะทางสังคมและทักษะเชิงสมรรถนะโดยใช้ชุมชนเป็นฐาน เพื่อให้นักศึกษาและบุคลากรนำทักษะจากกระบวนการวิศวกรสังคมไปใช้ในการทำงานร่วมกับชุมชน</a:t>
                      </a: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</a:rPr>
                        <a:t> 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21920" marR="0" marT="0" marB="0">
                    <a:lnL w="9525" cap="flat" cmpd="sng" algn="ctr">
                      <a:solidFill>
                        <a:srgbClr val="66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6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6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6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0795068"/>
                  </a:ext>
                </a:extLst>
              </a:tr>
              <a:tr h="453251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algn="l"/>
                      <a:r>
                        <a:rPr lang="th-TH" sz="1600" b="0" i="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กองพัฒนานักศึกษา มหาวิทยาลัยราชภัฏสกลนคร จัดอบรมเชิงปฏิบัติการหลักสูตรวิศวกรสังคม “การพัฒนาศักยภาพอาจารย์ที่ปรึกษา” ระหว่างวันที่ 6 – 8 ธันวาคม 2567 ณ ห้องกิจกรรมเชิงสร้างสรรค์ ชั้น 3 อาคาร 20 มหาวิทยาลัยราชภัฏสกลนคร </a:t>
                      </a:r>
                    </a:p>
                    <a:p>
                      <a:pPr algn="l"/>
                      <a:r>
                        <a:rPr lang="th-TH" sz="1600" b="0" i="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โดยมี ผศ. ชาคริต ชาญชิตปรีชา อธิการบดี กล่าวเปิดการอบรม และอาจารย์ ดร.วิน</a:t>
                      </a:r>
                      <a:r>
                        <a:rPr lang="th-TH" sz="1600" b="0" i="0" dirty="0" err="1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ิธา</a:t>
                      </a:r>
                      <a:r>
                        <a:rPr lang="th-TH" sz="1600" b="0" i="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พานิชย์ ผู้ช่วยอธิการบดี กล่าวรายงาน มีวัตถุประสงค์เพื่อให้คณาจารย์และบุคลากรที่เข้าร่วมการอบรมมีความรู้ ความเข้าใจในเครื่องมือวิศวกรสังคมทั้ง 5 เครื่องมือ ตลอดจนมีทักษะในการรับฟัง และให้คำปรึกษาแก่นักศึกษาที่ผ่านกระบวนการอบรมได้ โดยมีผู้เข้าร่วมได้แก่ อาจารย์ และบุคลากร จากคณะ สำนัก สถาบัน จำนวนทั้งสิ้น 50 คน</a:t>
                      </a:r>
                      <a:endParaRPr lang="th-TH" sz="1600" b="0" i="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288000" marR="0" marT="60960" marB="60960">
                    <a:lnL w="9525" cap="flat" cmpd="sng" algn="ctr">
                      <a:solidFill>
                        <a:srgbClr val="66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6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6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6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6649359"/>
                  </a:ext>
                </a:extLst>
              </a:tr>
            </a:tbl>
          </a:graphicData>
        </a:graphic>
      </p:graphicFrame>
      <p:sp>
        <p:nvSpPr>
          <p:cNvPr id="20" name="สี่เหลี่ยมผืนผ้า 19"/>
          <p:cNvSpPr/>
          <p:nvPr/>
        </p:nvSpPr>
        <p:spPr>
          <a:xfrm>
            <a:off x="137755" y="1108622"/>
            <a:ext cx="2350093" cy="4344239"/>
          </a:xfrm>
          <a:prstGeom prst="rect">
            <a:avLst/>
          </a:prstGeom>
          <a:solidFill>
            <a:srgbClr val="FFFFCC"/>
          </a:solidFill>
          <a:ln w="158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8000" bIns="48000" rtlCol="0" anchor="t"/>
          <a:lstStyle/>
          <a:p>
            <a:pPr>
              <a:spcAft>
                <a:spcPts val="0"/>
              </a:spcAft>
            </a:pPr>
            <a:r>
              <a:rPr lang="th-TH" sz="1600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H SarabunPSK" panose="020B0500040200020003" pitchFamily="34" charset="-34"/>
              </a:rPr>
              <a:t>โครงการพัฒนาอาจารย์มหาวิทยาลัยราชภัฏสกลนคร </a:t>
            </a:r>
            <a:br>
              <a:rPr lang="th-TH" sz="1600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H SarabunPSK" panose="020B0500040200020003" pitchFamily="34" charset="-34"/>
              </a:rPr>
            </a:br>
            <a:r>
              <a:rPr lang="th-TH" sz="1600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H SarabunPSK" panose="020B0500040200020003" pitchFamily="34" charset="-34"/>
              </a:rPr>
              <a:t>(สำนักส่งเสริมวิชาการ)</a:t>
            </a:r>
            <a:endParaRPr lang="en-US" sz="1200" dirty="0">
              <a:solidFill>
                <a:schemeClr val="tx1"/>
              </a:solidFill>
              <a:latin typeface="Calibri" panose="020F0502020204030204" pitchFamily="34" charset="0"/>
              <a:ea typeface="Yu Mincho"/>
              <a:cs typeface="Cordia New" panose="020B0304020202020204" pitchFamily="34" charset="-34"/>
            </a:endParaRPr>
          </a:p>
          <a:p>
            <a:pPr>
              <a:spcAft>
                <a:spcPts val="0"/>
              </a:spcAft>
            </a:pPr>
            <a:r>
              <a:rPr lang="en-US" sz="16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en-US" sz="16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16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งบประมาณ </a:t>
            </a:r>
            <a:r>
              <a:rPr lang="en-US" sz="16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80,000 </a:t>
            </a:r>
            <a:r>
              <a:rPr lang="th-TH" sz="16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บาท</a:t>
            </a:r>
            <a:br>
              <a:rPr lang="th-TH" sz="16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1600" b="1" dirty="0" smtClean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H SarabunPSK" panose="020B0500040200020003" pitchFamily="34" charset="-34"/>
              </a:rPr>
              <a:t>ระยะเวลา </a:t>
            </a:r>
            <a:r>
              <a:rPr lang="th-TH" sz="1600" b="1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H SarabunPSK" panose="020B0500040200020003" pitchFamily="34" charset="-34"/>
              </a:rPr>
              <a:t>:</a:t>
            </a:r>
            <a:r>
              <a:rPr lang="th-TH" sz="1600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H SarabunPSK" panose="020B0500040200020003" pitchFamily="34" charset="-34"/>
              </a:rPr>
              <a:t> </a:t>
            </a:r>
            <a:endParaRPr lang="en-US" sz="1200" dirty="0">
              <a:solidFill>
                <a:schemeClr val="tx1"/>
              </a:solidFill>
              <a:latin typeface="Calibri" panose="020F0502020204030204" pitchFamily="34" charset="0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>
              <a:spcAft>
                <a:spcPts val="0"/>
              </a:spcAft>
            </a:pPr>
            <a:r>
              <a:rPr lang="th-TH" sz="1600" dirty="0">
                <a:solidFill>
                  <a:srgbClr val="000096"/>
                </a:solidFill>
                <a:ea typeface="Cordia New" panose="020B0304020202020204" pitchFamily="34" charset="-34"/>
                <a:cs typeface="TH SarabunPSK" panose="020B0500040200020003" pitchFamily="34" charset="-34"/>
              </a:rPr>
              <a:t>1 ต.ค. 67 – 30 ก.ย. </a:t>
            </a:r>
            <a:r>
              <a:rPr lang="th-TH" sz="1600" dirty="0" smtClean="0">
                <a:solidFill>
                  <a:srgbClr val="000096"/>
                </a:solidFill>
                <a:ea typeface="Cordia New" panose="020B0304020202020204" pitchFamily="34" charset="-34"/>
                <a:cs typeface="TH SarabunPSK" panose="020B0500040200020003" pitchFamily="34" charset="-34"/>
              </a:rPr>
              <a:t>68</a:t>
            </a:r>
            <a:r>
              <a:rPr lang="en-US" sz="1600" dirty="0">
                <a:solidFill>
                  <a:schemeClr val="tx1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/>
            </a:r>
            <a:br>
              <a:rPr lang="en-US" sz="1600" dirty="0">
                <a:solidFill>
                  <a:schemeClr val="tx1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</a:br>
            <a:r>
              <a:rPr lang="th-TH" sz="1600" b="1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H SarabunPSK" panose="020B0500040200020003" pitchFamily="34" charset="-34"/>
              </a:rPr>
              <a:t>ผู้กำกับดูแล :</a:t>
            </a:r>
            <a:r>
              <a:rPr lang="th-TH" sz="1600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H SarabunPSK" panose="020B0500040200020003" pitchFamily="34" charset="-34"/>
              </a:rPr>
              <a:t> </a:t>
            </a:r>
            <a:endParaRPr lang="en-US" sz="1200" dirty="0">
              <a:solidFill>
                <a:schemeClr val="tx1"/>
              </a:solidFill>
              <a:latin typeface="Calibri" panose="020F0502020204030204" pitchFamily="34" charset="0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>
              <a:spcAft>
                <a:spcPts val="0"/>
              </a:spcAft>
            </a:pPr>
            <a:r>
              <a:rPr lang="th-TH" sz="1600" dirty="0">
                <a:solidFill>
                  <a:srgbClr val="000096"/>
                </a:solidFill>
                <a:latin typeface="Calibri" panose="020F0502020204030204" pitchFamily="34" charset="0"/>
                <a:ea typeface="Yu Mincho"/>
                <a:cs typeface="TH SarabunPSK" panose="020B0500040200020003" pitchFamily="34" charset="-34"/>
              </a:rPr>
              <a:t>1. รองอธิการบดี</a:t>
            </a:r>
            <a:br>
              <a:rPr lang="th-TH" sz="1600" dirty="0">
                <a:solidFill>
                  <a:srgbClr val="000096"/>
                </a:solidFill>
                <a:latin typeface="Calibri" panose="020F0502020204030204" pitchFamily="34" charset="0"/>
                <a:ea typeface="Yu Mincho"/>
                <a:cs typeface="TH SarabunPSK" panose="020B0500040200020003" pitchFamily="34" charset="-34"/>
              </a:rPr>
            </a:br>
            <a:r>
              <a:rPr lang="th-TH" sz="1600" dirty="0">
                <a:solidFill>
                  <a:srgbClr val="000096"/>
                </a:solidFill>
                <a:latin typeface="Calibri" panose="020F0502020204030204" pitchFamily="34" charset="0"/>
                <a:ea typeface="Yu Mincho"/>
                <a:cs typeface="TH SarabunPSK" panose="020B0500040200020003" pitchFamily="34" charset="-34"/>
              </a:rPr>
              <a:t>    ด้านวิชาการ</a:t>
            </a:r>
            <a:endParaRPr lang="en-US" sz="1200" dirty="0">
              <a:solidFill>
                <a:srgbClr val="000096"/>
              </a:solidFill>
              <a:latin typeface="Calibri" panose="020F0502020204030204" pitchFamily="34" charset="0"/>
              <a:ea typeface="Yu Mincho"/>
              <a:cs typeface="Cordia New" panose="020B0304020202020204" pitchFamily="34" charset="-34"/>
            </a:endParaRPr>
          </a:p>
          <a:p>
            <a:pPr>
              <a:spcAft>
                <a:spcPts val="0"/>
              </a:spcAft>
            </a:pPr>
            <a:r>
              <a:rPr lang="th-TH" sz="1600" dirty="0">
                <a:solidFill>
                  <a:srgbClr val="000096"/>
                </a:solidFill>
                <a:latin typeface="Calibri" panose="020F0502020204030204" pitchFamily="34" charset="0"/>
                <a:ea typeface="Yu Mincho"/>
                <a:cs typeface="TH SarabunPSK" panose="020B0500040200020003" pitchFamily="34" charset="-34"/>
              </a:rPr>
              <a:t>2. รองด้านกิจการนักศึกษา</a:t>
            </a:r>
            <a:endParaRPr lang="en-US" sz="1200" dirty="0">
              <a:solidFill>
                <a:srgbClr val="000096"/>
              </a:solidFill>
              <a:latin typeface="Calibri" panose="020F0502020204030204" pitchFamily="34" charset="0"/>
              <a:ea typeface="Yu Mincho"/>
              <a:cs typeface="Cordia New" panose="020B0304020202020204" pitchFamily="34" charset="-34"/>
            </a:endParaRPr>
          </a:p>
          <a:p>
            <a:pPr>
              <a:spcAft>
                <a:spcPts val="0"/>
              </a:spcAft>
            </a:pPr>
            <a:r>
              <a:rPr lang="en-US" sz="1600" dirty="0">
                <a:solidFill>
                  <a:schemeClr val="tx1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/>
            </a:r>
            <a:br>
              <a:rPr lang="en-US" sz="1600" dirty="0">
                <a:solidFill>
                  <a:schemeClr val="tx1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</a:br>
            <a:r>
              <a:rPr lang="th-TH" sz="1600" b="1" dirty="0">
                <a:solidFill>
                  <a:schemeClr val="tx1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ผู้รับผิดชอบ:</a:t>
            </a:r>
            <a:r>
              <a:rPr lang="th-TH" sz="1600" dirty="0">
                <a:solidFill>
                  <a:schemeClr val="tx1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</a:t>
            </a:r>
            <a:endParaRPr lang="en-US" sz="1200" dirty="0">
              <a:solidFill>
                <a:schemeClr val="tx1"/>
              </a:solidFill>
              <a:latin typeface="TH SarabunPSK" panose="020B0500040200020003" pitchFamily="34" charset="-34"/>
              <a:ea typeface="Times New Roman" panose="02020603050405020304" pitchFamily="18" charset="0"/>
              <a:cs typeface="TH SarabunPSK" panose="020B0500040200020003" pitchFamily="34" charset="-34"/>
            </a:endParaRPr>
          </a:p>
          <a:p>
            <a:pPr>
              <a:spcAft>
                <a:spcPts val="0"/>
              </a:spcAft>
            </a:pPr>
            <a:r>
              <a:rPr lang="th-TH" sz="1600" dirty="0">
                <a:solidFill>
                  <a:srgbClr val="000096"/>
                </a:solidFill>
                <a:latin typeface="Calibri" panose="020F0502020204030204" pitchFamily="34" charset="0"/>
                <a:ea typeface="Yu Mincho"/>
                <a:cs typeface="TH SarabunPSK" panose="020B0500040200020003" pitchFamily="34" charset="-34"/>
              </a:rPr>
              <a:t>1. คณบดีทุกคณะ</a:t>
            </a:r>
            <a:endParaRPr lang="en-US" sz="1200" dirty="0">
              <a:solidFill>
                <a:srgbClr val="000096"/>
              </a:solidFill>
              <a:latin typeface="Calibri" panose="020F0502020204030204" pitchFamily="34" charset="0"/>
              <a:ea typeface="Yu Mincho"/>
              <a:cs typeface="Cordia New" panose="020B0304020202020204" pitchFamily="34" charset="-34"/>
            </a:endParaRPr>
          </a:p>
          <a:p>
            <a:pPr marL="109855" indent="-109855">
              <a:spcAft>
                <a:spcPts val="0"/>
              </a:spcAft>
            </a:pPr>
            <a:r>
              <a:rPr lang="th-TH" sz="1600" dirty="0">
                <a:solidFill>
                  <a:srgbClr val="000096"/>
                </a:solidFill>
                <a:latin typeface="Calibri" panose="020F0502020204030204" pitchFamily="34" charset="0"/>
                <a:ea typeface="Yu Mincho"/>
                <a:cs typeface="TH SarabunPSK" panose="020B0500040200020003" pitchFamily="34" charset="-34"/>
              </a:rPr>
              <a:t>2. ผู้อำนวยการสำนักส่งเสริมวิชาการและงานทะเบียน</a:t>
            </a:r>
            <a:endParaRPr lang="en-US" sz="1200" dirty="0">
              <a:solidFill>
                <a:srgbClr val="000096"/>
              </a:solidFill>
              <a:latin typeface="Calibri" panose="020F0502020204030204" pitchFamily="34" charset="0"/>
              <a:ea typeface="Yu Mincho"/>
              <a:cs typeface="Cordia New" panose="020B0304020202020204" pitchFamily="34" charset="-34"/>
            </a:endParaRPr>
          </a:p>
          <a:p>
            <a:r>
              <a:rPr lang="th-TH" sz="1600" dirty="0">
                <a:solidFill>
                  <a:srgbClr val="000096"/>
                </a:solidFill>
                <a:ea typeface="Cordia New" panose="020B0304020202020204" pitchFamily="34" charset="-34"/>
                <a:cs typeface="TH SarabunPSK" panose="020B0500040200020003" pitchFamily="34" charset="-34"/>
              </a:rPr>
              <a:t>3. ผู้อำนวยการกองพัฒนานักศึกษา</a:t>
            </a:r>
            <a:endParaRPr lang="th-TH" sz="1600" b="1" dirty="0">
              <a:solidFill>
                <a:srgbClr val="000096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6" name="สี่เหลี่ยมผืนผ้า 25"/>
          <p:cNvSpPr/>
          <p:nvPr/>
        </p:nvSpPr>
        <p:spPr>
          <a:xfrm>
            <a:off x="137754" y="599822"/>
            <a:ext cx="2350093" cy="479800"/>
          </a:xfrm>
          <a:prstGeom prst="rect">
            <a:avLst/>
          </a:prstGeom>
          <a:solidFill>
            <a:srgbClr val="FFFF00"/>
          </a:solidFill>
          <a:ln w="158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th-TH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กลยุทธ์</a:t>
            </a:r>
            <a:r>
              <a:rPr lang="en-US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/</a:t>
            </a:r>
            <a:r>
              <a:rPr lang="th-TH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แนวทางจัดการความเสี่ยง</a:t>
            </a:r>
          </a:p>
        </p:txBody>
      </p:sp>
      <p:pic>
        <p:nvPicPr>
          <p:cNvPr id="10" name="รูปภาพ 9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5" y="5531710"/>
            <a:ext cx="2107008" cy="12127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12" name="ตาราง 11"/>
          <p:cNvGraphicFramePr>
            <a:graphicFrameLocks noGrp="1"/>
          </p:cNvGraphicFramePr>
          <p:nvPr>
            <p:extLst/>
          </p:nvPr>
        </p:nvGraphicFramePr>
        <p:xfrm>
          <a:off x="6595311" y="599822"/>
          <a:ext cx="3693358" cy="4358640"/>
        </p:xfrm>
        <a:graphic>
          <a:graphicData uri="http://schemas.openxmlformats.org/drawingml/2006/table">
            <a:tbl>
              <a:tblPr firstRow="1" bandRow="1"/>
              <a:tblGrid>
                <a:gridCol w="3693358">
                  <a:extLst>
                    <a:ext uri="{9D8B030D-6E8A-4147-A177-3AD203B41FA5}">
                      <a16:colId xmlns:a16="http://schemas.microsoft.com/office/drawing/2014/main" val="2329570379"/>
                    </a:ext>
                  </a:extLst>
                </a:gridCol>
              </a:tblGrid>
              <a:tr h="57947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1600" dirty="0" smtClean="0">
                          <a:solidFill>
                            <a:srgbClr val="000000"/>
                          </a:solidFill>
                          <a:effectLst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2. </a:t>
                      </a:r>
                      <a:r>
                        <a:rPr lang="th-TH" sz="1600" dirty="0" smtClean="0">
                          <a:solidFill>
                            <a:srgbClr val="000000"/>
                          </a:solidFill>
                          <a:effectLst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การพัฒนา</a:t>
                      </a:r>
                      <a:r>
                        <a:rPr lang="th-TH" sz="1600" dirty="0" err="1" smtClean="0">
                          <a:solidFill>
                            <a:srgbClr val="000000"/>
                          </a:solidFill>
                          <a:effectLst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การจัด</a:t>
                      </a:r>
                      <a:r>
                        <a:rPr lang="th-TH" sz="1600" dirty="0" smtClean="0">
                          <a:solidFill>
                            <a:srgbClr val="000000"/>
                          </a:solidFill>
                          <a:effectLst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การศึกษาเพื่อสร้างทักษะทางสังคมและทักษะเชิงสมรรถนะโดยใช้ชุมชนเป็นฐาน เพื่อให้นักศึกษาและบุคลากรนำทักษะจากกระบวนการวิศวกรสังคมไปใช้ในการทำงานร่วมกับชุมชน</a:t>
                      </a: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</a:rPr>
                        <a:t> 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21920" marR="0" marT="0" marB="0">
                    <a:lnL w="9525" cap="flat" cmpd="sng" algn="ctr">
                      <a:solidFill>
                        <a:srgbClr val="66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6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6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6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0795068"/>
                  </a:ext>
                </a:extLst>
              </a:tr>
              <a:tr h="272834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kern="12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Arial Unicode MS"/>
                          <a:cs typeface="TH SarabunPSK" panose="020B0500040200020003" pitchFamily="34" charset="-34"/>
                        </a:rPr>
                        <a:t>โดยมีนักศึกษาทุกคณะเข้าร่วมการอบรมดังกล่าวอาทิ</a:t>
                      </a:r>
                      <a:r>
                        <a:rPr lang="th-TH" sz="1800" kern="1200" baseline="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Arial Unicode MS"/>
                          <a:cs typeface="TH SarabunPSK" panose="020B0500040200020003" pitchFamily="34" charset="-34"/>
                        </a:rPr>
                        <a:t> เช่น</a:t>
                      </a:r>
                      <a:r>
                        <a:rPr lang="th-TH" sz="1600" kern="12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Arial Unicode MS"/>
                          <a:cs typeface="TH SarabunPSK" panose="020B0500040200020003" pitchFamily="34" charset="-34"/>
                        </a:rPr>
                        <a:t>คณะเทคโนโลยีอุตสาหกรรม</a:t>
                      </a:r>
                      <a:r>
                        <a:rPr lang="th-TH" sz="1600" kern="1200" baseline="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Arial Unicode MS"/>
                          <a:cs typeface="TH SarabunPSK" panose="020B0500040200020003" pitchFamily="34" charset="-34"/>
                        </a:rPr>
                        <a:t> ได้เข้าร่วมโครงการพัฒนา </a:t>
                      </a:r>
                      <a:r>
                        <a:rPr lang="en-US" sz="1600" kern="1200" baseline="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Arial Unicode MS"/>
                          <a:cs typeface="TH SarabunPSK" panose="020B0500040200020003" pitchFamily="34" charset="-34"/>
                        </a:rPr>
                        <a:t>soft skills </a:t>
                      </a:r>
                      <a:r>
                        <a:rPr lang="th-TH" sz="1600" kern="1200" baseline="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Arial Unicode MS"/>
                          <a:cs typeface="TH SarabunPSK" panose="020B0500040200020003" pitchFamily="34" charset="-34"/>
                        </a:rPr>
                        <a:t>ให้กับนักศึกษาด้วยกระบวนการวิศวกรสังคม มหาวิทยาลัยราช</a:t>
                      </a:r>
                      <a:r>
                        <a:rPr lang="th-TH" sz="16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Arial Unicode MS"/>
                          <a:cs typeface="TH SarabunPSK" panose="020B0500040200020003" pitchFamily="34" charset="-34"/>
                        </a:rPr>
                        <a:t>ภัฏ</a:t>
                      </a:r>
                      <a:r>
                        <a:rPr lang="th-TH" sz="1600" kern="1200" baseline="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Arial Unicode MS"/>
                          <a:cs typeface="TH SarabunPSK" panose="020B0500040200020003" pitchFamily="34" charset="-34"/>
                        </a:rPr>
                        <a:t>สกลนคร ประจำปีงบประมาณ 2568 กิจกรรมอบรมเชิงปฏิบัติการหลักสูตร “วิศวกรสังคม” มหาวิทยาลัยราช</a:t>
                      </a:r>
                      <a:r>
                        <a:rPr lang="th-TH" sz="16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Arial Unicode MS"/>
                          <a:cs typeface="TH SarabunPSK" panose="020B0500040200020003" pitchFamily="34" charset="-34"/>
                        </a:rPr>
                        <a:t>ภัฏ</a:t>
                      </a:r>
                      <a:r>
                        <a:rPr lang="th-TH" sz="1600" kern="1200" baseline="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Arial Unicode MS"/>
                          <a:cs typeface="TH SarabunPSK" panose="020B0500040200020003" pitchFamily="34" charset="-34"/>
                        </a:rPr>
                        <a:t>สกลนคร รุ่น 1 ในระหว่างวันที่ 10-12 มกราคม พ.ศ. 2568 </a:t>
                      </a:r>
                      <a:br>
                        <a:rPr lang="th-TH" sz="1600" kern="1200" baseline="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Arial Unicode MS"/>
                          <a:cs typeface="TH SarabunPSK" panose="020B0500040200020003" pitchFamily="34" charset="-34"/>
                        </a:rPr>
                      </a:br>
                      <a:r>
                        <a:rPr lang="th-TH" sz="1600" kern="1200" baseline="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Arial Unicode MS"/>
                          <a:cs typeface="TH SarabunPSK" panose="020B0500040200020003" pitchFamily="34" charset="-34"/>
                        </a:rPr>
                        <a:t>ณ ห้องกิจกรรมเชิงสร้างสรรค์ ชั้น 3 อาคารอเนกประสงค์ </a:t>
                      </a:r>
                      <a:r>
                        <a:rPr lang="th-TH" sz="1800" kern="1200" baseline="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Arial Unicode MS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lang="th-TH" sz="1600" kern="1200" baseline="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Arial Unicode MS"/>
                          <a:cs typeface="TH SarabunPSK" panose="020B0500040200020003" pitchFamily="34" charset="-34"/>
                        </a:rPr>
                        <a:t>อาคาร 20) มหาวิทยาลัยราชภัฏสกลนคร จำนวน 23 คน </a:t>
                      </a:r>
                      <a:br>
                        <a:rPr lang="th-TH" sz="1600" kern="1200" baseline="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Arial Unicode MS"/>
                          <a:cs typeface="TH SarabunPSK" panose="020B0500040200020003" pitchFamily="34" charset="-34"/>
                        </a:rPr>
                      </a:br>
                      <a:r>
                        <a:rPr lang="th-TH" sz="1600" kern="1200" baseline="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Arial Unicode MS"/>
                          <a:cs typeface="TH SarabunPSK" panose="020B0500040200020003" pitchFamily="34" charset="-34"/>
                        </a:rPr>
                        <a:t>ได้ร่วมกิจกรรมเสร็จแล้ว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kern="1200" baseline="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Arial Unicode MS"/>
                          <a:cs typeface="TH SarabunPSK" panose="020B0500040200020003" pitchFamily="34" charset="-34"/>
                        </a:rPr>
                        <a:t>นอกจากนี้คณะยังได้พัฒนาศักยภาพของบุคลากรในด้านอื่น ๆ</a:t>
                      </a:r>
                      <a:br>
                        <a:rPr lang="th-TH" sz="1600" kern="1200" baseline="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Arial Unicode MS"/>
                          <a:cs typeface="TH SarabunPSK" panose="020B0500040200020003" pitchFamily="34" charset="-34"/>
                        </a:rPr>
                      </a:br>
                      <a:r>
                        <a:rPr lang="th-TH" sz="1600" kern="1200" baseline="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Arial Unicode MS"/>
                          <a:cs typeface="TH SarabunPSK" panose="020B0500040200020003" pitchFamily="34" charset="-34"/>
                        </a:rPr>
                        <a:t>ในการพัฒนาการจัดการศึกษาเพื่อสร้างทักษะทางสังคมและทักษะเชิงสมรรถเพื่อให้</a:t>
                      </a:r>
                      <a:r>
                        <a:rPr lang="th-TH" sz="1600" kern="1200" baseline="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นักศึกษาในด้านกิจกรรมต่อไปนี้</a:t>
                      </a:r>
                      <a:endParaRPr lang="th-TH" sz="1600" kern="1200" baseline="0" dirty="0" smtClean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Arial Unicode MS"/>
                        <a:cs typeface="TH SarabunPSK" panose="020B0500040200020003" pitchFamily="34" charset="-34"/>
                      </a:endParaRPr>
                    </a:p>
                    <a:p>
                      <a:pPr marL="285750" indent="-285750">
                        <a:buFontTx/>
                        <a:buChar char="-"/>
                      </a:pPr>
                      <a:endParaRPr lang="en-US" sz="1800" b="1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marL="288000" marR="0" marT="60960" marB="60960">
                    <a:lnL w="9525" cap="flat" cmpd="sng" algn="ctr">
                      <a:solidFill>
                        <a:srgbClr val="66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6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6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6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6649359"/>
                  </a:ext>
                </a:extLst>
              </a:tr>
            </a:tbl>
          </a:graphicData>
        </a:graphic>
      </p:graphicFrame>
      <p:pic>
        <p:nvPicPr>
          <p:cNvPr id="2" name="รูปภาพ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0528" y="4346301"/>
            <a:ext cx="3431828" cy="2271120"/>
          </a:xfrm>
          <a:prstGeom prst="rect">
            <a:avLst/>
          </a:prstGeom>
        </p:spPr>
      </p:pic>
      <p:pic>
        <p:nvPicPr>
          <p:cNvPr id="11" name="รูปภาพ 10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1789" y="2623558"/>
            <a:ext cx="1963412" cy="1186751"/>
          </a:xfrm>
          <a:prstGeom prst="rect">
            <a:avLst/>
          </a:prstGeom>
        </p:spPr>
      </p:pic>
      <p:pic>
        <p:nvPicPr>
          <p:cNvPr id="3" name="รูปภาพ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7430" y="4620810"/>
            <a:ext cx="2385256" cy="2020373"/>
          </a:xfrm>
          <a:prstGeom prst="rect">
            <a:avLst/>
          </a:prstGeom>
        </p:spPr>
      </p:pic>
      <p:pic>
        <p:nvPicPr>
          <p:cNvPr id="4" name="รูปภาพ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17465" y="4664463"/>
            <a:ext cx="3515482" cy="1933066"/>
          </a:xfrm>
          <a:prstGeom prst="rect">
            <a:avLst/>
          </a:prstGeom>
        </p:spPr>
      </p:pic>
      <p:sp>
        <p:nvSpPr>
          <p:cNvPr id="15" name="กล่องข้อความ 14"/>
          <p:cNvSpPr txBox="1"/>
          <p:nvPr/>
        </p:nvSpPr>
        <p:spPr>
          <a:xfrm>
            <a:off x="10239871" y="4006553"/>
            <a:ext cx="19226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P.35 - 38 </a:t>
            </a:r>
            <a:endParaRPr lang="th-TH" sz="24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6454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รูปแบบอิสระ 36"/>
          <p:cNvSpPr/>
          <p:nvPr/>
        </p:nvSpPr>
        <p:spPr>
          <a:xfrm>
            <a:off x="0" y="-9439"/>
            <a:ext cx="12191999" cy="580262"/>
          </a:xfrm>
          <a:custGeom>
            <a:avLst/>
            <a:gdLst>
              <a:gd name="connsiteX0" fmla="*/ 312041 w 8856984"/>
              <a:gd name="connsiteY0" fmla="*/ 0 h 399303"/>
              <a:gd name="connsiteX1" fmla="*/ 8544943 w 8856984"/>
              <a:gd name="connsiteY1" fmla="*/ 0 h 399303"/>
              <a:gd name="connsiteX2" fmla="*/ 8856984 w 8856984"/>
              <a:gd name="connsiteY2" fmla="*/ 312041 h 399303"/>
              <a:gd name="connsiteX3" fmla="*/ 8856984 w 8856984"/>
              <a:gd name="connsiteY3" fmla="*/ 399303 h 399303"/>
              <a:gd name="connsiteX4" fmla="*/ 0 w 8856984"/>
              <a:gd name="connsiteY4" fmla="*/ 399303 h 399303"/>
              <a:gd name="connsiteX5" fmla="*/ 0 w 8856984"/>
              <a:gd name="connsiteY5" fmla="*/ 312041 h 399303"/>
              <a:gd name="connsiteX6" fmla="*/ 312041 w 8856984"/>
              <a:gd name="connsiteY6" fmla="*/ 0 h 399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856984" h="399303">
                <a:moveTo>
                  <a:pt x="312041" y="0"/>
                </a:moveTo>
                <a:lnTo>
                  <a:pt x="8544943" y="0"/>
                </a:lnTo>
                <a:cubicBezTo>
                  <a:pt x="8717278" y="0"/>
                  <a:pt x="8856984" y="139706"/>
                  <a:pt x="8856984" y="312041"/>
                </a:cubicBezTo>
                <a:lnTo>
                  <a:pt x="8856984" y="399303"/>
                </a:lnTo>
                <a:lnTo>
                  <a:pt x="0" y="399303"/>
                </a:lnTo>
                <a:lnTo>
                  <a:pt x="0" y="312041"/>
                </a:lnTo>
                <a:cubicBezTo>
                  <a:pt x="0" y="139706"/>
                  <a:pt x="139706" y="0"/>
                  <a:pt x="312041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th-TH" sz="28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ประเด็นความเสี่ยงที่ </a:t>
            </a:r>
            <a:r>
              <a:rPr lang="th-TH" sz="28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 การ</a:t>
            </a:r>
            <a:r>
              <a:rPr lang="th-TH" sz="28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พัฒนาปัญญาประดิษฐ์ที่เข้ามาทดแทนตำแหน่งงานในตลาดแรงงาน</a:t>
            </a:r>
            <a:endParaRPr lang="th-TH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31" name="กลุ่ม 30"/>
          <p:cNvGrpSpPr/>
          <p:nvPr/>
        </p:nvGrpSpPr>
        <p:grpSpPr>
          <a:xfrm>
            <a:off x="345148" y="5706738"/>
            <a:ext cx="1935303" cy="943747"/>
            <a:chOff x="10231901" y="610580"/>
            <a:chExt cx="1950719" cy="936280"/>
          </a:xfrm>
        </p:grpSpPr>
        <p:sp>
          <p:nvSpPr>
            <p:cNvPr id="8" name="แผนผังลําดับงาน: กระบวนการสำรอง 7"/>
            <p:cNvSpPr/>
            <p:nvPr/>
          </p:nvSpPr>
          <p:spPr>
            <a:xfrm>
              <a:off x="10241280" y="610580"/>
              <a:ext cx="1886268" cy="936279"/>
            </a:xfrm>
            <a:prstGeom prst="flowChartAlternateProcess">
              <a:avLst/>
            </a:prstGeom>
            <a:solidFill>
              <a:srgbClr val="FF9933"/>
            </a:solidFill>
            <a:ln>
              <a:solidFill>
                <a:srgbClr val="FF9933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8" name="กล่องข้อความ 17"/>
            <p:cNvSpPr txBox="1"/>
            <p:nvPr/>
          </p:nvSpPr>
          <p:spPr>
            <a:xfrm>
              <a:off x="10231901" y="623530"/>
              <a:ext cx="195071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 smtClean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ระดับความเสี่ยงสูงมาก</a:t>
              </a:r>
              <a:br>
                <a:rPr lang="th-TH" b="1" dirty="0" smtClean="0">
                  <a:latin typeface="TH SarabunPSK" panose="020B0500040200020003" pitchFamily="34" charset="-34"/>
                  <a:cs typeface="TH SarabunPSK" panose="020B0500040200020003" pitchFamily="34" charset="-34"/>
                </a:rPr>
              </a:br>
              <a:r>
                <a:rPr lang="th-TH" b="1" dirty="0" smtClean="0">
                  <a:latin typeface="TH SarabunPSK" panose="020B0500040200020003" pitchFamily="34" charset="-34"/>
                  <a:cs typeface="TH SarabunPSK" panose="020B0500040200020003" pitchFamily="34" charset="-34"/>
                </a:rPr>
                <a:t>16 (สูงมาก)</a:t>
              </a:r>
              <a:br>
                <a:rPr lang="th-TH" b="1" dirty="0" smtClean="0">
                  <a:latin typeface="TH SarabunPSK" panose="020B0500040200020003" pitchFamily="34" charset="-34"/>
                  <a:cs typeface="TH SarabunPSK" panose="020B0500040200020003" pitchFamily="34" charset="-34"/>
                </a:rPr>
              </a:br>
              <a:r>
                <a:rPr lang="th-TH" b="1" dirty="0" smtClean="0">
                  <a:latin typeface="TH SarabunPSK" panose="020B0500040200020003" pitchFamily="34" charset="-34"/>
                  <a:cs typeface="TH SarabunPSK" panose="020B0500040200020003" pitchFamily="34" charset="-34"/>
                </a:rPr>
                <a:t>(โอกาส 4 × ผลกระทบ 4)</a:t>
              </a:r>
              <a:endParaRPr lang="th-TH" b="1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sp>
        <p:nvSpPr>
          <p:cNvPr id="20" name="สี่เหลี่ยมผืนผ้า 19"/>
          <p:cNvSpPr/>
          <p:nvPr/>
        </p:nvSpPr>
        <p:spPr>
          <a:xfrm>
            <a:off x="137755" y="1108622"/>
            <a:ext cx="2350093" cy="4344239"/>
          </a:xfrm>
          <a:prstGeom prst="rect">
            <a:avLst/>
          </a:prstGeom>
          <a:solidFill>
            <a:srgbClr val="FFFFCC"/>
          </a:solidFill>
          <a:ln w="158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8000" bIns="48000" rtlCol="0" anchor="t"/>
          <a:lstStyle/>
          <a:p>
            <a:pPr>
              <a:spcAft>
                <a:spcPts val="0"/>
              </a:spcAft>
            </a:pPr>
            <a:r>
              <a:rPr lang="th-TH" sz="1600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H SarabunPSK" panose="020B0500040200020003" pitchFamily="34" charset="-34"/>
              </a:rPr>
              <a:t>โครงการพัฒนาอาจารย์มหาวิทยาลัยราชภัฏสกลนคร </a:t>
            </a:r>
            <a:br>
              <a:rPr lang="th-TH" sz="1600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H SarabunPSK" panose="020B0500040200020003" pitchFamily="34" charset="-34"/>
              </a:rPr>
            </a:br>
            <a:r>
              <a:rPr lang="th-TH" sz="1600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H SarabunPSK" panose="020B0500040200020003" pitchFamily="34" charset="-34"/>
              </a:rPr>
              <a:t>(สำนักส่งเสริมวิชาการ)</a:t>
            </a:r>
            <a:endParaRPr lang="en-US" sz="1200" dirty="0">
              <a:solidFill>
                <a:schemeClr val="tx1"/>
              </a:solidFill>
              <a:latin typeface="Calibri" panose="020F0502020204030204" pitchFamily="34" charset="0"/>
              <a:ea typeface="Yu Mincho"/>
              <a:cs typeface="Cordia New" panose="020B0304020202020204" pitchFamily="34" charset="-34"/>
            </a:endParaRPr>
          </a:p>
          <a:p>
            <a:pPr>
              <a:spcAft>
                <a:spcPts val="0"/>
              </a:spcAft>
            </a:pPr>
            <a:r>
              <a:rPr lang="en-US" sz="16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en-US" sz="16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16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งบประมาณ </a:t>
            </a:r>
            <a:r>
              <a:rPr lang="en-US" sz="16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80,000 </a:t>
            </a:r>
            <a:r>
              <a:rPr lang="th-TH" sz="16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บาท</a:t>
            </a:r>
            <a:br>
              <a:rPr lang="th-TH" sz="16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1600" b="1" dirty="0" smtClean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H SarabunPSK" panose="020B0500040200020003" pitchFamily="34" charset="-34"/>
              </a:rPr>
              <a:t>ระยะเวลา </a:t>
            </a:r>
            <a:r>
              <a:rPr lang="th-TH" sz="1600" b="1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H SarabunPSK" panose="020B0500040200020003" pitchFamily="34" charset="-34"/>
              </a:rPr>
              <a:t>:</a:t>
            </a:r>
            <a:r>
              <a:rPr lang="th-TH" sz="1600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H SarabunPSK" panose="020B0500040200020003" pitchFamily="34" charset="-34"/>
              </a:rPr>
              <a:t> </a:t>
            </a:r>
            <a:endParaRPr lang="en-US" sz="1200" dirty="0">
              <a:solidFill>
                <a:schemeClr val="tx1"/>
              </a:solidFill>
              <a:latin typeface="Calibri" panose="020F0502020204030204" pitchFamily="34" charset="0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>
              <a:spcAft>
                <a:spcPts val="0"/>
              </a:spcAft>
            </a:pPr>
            <a:r>
              <a:rPr lang="th-TH" sz="1600" dirty="0">
                <a:solidFill>
                  <a:srgbClr val="000096"/>
                </a:solidFill>
                <a:ea typeface="Cordia New" panose="020B0304020202020204" pitchFamily="34" charset="-34"/>
                <a:cs typeface="TH SarabunPSK" panose="020B0500040200020003" pitchFamily="34" charset="-34"/>
              </a:rPr>
              <a:t>1 ต.ค. 67 – 30 ก.ย. </a:t>
            </a:r>
            <a:r>
              <a:rPr lang="th-TH" sz="1600" dirty="0" smtClean="0">
                <a:solidFill>
                  <a:srgbClr val="000096"/>
                </a:solidFill>
                <a:ea typeface="Cordia New" panose="020B0304020202020204" pitchFamily="34" charset="-34"/>
                <a:cs typeface="TH SarabunPSK" panose="020B0500040200020003" pitchFamily="34" charset="-34"/>
              </a:rPr>
              <a:t>68</a:t>
            </a:r>
            <a:r>
              <a:rPr lang="en-US" sz="1600" dirty="0">
                <a:solidFill>
                  <a:schemeClr val="tx1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/>
            </a:r>
            <a:br>
              <a:rPr lang="en-US" sz="1600" dirty="0">
                <a:solidFill>
                  <a:schemeClr val="tx1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</a:br>
            <a:r>
              <a:rPr lang="th-TH" sz="1600" b="1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H SarabunPSK" panose="020B0500040200020003" pitchFamily="34" charset="-34"/>
              </a:rPr>
              <a:t>ผู้กำกับดูแล :</a:t>
            </a:r>
            <a:r>
              <a:rPr lang="th-TH" sz="1600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H SarabunPSK" panose="020B0500040200020003" pitchFamily="34" charset="-34"/>
              </a:rPr>
              <a:t> </a:t>
            </a:r>
            <a:endParaRPr lang="en-US" sz="1200" dirty="0">
              <a:solidFill>
                <a:schemeClr val="tx1"/>
              </a:solidFill>
              <a:latin typeface="Calibri" panose="020F0502020204030204" pitchFamily="34" charset="0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>
              <a:spcAft>
                <a:spcPts val="0"/>
              </a:spcAft>
            </a:pPr>
            <a:r>
              <a:rPr lang="th-TH" sz="1600" dirty="0">
                <a:solidFill>
                  <a:srgbClr val="000096"/>
                </a:solidFill>
                <a:latin typeface="Calibri" panose="020F0502020204030204" pitchFamily="34" charset="0"/>
                <a:ea typeface="Yu Mincho"/>
                <a:cs typeface="TH SarabunPSK" panose="020B0500040200020003" pitchFamily="34" charset="-34"/>
              </a:rPr>
              <a:t>1. รองอธิการบดี</a:t>
            </a:r>
            <a:br>
              <a:rPr lang="th-TH" sz="1600" dirty="0">
                <a:solidFill>
                  <a:srgbClr val="000096"/>
                </a:solidFill>
                <a:latin typeface="Calibri" panose="020F0502020204030204" pitchFamily="34" charset="0"/>
                <a:ea typeface="Yu Mincho"/>
                <a:cs typeface="TH SarabunPSK" panose="020B0500040200020003" pitchFamily="34" charset="-34"/>
              </a:rPr>
            </a:br>
            <a:r>
              <a:rPr lang="th-TH" sz="1600" dirty="0">
                <a:solidFill>
                  <a:srgbClr val="000096"/>
                </a:solidFill>
                <a:latin typeface="Calibri" panose="020F0502020204030204" pitchFamily="34" charset="0"/>
                <a:ea typeface="Yu Mincho"/>
                <a:cs typeface="TH SarabunPSK" panose="020B0500040200020003" pitchFamily="34" charset="-34"/>
              </a:rPr>
              <a:t>    ด้านวิชาการ</a:t>
            </a:r>
            <a:endParaRPr lang="en-US" sz="1200" dirty="0">
              <a:solidFill>
                <a:srgbClr val="000096"/>
              </a:solidFill>
              <a:latin typeface="Calibri" panose="020F0502020204030204" pitchFamily="34" charset="0"/>
              <a:ea typeface="Yu Mincho"/>
              <a:cs typeface="Cordia New" panose="020B0304020202020204" pitchFamily="34" charset="-34"/>
            </a:endParaRPr>
          </a:p>
          <a:p>
            <a:pPr>
              <a:spcAft>
                <a:spcPts val="0"/>
              </a:spcAft>
            </a:pPr>
            <a:r>
              <a:rPr lang="th-TH" sz="1600" dirty="0">
                <a:solidFill>
                  <a:srgbClr val="000096"/>
                </a:solidFill>
                <a:latin typeface="Calibri" panose="020F0502020204030204" pitchFamily="34" charset="0"/>
                <a:ea typeface="Yu Mincho"/>
                <a:cs typeface="TH SarabunPSK" panose="020B0500040200020003" pitchFamily="34" charset="-34"/>
              </a:rPr>
              <a:t>2. รองด้านกิจการนักศึกษา</a:t>
            </a:r>
            <a:endParaRPr lang="en-US" sz="1200" dirty="0">
              <a:solidFill>
                <a:srgbClr val="000096"/>
              </a:solidFill>
              <a:latin typeface="Calibri" panose="020F0502020204030204" pitchFamily="34" charset="0"/>
              <a:ea typeface="Yu Mincho"/>
              <a:cs typeface="Cordia New" panose="020B0304020202020204" pitchFamily="34" charset="-34"/>
            </a:endParaRPr>
          </a:p>
          <a:p>
            <a:pPr>
              <a:spcAft>
                <a:spcPts val="0"/>
              </a:spcAft>
            </a:pPr>
            <a:r>
              <a:rPr lang="en-US" sz="1600" dirty="0">
                <a:solidFill>
                  <a:schemeClr val="tx1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/>
            </a:r>
            <a:br>
              <a:rPr lang="en-US" sz="1600" dirty="0">
                <a:solidFill>
                  <a:schemeClr val="tx1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</a:br>
            <a:r>
              <a:rPr lang="th-TH" sz="1600" b="1" dirty="0">
                <a:solidFill>
                  <a:schemeClr val="tx1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ผู้รับผิดชอบ:</a:t>
            </a:r>
            <a:r>
              <a:rPr lang="th-TH" sz="1600" dirty="0">
                <a:solidFill>
                  <a:schemeClr val="tx1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</a:t>
            </a:r>
            <a:endParaRPr lang="en-US" sz="1200" dirty="0">
              <a:solidFill>
                <a:schemeClr val="tx1"/>
              </a:solidFill>
              <a:latin typeface="TH SarabunPSK" panose="020B0500040200020003" pitchFamily="34" charset="-34"/>
              <a:ea typeface="Times New Roman" panose="02020603050405020304" pitchFamily="18" charset="0"/>
              <a:cs typeface="TH SarabunPSK" panose="020B0500040200020003" pitchFamily="34" charset="-34"/>
            </a:endParaRPr>
          </a:p>
          <a:p>
            <a:pPr>
              <a:spcAft>
                <a:spcPts val="0"/>
              </a:spcAft>
            </a:pPr>
            <a:r>
              <a:rPr lang="th-TH" sz="1600" dirty="0">
                <a:solidFill>
                  <a:srgbClr val="000096"/>
                </a:solidFill>
                <a:latin typeface="Calibri" panose="020F0502020204030204" pitchFamily="34" charset="0"/>
                <a:ea typeface="Yu Mincho"/>
                <a:cs typeface="TH SarabunPSK" panose="020B0500040200020003" pitchFamily="34" charset="-34"/>
              </a:rPr>
              <a:t>1. คณบดีทุกคณะ</a:t>
            </a:r>
            <a:endParaRPr lang="en-US" sz="1200" dirty="0">
              <a:solidFill>
                <a:srgbClr val="000096"/>
              </a:solidFill>
              <a:latin typeface="Calibri" panose="020F0502020204030204" pitchFamily="34" charset="0"/>
              <a:ea typeface="Yu Mincho"/>
              <a:cs typeface="Cordia New" panose="020B0304020202020204" pitchFamily="34" charset="-34"/>
            </a:endParaRPr>
          </a:p>
          <a:p>
            <a:pPr marL="109855" indent="-109855">
              <a:spcAft>
                <a:spcPts val="0"/>
              </a:spcAft>
            </a:pPr>
            <a:r>
              <a:rPr lang="th-TH" sz="1600" dirty="0">
                <a:solidFill>
                  <a:srgbClr val="000096"/>
                </a:solidFill>
                <a:latin typeface="Calibri" panose="020F0502020204030204" pitchFamily="34" charset="0"/>
                <a:ea typeface="Yu Mincho"/>
                <a:cs typeface="TH SarabunPSK" panose="020B0500040200020003" pitchFamily="34" charset="-34"/>
              </a:rPr>
              <a:t>2. ผู้อำนวยการสำนักส่งเสริมวิชาการและงานทะเบียน</a:t>
            </a:r>
            <a:endParaRPr lang="en-US" sz="1200" dirty="0">
              <a:solidFill>
                <a:srgbClr val="000096"/>
              </a:solidFill>
              <a:latin typeface="Calibri" panose="020F0502020204030204" pitchFamily="34" charset="0"/>
              <a:ea typeface="Yu Mincho"/>
              <a:cs typeface="Cordia New" panose="020B0304020202020204" pitchFamily="34" charset="-34"/>
            </a:endParaRPr>
          </a:p>
          <a:p>
            <a:r>
              <a:rPr lang="th-TH" sz="1600" dirty="0">
                <a:solidFill>
                  <a:srgbClr val="000096"/>
                </a:solidFill>
                <a:ea typeface="Cordia New" panose="020B0304020202020204" pitchFamily="34" charset="-34"/>
                <a:cs typeface="TH SarabunPSK" panose="020B0500040200020003" pitchFamily="34" charset="-34"/>
              </a:rPr>
              <a:t>3. ผู้อำนวยการกองพัฒนานักศึกษา</a:t>
            </a:r>
            <a:endParaRPr lang="th-TH" sz="1600" b="1" dirty="0">
              <a:solidFill>
                <a:srgbClr val="000096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6" name="สี่เหลี่ยมผืนผ้า 25"/>
          <p:cNvSpPr/>
          <p:nvPr/>
        </p:nvSpPr>
        <p:spPr>
          <a:xfrm>
            <a:off x="137754" y="599822"/>
            <a:ext cx="2350093" cy="479800"/>
          </a:xfrm>
          <a:prstGeom prst="rect">
            <a:avLst/>
          </a:prstGeom>
          <a:solidFill>
            <a:srgbClr val="FFFF00"/>
          </a:solidFill>
          <a:ln w="158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th-TH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กลยุทธ์</a:t>
            </a:r>
            <a:r>
              <a:rPr lang="en-US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/</a:t>
            </a:r>
            <a:r>
              <a:rPr lang="th-TH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แนวทางจัดการความเสี่ยง</a:t>
            </a:r>
          </a:p>
        </p:txBody>
      </p:sp>
      <p:graphicFrame>
        <p:nvGraphicFramePr>
          <p:cNvPr id="14" name="ตาราง 13"/>
          <p:cNvGraphicFramePr>
            <a:graphicFrameLocks noGrp="1"/>
          </p:cNvGraphicFramePr>
          <p:nvPr>
            <p:extLst/>
          </p:nvPr>
        </p:nvGraphicFramePr>
        <p:xfrm>
          <a:off x="2706514" y="643275"/>
          <a:ext cx="3608469" cy="5821680"/>
        </p:xfrm>
        <a:graphic>
          <a:graphicData uri="http://schemas.openxmlformats.org/drawingml/2006/table">
            <a:tbl>
              <a:tblPr firstRow="1" bandRow="1"/>
              <a:tblGrid>
                <a:gridCol w="3608469">
                  <a:extLst>
                    <a:ext uri="{9D8B030D-6E8A-4147-A177-3AD203B41FA5}">
                      <a16:colId xmlns:a16="http://schemas.microsoft.com/office/drawing/2014/main" val="2329570379"/>
                    </a:ext>
                  </a:extLst>
                </a:gridCol>
              </a:tblGrid>
              <a:tr h="7053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17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3. </a:t>
                      </a:r>
                      <a:r>
                        <a:rPr lang="th-TH" sz="17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Yu Mincho"/>
                          <a:cs typeface="TH SarabunPSK" panose="020B0500040200020003" pitchFamily="34" charset="-34"/>
                        </a:rPr>
                        <a:t>การสร้างความตระหนักรู้และจริยธรรมเกี่ยวกับ </a:t>
                      </a:r>
                      <a:r>
                        <a:rPr lang="en-US" sz="17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Yu Mincho"/>
                          <a:cs typeface="TH SarabunPSK" panose="020B0500040200020003" pitchFamily="34" charset="-34"/>
                        </a:rPr>
                        <a:t>AI</a:t>
                      </a:r>
                      <a:r>
                        <a:rPr lang="th-TH" sz="17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Yu Mincho"/>
                          <a:cs typeface="TH SarabunPSK" panose="020B0500040200020003" pitchFamily="34" charset="-34"/>
                        </a:rPr>
                        <a:t> </a:t>
                      </a:r>
                      <a:endParaRPr lang="en-US" sz="1700" dirty="0" smtClean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Yu Mincho"/>
                        <a:cs typeface="TH SarabunPSK" panose="020B0500040200020003" pitchFamily="34" charset="-34"/>
                      </a:endParaRPr>
                    </a:p>
                    <a:p>
                      <a:r>
                        <a:rPr lang="th-TH" sz="17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-  ปลูกฝังให้อาจารย์และผู้เรียนเข้าใช้ข้อจำกัดและผลกระทบของการใช้ </a:t>
                      </a:r>
                      <a:r>
                        <a:rPr lang="en-US" sz="17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AI</a:t>
                      </a:r>
                      <a:r>
                        <a:rPr lang="th-TH" sz="17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 เสริมสร้างความรับผิดชอบในการใช้ </a:t>
                      </a:r>
                      <a:r>
                        <a:rPr lang="en-US" sz="17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AI</a:t>
                      </a:r>
                      <a:endParaRPr lang="en-US" sz="17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21920" marR="0" marT="0" marB="0">
                    <a:lnL w="9525" cap="flat" cmpd="sng" algn="ctr">
                      <a:solidFill>
                        <a:srgbClr val="66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6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6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6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0795068"/>
                  </a:ext>
                </a:extLst>
              </a:tr>
              <a:tr h="342649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7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โครงการบรรยายพิเศษ "</a:t>
                      </a:r>
                      <a:r>
                        <a:rPr lang="en-US" sz="17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AI </a:t>
                      </a:r>
                      <a:r>
                        <a:rPr lang="th-TH" sz="17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ไม่ใช่ทุกอย่าง ถ้าไม่ใช้ </a:t>
                      </a:r>
                      <a:r>
                        <a:rPr lang="en-US" sz="17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AI </a:t>
                      </a:r>
                      <a:r>
                        <a:rPr lang="th-TH" sz="17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ทำอะไรไม่ได้หลายอย่าง และจริยธรรมเกี่ยวกับการใช้ </a:t>
                      </a:r>
                      <a:r>
                        <a:rPr lang="en-US" sz="17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AI </a:t>
                      </a:r>
                      <a:r>
                        <a:rPr lang="th-TH" sz="17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“</a:t>
                      </a:r>
                      <a:r>
                        <a:rPr lang="th-TH" sz="1700" baseline="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700" kern="12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Arial Unicode MS"/>
                          <a:cs typeface="TH SarabunPSK" panose="020B0500040200020003" pitchFamily="34" charset="-34"/>
                        </a:rPr>
                        <a:t>(สำนักส่งเสริมวิชาการฯ)</a:t>
                      </a:r>
                      <a:br>
                        <a:rPr lang="th-TH" sz="1700" kern="12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Arial Unicode MS"/>
                          <a:cs typeface="TH SarabunPSK" panose="020B0500040200020003" pitchFamily="34" charset="-34"/>
                        </a:rPr>
                      </a:br>
                      <a:r>
                        <a:rPr lang="th-TH" sz="1700" kern="12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Arial Unicode MS"/>
                          <a:cs typeface="TH SarabunPSK" panose="020B0500040200020003" pitchFamily="34" charset="-34"/>
                        </a:rPr>
                        <a:t>มีผู้เข้าร่วมโครงการ ได้แก่ อาจารย์ นักศึกษา คณาจารย์ และผู้สนใจเข้าร่วมรับฟังการบรรยาย จำนวน 1,050 คน โครงการจัดขึ้นในวันที่ 26 พฤศจิกายน 2567 ณ หอประชุมจามจุรี 1 มหาวิทยาลัยราชภัฏสกลนคร โดยได้รับเกียรติจากวิทยากร 2 ท่าน คือ ผู้ช่วยศาสตราจารย์ ดร.รัช</a:t>
                      </a:r>
                      <a:r>
                        <a:rPr lang="th-TH" sz="1700" kern="1200" dirty="0" err="1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Arial Unicode MS"/>
                          <a:cs typeface="TH SarabunPSK" panose="020B0500040200020003" pitchFamily="34" charset="-34"/>
                        </a:rPr>
                        <a:t>ฎา</a:t>
                      </a:r>
                      <a:r>
                        <a:rPr lang="th-TH" sz="1700" kern="12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Arial Unicode MS"/>
                          <a:cs typeface="TH SarabunPSK" panose="020B0500040200020003" pitchFamily="34" charset="-34"/>
                        </a:rPr>
                        <a:t> คงคะจันทร์ ผู้ช่วยอธิการบดีฝ่ายวิชาการ มหาวิทยาลัยธรรมศาสตร์ และคุณศิริศักดิ์ วิเศษเสนีย์ อาจารย์พิเศษ มหาวิทยาลัยธรรมศาสตร์เป็นวิทยากรบรรยายพิเศษ โดยมีวัตถุประสงค์เพื่อให้ผู้เข้าร่วมโครงการ เข้าใจความสามารถ และข้อจำกัดของการใช้เครื่องมือทางปัญญาประดิษฐ์ รวมถึงการใช้เครื่องมือทางปัญญาประดิษฐ์ได้อย่างถูกต้องเหมาะสมตามหลักจริยธรรม ซึ่งเป็นการเตรียมความพร้อมในการรับมือ และค้นหาโอกาสใหม่ในการเรียนและ</a:t>
                      </a:r>
                      <a:r>
                        <a:rPr lang="th-TH" sz="1700" kern="1200" dirty="0" err="1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Arial Unicode MS"/>
                          <a:cs typeface="TH SarabunPSK" panose="020B0500040200020003" pitchFamily="34" charset="-34"/>
                        </a:rPr>
                        <a:t>การทํางาน</a:t>
                      </a:r>
                      <a:r>
                        <a:rPr lang="th-TH" sz="1700" kern="12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Arial Unicode MS"/>
                          <a:cs typeface="TH SarabunPSK" panose="020B0500040200020003" pitchFamily="34" charset="-34"/>
                        </a:rPr>
                        <a:t>ร่วมกับเครื่องมือทางปัญญาประดิษฐ์ในอนาคตได้ </a:t>
                      </a:r>
                      <a:endParaRPr lang="en-US" sz="1700" kern="1200" dirty="0" smtClean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Arial Unicode MS"/>
                        <a:cs typeface="TH SarabunPSK" panose="020B0500040200020003" pitchFamily="34" charset="-34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en-US" sz="1700" dirty="0" smtClean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288000" marR="0" marT="60960" marB="60960">
                    <a:lnL w="9525" cap="flat" cmpd="sng" algn="ctr">
                      <a:solidFill>
                        <a:srgbClr val="66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6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6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6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6649359"/>
                  </a:ext>
                </a:extLst>
              </a:tr>
            </a:tbl>
          </a:graphicData>
        </a:graphic>
      </p:graphicFrame>
      <p:pic>
        <p:nvPicPr>
          <p:cNvPr id="2" name="รูปภาพ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7166" y="643275"/>
            <a:ext cx="5608221" cy="2059381"/>
          </a:xfrm>
          <a:prstGeom prst="rect">
            <a:avLst/>
          </a:prstGeom>
        </p:spPr>
      </p:pic>
      <p:pic>
        <p:nvPicPr>
          <p:cNvPr id="3" name="รูปภาพ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7166" y="2775108"/>
            <a:ext cx="5726121" cy="2095995"/>
          </a:xfrm>
          <a:prstGeom prst="rect">
            <a:avLst/>
          </a:prstGeom>
        </p:spPr>
      </p:pic>
      <p:pic>
        <p:nvPicPr>
          <p:cNvPr id="4" name="รูปภาพ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1458" y="4871103"/>
            <a:ext cx="4977536" cy="1851712"/>
          </a:xfrm>
          <a:prstGeom prst="rect">
            <a:avLst/>
          </a:prstGeom>
        </p:spPr>
      </p:pic>
      <p:sp>
        <p:nvSpPr>
          <p:cNvPr id="12" name="กล่องข้อความ 11"/>
          <p:cNvSpPr txBox="1"/>
          <p:nvPr/>
        </p:nvSpPr>
        <p:spPr>
          <a:xfrm>
            <a:off x="4438461" y="6003290"/>
            <a:ext cx="19226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P.35 - 38 </a:t>
            </a:r>
            <a:endParaRPr lang="th-TH" sz="24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5550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รูปแบบอิสระ 2"/>
          <p:cNvSpPr/>
          <p:nvPr/>
        </p:nvSpPr>
        <p:spPr>
          <a:xfrm>
            <a:off x="0" y="-9439"/>
            <a:ext cx="12191999" cy="580262"/>
          </a:xfrm>
          <a:custGeom>
            <a:avLst/>
            <a:gdLst>
              <a:gd name="connsiteX0" fmla="*/ 312041 w 8856984"/>
              <a:gd name="connsiteY0" fmla="*/ 0 h 399303"/>
              <a:gd name="connsiteX1" fmla="*/ 8544943 w 8856984"/>
              <a:gd name="connsiteY1" fmla="*/ 0 h 399303"/>
              <a:gd name="connsiteX2" fmla="*/ 8856984 w 8856984"/>
              <a:gd name="connsiteY2" fmla="*/ 312041 h 399303"/>
              <a:gd name="connsiteX3" fmla="*/ 8856984 w 8856984"/>
              <a:gd name="connsiteY3" fmla="*/ 399303 h 399303"/>
              <a:gd name="connsiteX4" fmla="*/ 0 w 8856984"/>
              <a:gd name="connsiteY4" fmla="*/ 399303 h 399303"/>
              <a:gd name="connsiteX5" fmla="*/ 0 w 8856984"/>
              <a:gd name="connsiteY5" fmla="*/ 312041 h 399303"/>
              <a:gd name="connsiteX6" fmla="*/ 312041 w 8856984"/>
              <a:gd name="connsiteY6" fmla="*/ 0 h 399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856984" h="399303">
                <a:moveTo>
                  <a:pt x="312041" y="0"/>
                </a:moveTo>
                <a:lnTo>
                  <a:pt x="8544943" y="0"/>
                </a:lnTo>
                <a:cubicBezTo>
                  <a:pt x="8717278" y="0"/>
                  <a:pt x="8856984" y="139706"/>
                  <a:pt x="8856984" y="312041"/>
                </a:cubicBezTo>
                <a:lnTo>
                  <a:pt x="8856984" y="399303"/>
                </a:lnTo>
                <a:lnTo>
                  <a:pt x="0" y="399303"/>
                </a:lnTo>
                <a:lnTo>
                  <a:pt x="0" y="312041"/>
                </a:lnTo>
                <a:cubicBezTo>
                  <a:pt x="0" y="139706"/>
                  <a:pt x="139706" y="0"/>
                  <a:pt x="312041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th-TH" sz="28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ประเด็นความเสี่ยงที่ </a:t>
            </a:r>
            <a:r>
              <a:rPr lang="th-TH" sz="28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 การ</a:t>
            </a:r>
            <a:r>
              <a:rPr lang="th-TH" sz="28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พัฒนาปัญญาประดิษฐ์ที่เข้ามาทดแทนตำแหน่งงานในตลาดแรงงาน</a:t>
            </a:r>
            <a:endParaRPr lang="th-TH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aphicFrame>
        <p:nvGraphicFramePr>
          <p:cNvPr id="4" name="ตาราง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4089289"/>
              </p:ext>
            </p:extLst>
          </p:nvPr>
        </p:nvGraphicFramePr>
        <p:xfrm>
          <a:off x="612615" y="570823"/>
          <a:ext cx="10754361" cy="5882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84787">
                  <a:extLst>
                    <a:ext uri="{9D8B030D-6E8A-4147-A177-3AD203B41FA5}">
                      <a16:colId xmlns:a16="http://schemas.microsoft.com/office/drawing/2014/main" val="1257334363"/>
                    </a:ext>
                  </a:extLst>
                </a:gridCol>
                <a:gridCol w="3584787">
                  <a:extLst>
                    <a:ext uri="{9D8B030D-6E8A-4147-A177-3AD203B41FA5}">
                      <a16:colId xmlns:a16="http://schemas.microsoft.com/office/drawing/2014/main" val="726427401"/>
                    </a:ext>
                  </a:extLst>
                </a:gridCol>
                <a:gridCol w="3584787">
                  <a:extLst>
                    <a:ext uri="{9D8B030D-6E8A-4147-A177-3AD203B41FA5}">
                      <a16:colId xmlns:a16="http://schemas.microsoft.com/office/drawing/2014/main" val="210255443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dirty="0" smtClean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ea typeface="Yu Mincho" panose="020B0400000000000000" pitchFamily="18" charset="-128"/>
                          <a:cs typeface="TH SarabunPSK" panose="020B0500040200020003" pitchFamily="34" charset="-34"/>
                        </a:rPr>
                        <a:t>กลยุทธ์ที่ 1 </a:t>
                      </a:r>
                      <a:r>
                        <a:rPr lang="th-TH" sz="1600" b="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Yu Mincho" panose="020B0400000000000000" pitchFamily="18" charset="-128"/>
                          <a:cs typeface="TH SarabunPSK" panose="020B0500040200020003" pitchFamily="34" charset="-34"/>
                        </a:rPr>
                        <a:t>พัฒนาทักษะอาจารย์ และนักศึกษา </a:t>
                      </a:r>
                      <a:r>
                        <a:rPr lang="th-TH" sz="1600" b="0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ให้พร้อมสำหรับงานที่ </a:t>
                      </a:r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AI </a:t>
                      </a:r>
                      <a:r>
                        <a:rPr lang="th-TH" sz="1600" b="0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ทำแทนไม่ได้ เช่น ทักษะความเป็นผู้ประกอบการสร้างธุรกิจ/นวัตกรรมใหม่ หรือบูรณาการหลายศาสตร์เพื่อแก้ปัญหาที่ยุ่งยาก </a:t>
                      </a:r>
                      <a:r>
                        <a:rPr lang="th-TH" sz="1600" b="0" dirty="0" smtClean="0">
                          <a:solidFill>
                            <a:srgbClr val="000096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(หน่วยงานที่รับผิดชอบ </a:t>
                      </a:r>
                      <a:r>
                        <a:rPr lang="en-US" sz="1600" b="0" dirty="0" smtClean="0">
                          <a:solidFill>
                            <a:srgbClr val="000096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: </a:t>
                      </a:r>
                      <a:r>
                        <a:rPr lang="th-TH" sz="1600" b="0" dirty="0" smtClean="0">
                          <a:solidFill>
                            <a:srgbClr val="000096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ทุกคณะ)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กลยุทธ์ที่ 2 </a:t>
                      </a:r>
                      <a:r>
                        <a:rPr kumimoji="0" lang="th-TH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การพัฒนา</a:t>
                      </a:r>
                      <a:r>
                        <a:rPr kumimoji="0" lang="th-TH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การจัด</a:t>
                      </a:r>
                      <a:r>
                        <a:rPr kumimoji="0" lang="th-TH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การศึกษาเพื่อสร้างทักษะทางสังคมและทักษะเชิงสมรรถนะโดยใช้ชุมชนเป็นฐาน เพื่อให้นักศึกษาและบุคลากรนำทักษะจากกระบวนการวิศวกรสังคมไปใช้ในการทำงานร่วมกับชุมชน</a:t>
                      </a:r>
                      <a:r>
                        <a:rPr lang="th-TH" sz="1600" b="0" dirty="0" smtClean="0">
                          <a:solidFill>
                            <a:srgbClr val="000096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(หน่วยงานที่รับผิดชอบ </a:t>
                      </a:r>
                      <a:r>
                        <a:rPr lang="en-US" sz="1600" b="0" dirty="0" smtClean="0">
                          <a:solidFill>
                            <a:srgbClr val="000096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: </a:t>
                      </a:r>
                      <a:r>
                        <a:rPr lang="th-TH" sz="1600" b="0" dirty="0" smtClean="0">
                          <a:solidFill>
                            <a:srgbClr val="000096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ทุกคณะ)</a:t>
                      </a:r>
                      <a:endParaRPr lang="th-TH"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กลยุทธ์ที่ 3 </a:t>
                      </a:r>
                      <a:r>
                        <a:rPr kumimoji="0" lang="th-TH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Yu Mincho"/>
                          <a:cs typeface="TH SarabunPSK" panose="020B0500040200020003" pitchFamily="34" charset="-34"/>
                        </a:rPr>
                        <a:t>การสร้างความตระหนักรู้และจริยธรรมเกี่ยวกับ </a:t>
                      </a: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Yu Mincho"/>
                          <a:cs typeface="TH SarabunPSK" panose="020B0500040200020003" pitchFamily="34" charset="-34"/>
                        </a:rPr>
                        <a:t>AI</a:t>
                      </a:r>
                      <a:r>
                        <a:rPr kumimoji="0" lang="th-TH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Yu Mincho"/>
                          <a:cs typeface="TH SarabunPSK" panose="020B0500040200020003" pitchFamily="34" charset="-34"/>
                        </a:rPr>
                        <a:t> </a:t>
                      </a:r>
                      <a:endParaRPr kumimoji="0" lang="en-US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Yu Mincho"/>
                        <a:cs typeface="TH SarabunPSK" panose="020B0500040200020003" pitchFamily="34" charset="-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-  ปลูกฝังให้อาจารย์และผู้เรียนเข้าใช้ข้อจำกัดและผลกระทบของการใช้ </a:t>
                      </a: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AI</a:t>
                      </a:r>
                      <a:r>
                        <a:rPr kumimoji="0" lang="th-TH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 เสริมสร้างความรับผิดชอบในการใช้ </a:t>
                      </a: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AI</a:t>
                      </a:r>
                    </a:p>
                    <a:p>
                      <a:endParaRPr lang="th-TH"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4616197"/>
                  </a:ext>
                </a:extLst>
              </a:tr>
              <a:tr h="110557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จำนวนหลักสูตร/กิจกรรมที่จัดขึ้น:</a:t>
                      </a:r>
                      <a:r>
                        <a:rPr lang="th-TH" sz="1600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ระบุจำนวนหลักสูตรอบรม, </a:t>
                      </a:r>
                      <a:r>
                        <a:rPr lang="th-TH" sz="1600" dirty="0" err="1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เวิร์ก</a:t>
                      </a:r>
                      <a:r>
                        <a:rPr lang="th-TH" sz="1600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ช็อป, หรือกิจกรรมที่เน้นทักษะความเป็นผู้ประกอบการและการสร้างนวัตกรรมที่จัดขึ้นในปีที่ผ่านมา</a:t>
                      </a:r>
                      <a:br>
                        <a:rPr lang="th-TH" sz="1600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600" dirty="0" smtClean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1.1 คณะครุศาสตร์ ..................</a:t>
                      </a:r>
                      <a:br>
                        <a:rPr lang="th-TH" sz="1600" dirty="0" smtClean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600" dirty="0" smtClean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1.2 คณะมนุษย์ศาสตร์ฯ....................</a:t>
                      </a:r>
                      <a:br>
                        <a:rPr lang="th-TH" sz="1600" dirty="0" smtClean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600" dirty="0" smtClean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1.3</a:t>
                      </a:r>
                      <a:r>
                        <a:rPr lang="th-TH" sz="1600" baseline="0" dirty="0" smtClean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 คณะวิทยาศาสตร์ฯ......................</a:t>
                      </a:r>
                      <a:br>
                        <a:rPr lang="th-TH" sz="1600" baseline="0" dirty="0" smtClean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600" baseline="0" dirty="0" smtClean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1.4 คณะเทคโนโลยีการเกษตร.........................</a:t>
                      </a:r>
                      <a:br>
                        <a:rPr lang="th-TH" sz="1600" baseline="0" dirty="0" smtClean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600" baseline="0" dirty="0" smtClean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1.5 คณะเทคโนโลยีอุตสาหกรรม.................</a:t>
                      </a:r>
                      <a:br>
                        <a:rPr lang="th-TH" sz="1600" baseline="0" dirty="0" smtClean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600" baseline="0" dirty="0" smtClean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1.6 คณะวิทยาการจัดการ.........................</a:t>
                      </a:r>
                      <a:endParaRPr lang="th-TH" sz="1600" dirty="0" smtClean="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ระบุจำนวนโครงการที่นักศึกษาและบุคลากรได้ลงพื้นที่ทำงานร่วมกับชุมชน</a:t>
                      </a:r>
                      <a:br>
                        <a:rPr lang="th-TH" sz="16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600" dirty="0" smtClean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1.1 คณะครุศาสตร์ ..................</a:t>
                      </a:r>
                      <a:r>
                        <a:rPr lang="th-TH" sz="16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โครงการ</a:t>
                      </a:r>
                      <a:r>
                        <a:rPr lang="th-TH" sz="1600" dirty="0" smtClean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/>
                      </a:r>
                      <a:br>
                        <a:rPr lang="th-TH" sz="1600" dirty="0" smtClean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600" dirty="0" smtClean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1.2 คณะมนุษย์ศาสตร์ฯ....................</a:t>
                      </a:r>
                      <a:r>
                        <a:rPr lang="th-TH" sz="16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โครงการ</a:t>
                      </a:r>
                      <a:r>
                        <a:rPr lang="th-TH" sz="1600" dirty="0" smtClean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/>
                      </a:r>
                      <a:br>
                        <a:rPr lang="th-TH" sz="1600" dirty="0" smtClean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600" dirty="0" smtClean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1.3</a:t>
                      </a:r>
                      <a:r>
                        <a:rPr lang="th-TH" sz="1600" baseline="0" dirty="0" smtClean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 คณะวิทยาศาสตร์ฯ......................</a:t>
                      </a:r>
                      <a:r>
                        <a:rPr lang="th-TH" sz="16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โครงการ</a:t>
                      </a:r>
                      <a:r>
                        <a:rPr lang="th-TH" sz="1600" baseline="0" dirty="0" smtClean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/>
                      </a:r>
                      <a:br>
                        <a:rPr lang="th-TH" sz="1600" baseline="0" dirty="0" smtClean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600" baseline="0" dirty="0" smtClean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1.4 คณะเทคโนโลยีการเกษตร........................</a:t>
                      </a:r>
                      <a:r>
                        <a:rPr lang="th-TH" sz="16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โครงการ</a:t>
                      </a:r>
                      <a:r>
                        <a:rPr lang="th-TH" sz="1600" baseline="0" dirty="0" smtClean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.</a:t>
                      </a:r>
                      <a:br>
                        <a:rPr lang="th-TH" sz="1600" baseline="0" dirty="0" smtClean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600" baseline="0" dirty="0" smtClean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1.5 คณะเทคโนโลยีอุตสาหกรรม.................</a:t>
                      </a:r>
                      <a:r>
                        <a:rPr lang="th-TH" sz="16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โครงการ</a:t>
                      </a:r>
                      <a:r>
                        <a:rPr lang="th-TH" sz="1600" baseline="0" dirty="0" smtClean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/>
                      </a:r>
                      <a:br>
                        <a:rPr lang="th-TH" sz="1600" baseline="0" dirty="0" smtClean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600" baseline="0" dirty="0" smtClean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1.6 คณะวิทยาการจัดการ.........................</a:t>
                      </a:r>
                      <a:r>
                        <a:rPr lang="th-TH" sz="16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โครงการ</a:t>
                      </a:r>
                      <a:endParaRPr lang="th-TH" sz="1600" dirty="0" smtClean="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  <a:p>
                      <a:endParaRPr lang="th-TH" sz="16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ระบุจำนวนวิชาเรียนหรือกิจกรรมที่มีการสอดแทรกเนื้อหาเกี่ยวกับจริยธรรมของ </a:t>
                      </a:r>
                      <a:r>
                        <a:rPr lang="en-US" sz="1600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AI</a:t>
                      </a:r>
                      <a:r>
                        <a:rPr lang="th-TH" sz="1600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600" b="0" dirty="0" smtClean="0">
                          <a:solidFill>
                            <a:srgbClr val="000096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(หน่วยงานที่รับผิดชอบ </a:t>
                      </a:r>
                      <a:r>
                        <a:rPr lang="en-US" sz="1600" b="0" dirty="0" smtClean="0">
                          <a:solidFill>
                            <a:srgbClr val="000096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: </a:t>
                      </a:r>
                      <a:r>
                        <a:rPr lang="th-TH" sz="1600" b="0" dirty="0" smtClean="0">
                          <a:solidFill>
                            <a:srgbClr val="000096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ทุกคณะ)</a:t>
                      </a:r>
                      <a:r>
                        <a:rPr lang="th-TH" sz="1600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/>
                      </a:r>
                      <a:br>
                        <a:rPr lang="th-TH" sz="1600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600" dirty="0" smtClean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1.1 คณะครุศาสตร์ .................. วิชา</a:t>
                      </a:r>
                      <a:br>
                        <a:rPr lang="th-TH" sz="1600" dirty="0" smtClean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600" dirty="0" smtClean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1.2 คณะมนุษย์ศาสตร์ฯ.................... วิชา</a:t>
                      </a:r>
                      <a:br>
                        <a:rPr lang="th-TH" sz="1600" dirty="0" smtClean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600" dirty="0" smtClean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1.3</a:t>
                      </a:r>
                      <a:r>
                        <a:rPr lang="th-TH" sz="1600" baseline="0" dirty="0" smtClean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 คณะวิทยาศาสตร์ฯ...................... </a:t>
                      </a:r>
                      <a:r>
                        <a:rPr lang="th-TH" sz="1600" dirty="0" smtClean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วิชา</a:t>
                      </a:r>
                      <a:r>
                        <a:rPr lang="th-TH" sz="1600" baseline="0" dirty="0" smtClean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/>
                      </a:r>
                      <a:br>
                        <a:rPr lang="th-TH" sz="1600" baseline="0" dirty="0" smtClean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600" baseline="0" dirty="0" smtClean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1.4 คณะเทคโนโลยีการเกษตร.........................</a:t>
                      </a:r>
                      <a:r>
                        <a:rPr lang="th-TH" sz="1600" dirty="0" smtClean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 วิชา</a:t>
                      </a:r>
                      <a:r>
                        <a:rPr lang="th-TH" sz="1600" baseline="0" dirty="0" smtClean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/>
                      </a:r>
                      <a:br>
                        <a:rPr lang="th-TH" sz="1600" baseline="0" dirty="0" smtClean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600" baseline="0" dirty="0" smtClean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1.5 คณะเทคโนโลยีอุตสาหกรรม................. </a:t>
                      </a:r>
                      <a:r>
                        <a:rPr lang="th-TH" sz="1600" dirty="0" smtClean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วิชา</a:t>
                      </a:r>
                      <a:r>
                        <a:rPr lang="th-TH" sz="1600" baseline="0" dirty="0" smtClean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/>
                      </a:r>
                      <a:br>
                        <a:rPr lang="th-TH" sz="1600" baseline="0" dirty="0" smtClean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600" baseline="0" dirty="0" smtClean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1.6 คณะวิทยาการจัดการ.........................</a:t>
                      </a:r>
                      <a:r>
                        <a:rPr lang="th-TH" sz="1600" dirty="0" smtClean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 วิชา</a:t>
                      </a:r>
                    </a:p>
                    <a:p>
                      <a:endParaRPr lang="th-TH"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555607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ผลงานนวัตกรรม/โครงการธุรกิจที่เกิดขึ้น:</a:t>
                      </a:r>
                      <a:r>
                        <a:rPr lang="th-TH" sz="1600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600" dirty="0" smtClean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ระบุจำนวนผลงานนวัตกรรม, ต้นแบบธุรกิจ (</a:t>
                      </a:r>
                      <a:r>
                        <a:rPr lang="en-US" sz="1600" dirty="0" smtClean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Startup), </a:t>
                      </a:r>
                      <a:r>
                        <a:rPr lang="th-TH" sz="1600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หรือโครงการบูรณาการที่เกิดจากการเรียนรู้ในหลักสูตร เพื่อแสดงให้เห็นถึงผลลัพธ์ที่เป็นรูปธรรม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dirty="0" smtClean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1.1 คณะครุศาสตร์ ..................</a:t>
                      </a:r>
                      <a:br>
                        <a:rPr lang="th-TH" sz="1600" dirty="0" smtClean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600" dirty="0" smtClean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1.2 คณะมนุษย์ศาสตร์ฯ....................</a:t>
                      </a:r>
                      <a:br>
                        <a:rPr lang="th-TH" sz="1600" dirty="0" smtClean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600" dirty="0" smtClean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1.3</a:t>
                      </a:r>
                      <a:r>
                        <a:rPr lang="th-TH" sz="1600" baseline="0" dirty="0" smtClean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 คณะวิทยาศาสตร์ฯ......................</a:t>
                      </a:r>
                      <a:br>
                        <a:rPr lang="th-TH" sz="1600" baseline="0" dirty="0" smtClean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600" baseline="0" dirty="0" smtClean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1.4 คณะเทคโนโลยีการเกษตร.........................</a:t>
                      </a:r>
                      <a:br>
                        <a:rPr lang="th-TH" sz="1600" baseline="0" dirty="0" smtClean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600" baseline="0" dirty="0" smtClean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1.5 คณะเทคโนโลยีอุตสาหกรรม.................</a:t>
                      </a:r>
                      <a:br>
                        <a:rPr lang="th-TH" sz="1600" baseline="0" dirty="0" smtClean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600" baseline="0" dirty="0" smtClean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1.6 คณะวิทยาการจัดการ.........................</a:t>
                      </a:r>
                      <a:endParaRPr lang="th-TH" sz="1600" dirty="0" smtClean="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จำนวนชุมชนที่เข้าร่วมโครงการ:</a:t>
                      </a:r>
                      <a:r>
                        <a:rPr lang="th-TH" sz="1600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ระบุจำนวนชุมชนที่ได้รับประโยชน์จากโครงการ เพื่อแสดงถึงขอบเขตของผลกระทบ</a:t>
                      </a:r>
                      <a:br>
                        <a:rPr lang="th-TH" sz="1600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600" dirty="0" smtClean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1.1 คณะครุศาสตร์ .................. ชุมชน</a:t>
                      </a:r>
                      <a:br>
                        <a:rPr lang="th-TH" sz="1600" dirty="0" smtClean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600" dirty="0" smtClean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1.2 คณะมนุษย์ศาสตร์ฯ.................... ชุมชน</a:t>
                      </a:r>
                      <a:br>
                        <a:rPr lang="th-TH" sz="1600" dirty="0" smtClean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600" dirty="0" smtClean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1.3</a:t>
                      </a:r>
                      <a:r>
                        <a:rPr lang="th-TH" sz="1600" baseline="0" dirty="0" smtClean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 คณะวิทยาศาสตร์ฯ...................... </a:t>
                      </a:r>
                      <a:r>
                        <a:rPr lang="th-TH" sz="1600" dirty="0" smtClean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ชุมชน</a:t>
                      </a:r>
                      <a:r>
                        <a:rPr lang="th-TH" sz="1600" baseline="0" dirty="0" smtClean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/>
                      </a:r>
                      <a:br>
                        <a:rPr lang="th-TH" sz="1600" baseline="0" dirty="0" smtClean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600" baseline="0" dirty="0" smtClean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1.4 คณะเทคโนโลยีการเกษตร.........................</a:t>
                      </a:r>
                      <a:r>
                        <a:rPr lang="th-TH" sz="1600" dirty="0" smtClean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 ชุมชน</a:t>
                      </a:r>
                      <a:r>
                        <a:rPr lang="th-TH" sz="1600" baseline="0" dirty="0" smtClean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/>
                      </a:r>
                      <a:br>
                        <a:rPr lang="th-TH" sz="1600" baseline="0" dirty="0" smtClean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600" baseline="0" dirty="0" smtClean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1.5 คณะเทคโนโลยีอุตสาหกรรม................. </a:t>
                      </a:r>
                      <a:r>
                        <a:rPr lang="th-TH" sz="1600" dirty="0" smtClean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ชุมชน</a:t>
                      </a:r>
                      <a:r>
                        <a:rPr lang="th-TH" sz="1600" baseline="0" dirty="0" smtClean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/>
                      </a:r>
                      <a:br>
                        <a:rPr lang="th-TH" sz="1600" baseline="0" dirty="0" smtClean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600" baseline="0" dirty="0" smtClean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1.6 คณะวิทยาการจัดการ.........................</a:t>
                      </a:r>
                      <a:r>
                        <a:rPr lang="th-TH" sz="1600" dirty="0" smtClean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ชุมชน</a:t>
                      </a:r>
                      <a:endParaRPr lang="th-TH"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h-TH" sz="16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ผลสำรวจ/แบบสอบถามความเข้าใจ:</a:t>
                      </a:r>
                      <a:r>
                        <a:rPr lang="th-TH" sz="1600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รวบรวมข้อมูลจากแบบสำรวจก่อนและหลัง</a:t>
                      </a:r>
                      <a:r>
                        <a:rPr lang="th-TH" sz="1600" dirty="0" err="1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การจัด</a:t>
                      </a:r>
                      <a:r>
                        <a:rPr lang="th-TH" sz="1600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กิจกรรม เพื่อวัดระดับความตระหนักรู้และความเข้าใจเกี่ยวกับข้อจำกัดและความรับผิดชอบในการใช้ </a:t>
                      </a:r>
                      <a:r>
                        <a:rPr lang="en-US" sz="1600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AI </a:t>
                      </a:r>
                      <a:r>
                        <a:rPr lang="th-TH" sz="1600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ที่เพิ่มขึ้น </a:t>
                      </a:r>
                      <a:r>
                        <a:rPr lang="th-TH" sz="1600" b="0" dirty="0" smtClean="0">
                          <a:solidFill>
                            <a:srgbClr val="000096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(หน่วยงานที่รับผิดชอบ </a:t>
                      </a:r>
                      <a:r>
                        <a:rPr lang="en-US" sz="1600" b="0" dirty="0" smtClean="0">
                          <a:solidFill>
                            <a:srgbClr val="000096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: </a:t>
                      </a:r>
                      <a:r>
                        <a:rPr lang="th-TH" sz="1600" b="0" dirty="0" smtClean="0">
                          <a:solidFill>
                            <a:srgbClr val="000096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สำนักส่งเสริมวิชาการ)</a:t>
                      </a:r>
                      <a:br>
                        <a:rPr lang="th-TH" sz="1600" b="0" dirty="0" smtClean="0">
                          <a:solidFill>
                            <a:srgbClr val="000096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600" b="0" dirty="0" smtClean="0">
                          <a:solidFill>
                            <a:srgbClr val="000096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ก่อนการอบรม ผู้เข้าร่วมอบรมมีความรู้ความเข้าใจ</a:t>
                      </a:r>
                      <a:r>
                        <a:rPr lang="th-TH" sz="1600" b="0" baseline="0" dirty="0" smtClean="0">
                          <a:solidFill>
                            <a:srgbClr val="000096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ร้อยละ..........</a:t>
                      </a:r>
                      <a:br>
                        <a:rPr lang="th-TH" sz="1600" b="0" baseline="0" dirty="0" smtClean="0">
                          <a:solidFill>
                            <a:srgbClr val="000096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600" b="0" dirty="0" smtClean="0">
                          <a:solidFill>
                            <a:srgbClr val="000096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หลังการอบรม ผู้เข้าร่วมอบรมมีความรู้ความเข้าใจ</a:t>
                      </a:r>
                      <a:r>
                        <a:rPr lang="th-TH" sz="1600" b="0" baseline="0" dirty="0" smtClean="0">
                          <a:solidFill>
                            <a:srgbClr val="000096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ร้อยละ..........</a:t>
                      </a:r>
                      <a:endParaRPr lang="th-TH"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913047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695859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ight Arrow 46"/>
          <p:cNvSpPr/>
          <p:nvPr/>
        </p:nvSpPr>
        <p:spPr>
          <a:xfrm>
            <a:off x="3128543" y="1485103"/>
            <a:ext cx="321090" cy="284703"/>
          </a:xfrm>
          <a:prstGeom prst="rightArrow">
            <a:avLst/>
          </a:prstGeom>
          <a:solidFill>
            <a:srgbClr val="0000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7" name="รูปแบบอิสระ 36"/>
          <p:cNvSpPr/>
          <p:nvPr/>
        </p:nvSpPr>
        <p:spPr>
          <a:xfrm>
            <a:off x="0" y="33733"/>
            <a:ext cx="12191999" cy="506986"/>
          </a:xfrm>
          <a:custGeom>
            <a:avLst/>
            <a:gdLst>
              <a:gd name="connsiteX0" fmla="*/ 312041 w 8856984"/>
              <a:gd name="connsiteY0" fmla="*/ 0 h 399303"/>
              <a:gd name="connsiteX1" fmla="*/ 8544943 w 8856984"/>
              <a:gd name="connsiteY1" fmla="*/ 0 h 399303"/>
              <a:gd name="connsiteX2" fmla="*/ 8856984 w 8856984"/>
              <a:gd name="connsiteY2" fmla="*/ 312041 h 399303"/>
              <a:gd name="connsiteX3" fmla="*/ 8856984 w 8856984"/>
              <a:gd name="connsiteY3" fmla="*/ 399303 h 399303"/>
              <a:gd name="connsiteX4" fmla="*/ 0 w 8856984"/>
              <a:gd name="connsiteY4" fmla="*/ 399303 h 399303"/>
              <a:gd name="connsiteX5" fmla="*/ 0 w 8856984"/>
              <a:gd name="connsiteY5" fmla="*/ 312041 h 399303"/>
              <a:gd name="connsiteX6" fmla="*/ 312041 w 8856984"/>
              <a:gd name="connsiteY6" fmla="*/ 0 h 399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856984" h="399303">
                <a:moveTo>
                  <a:pt x="312041" y="0"/>
                </a:moveTo>
                <a:lnTo>
                  <a:pt x="8544943" y="0"/>
                </a:lnTo>
                <a:cubicBezTo>
                  <a:pt x="8717278" y="0"/>
                  <a:pt x="8856984" y="139706"/>
                  <a:pt x="8856984" y="312041"/>
                </a:cubicBezTo>
                <a:lnTo>
                  <a:pt x="8856984" y="399303"/>
                </a:lnTo>
                <a:lnTo>
                  <a:pt x="0" y="399303"/>
                </a:lnTo>
                <a:lnTo>
                  <a:pt x="0" y="312041"/>
                </a:lnTo>
                <a:cubicBezTo>
                  <a:pt x="0" y="139706"/>
                  <a:pt x="139706" y="0"/>
                  <a:pt x="312041" y="0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th-TH" sz="28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ประเด็นความเสี่ยงที่ </a:t>
            </a:r>
            <a:r>
              <a:rPr lang="th-TH" sz="28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 </a:t>
            </a:r>
            <a:r>
              <a:rPr lang="th-TH" sz="2800" b="1" dirty="0" smtClean="0">
                <a:solidFill>
                  <a:srgbClr val="FF0000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บุคลากร</a:t>
            </a:r>
            <a:r>
              <a:rPr lang="th-TH" sz="2800" b="1" dirty="0">
                <a:solidFill>
                  <a:srgbClr val="FF0000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/นักวิจัย</a:t>
            </a:r>
            <a:r>
              <a:rPr lang="th-TH" sz="2800" b="1" dirty="0">
                <a:solidFill>
                  <a:srgbClr val="002060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มีศักยภาพไม่เพียงพอต่อการพัฒนาเชิง</a:t>
            </a:r>
            <a:r>
              <a:rPr lang="th-TH" sz="2800" b="1" dirty="0" smtClean="0">
                <a:solidFill>
                  <a:srgbClr val="002060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พื้นที่</a:t>
            </a:r>
            <a:endParaRPr lang="en-US" sz="2800" b="1" dirty="0">
              <a:latin typeface="TH SarabunPSK" panose="020B0500040200020003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31" name="กลุ่ม 30"/>
          <p:cNvGrpSpPr/>
          <p:nvPr/>
        </p:nvGrpSpPr>
        <p:grpSpPr>
          <a:xfrm>
            <a:off x="98320" y="4764494"/>
            <a:ext cx="1935303" cy="963236"/>
            <a:chOff x="10209054" y="591244"/>
            <a:chExt cx="1950719" cy="955615"/>
          </a:xfrm>
        </p:grpSpPr>
        <p:sp>
          <p:nvSpPr>
            <p:cNvPr id="8" name="แผนผังลําดับงาน: กระบวนการสำรอง 7"/>
            <p:cNvSpPr/>
            <p:nvPr/>
          </p:nvSpPr>
          <p:spPr>
            <a:xfrm>
              <a:off x="10241280" y="610580"/>
              <a:ext cx="1886268" cy="936279"/>
            </a:xfrm>
            <a:prstGeom prst="flowChartAlternateProcess">
              <a:avLst/>
            </a:prstGeom>
            <a:solidFill>
              <a:srgbClr val="FFCC99"/>
            </a:solidFill>
            <a:ln>
              <a:solidFill>
                <a:srgbClr val="FF9933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8" name="กล่องข้อความ 17"/>
            <p:cNvSpPr txBox="1"/>
            <p:nvPr/>
          </p:nvSpPr>
          <p:spPr>
            <a:xfrm>
              <a:off x="10209054" y="591244"/>
              <a:ext cx="195071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 smtClean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ระดับความเสี่ยงสูงมาก</a:t>
              </a:r>
              <a:br>
                <a:rPr lang="th-TH" b="1" dirty="0" smtClean="0">
                  <a:latin typeface="TH SarabunPSK" panose="020B0500040200020003" pitchFamily="34" charset="-34"/>
                  <a:cs typeface="TH SarabunPSK" panose="020B0500040200020003" pitchFamily="34" charset="-34"/>
                </a:rPr>
              </a:br>
              <a:r>
                <a:rPr lang="th-TH" b="1" dirty="0" smtClean="0">
                  <a:latin typeface="TH SarabunPSK" panose="020B0500040200020003" pitchFamily="34" charset="-34"/>
                  <a:cs typeface="TH SarabunPSK" panose="020B0500040200020003" pitchFamily="34" charset="-34"/>
                </a:rPr>
                <a:t>15 (สูงมาก)</a:t>
              </a:r>
              <a:br>
                <a:rPr lang="th-TH" b="1" dirty="0" smtClean="0">
                  <a:latin typeface="TH SarabunPSK" panose="020B0500040200020003" pitchFamily="34" charset="-34"/>
                  <a:cs typeface="TH SarabunPSK" panose="020B0500040200020003" pitchFamily="34" charset="-34"/>
                </a:rPr>
              </a:br>
              <a:r>
                <a:rPr lang="th-TH" b="1" dirty="0" smtClean="0">
                  <a:latin typeface="TH SarabunPSK" panose="020B0500040200020003" pitchFamily="34" charset="-34"/>
                  <a:cs typeface="TH SarabunPSK" panose="020B0500040200020003" pitchFamily="34" charset="-34"/>
                </a:rPr>
                <a:t>(โอกาส 3 × ผลกระทบ 5)</a:t>
              </a:r>
              <a:endParaRPr lang="th-TH" b="1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graphicFrame>
        <p:nvGraphicFramePr>
          <p:cNvPr id="19" name="ตาราง 18"/>
          <p:cNvGraphicFramePr>
            <a:graphicFrameLocks noGrp="1"/>
          </p:cNvGraphicFramePr>
          <p:nvPr>
            <p:extLst/>
          </p:nvPr>
        </p:nvGraphicFramePr>
        <p:xfrm>
          <a:off x="3508625" y="576498"/>
          <a:ext cx="2698067" cy="356600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98067">
                  <a:extLst>
                    <a:ext uri="{9D8B030D-6E8A-4147-A177-3AD203B41FA5}">
                      <a16:colId xmlns:a16="http://schemas.microsoft.com/office/drawing/2014/main" val="2329570379"/>
                    </a:ext>
                  </a:extLst>
                </a:gridCol>
              </a:tblGrid>
              <a:tr h="583257">
                <a:tc>
                  <a:txBody>
                    <a:bodyPr/>
                    <a:lstStyle/>
                    <a:p>
                      <a:pPr marL="0" algn="l" defTabSz="914400" rtl="0" eaLnBrk="1" latinLnBrk="1" hangingPunct="1"/>
                      <a:r>
                        <a:rPr lang="th-TH" sz="1600" dirty="0" smtClean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1. </a:t>
                      </a:r>
                      <a:r>
                        <a:rPr lang="th-TH" sz="1600" dirty="0" smtClean="0">
                          <a:solidFill>
                            <a:srgbClr val="000000"/>
                          </a:solidFill>
                          <a:effectLst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พัฒนากลยุทธ์ที่เน้นการบูรณาการงานวิจัยหรือบริการวิชาการกับความต้องการของพื้นที่ </a:t>
                      </a:r>
                      <a:endParaRPr lang="en-US" sz="1600" b="1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marL="12192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0795068"/>
                  </a:ext>
                </a:extLst>
              </a:tr>
              <a:tr h="2982748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โครงการพัฒนาระบบประเมินผลการปฏิบัติราชการให้สอดคล้องกับการเป็นมหาวิทยาลัยเชิงพื้นที่ ปีงบประมาณ </a:t>
                      </a: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2568 </a:t>
                      </a:r>
                      <a:r>
                        <a:rPr lang="th-TH" sz="1600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(แผนงาน พัฒนาระบบบริหารงานบุคลากรเชิงรุกสู่การพลิกโฉมมหาวิทยาลัย “กลุ่มการพัฒนาชุมชนท้องถิ่นหรือชุมชนอื่น” (กลุ่ม </a:t>
                      </a: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3</a:t>
                      </a:r>
                      <a:r>
                        <a:rPr lang="th-TH" sz="1600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))</a:t>
                      </a:r>
                      <a:br>
                        <a:rPr lang="th-TH" sz="1600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600" dirty="0" smtClean="0">
                          <a:solidFill>
                            <a:srgbClr val="000096"/>
                          </a:solidFill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lang="th-TH" sz="1600" kern="1200" dirty="0" smtClean="0">
                          <a:solidFill>
                            <a:srgbClr val="000096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สถาบันวิจัยและพัฒนา)</a:t>
                      </a:r>
                    </a:p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kern="1200" dirty="0" smtClean="0">
                          <a:solidFill>
                            <a:srgbClr val="000096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-</a:t>
                      </a:r>
                      <a:r>
                        <a:rPr lang="th-TH" sz="1600" kern="1200" baseline="0" dirty="0" smtClean="0">
                          <a:solidFill>
                            <a:srgbClr val="000096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กำหนดแผนการดำเนินงาน พัฒนาบุคลากรเชิงพื้นที่</a:t>
                      </a:r>
                    </a:p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kern="1200" baseline="0" dirty="0" smtClean="0">
                          <a:solidFill>
                            <a:srgbClr val="000096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- ประสานงานกับชุมชน/หน่วยงานเพื่อจัดเตรียมพื้นที่</a:t>
                      </a:r>
                      <a:endParaRPr lang="th-TH" sz="1600" kern="1200" dirty="0" smtClean="0">
                        <a:solidFill>
                          <a:srgbClr val="000096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marL="288000" marR="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649359"/>
                  </a:ext>
                </a:extLst>
              </a:tr>
            </a:tbl>
          </a:graphicData>
        </a:graphic>
      </p:graphicFrame>
      <p:graphicFrame>
        <p:nvGraphicFramePr>
          <p:cNvPr id="20" name="ตาราง 19"/>
          <p:cNvGraphicFramePr>
            <a:graphicFrameLocks noGrp="1"/>
          </p:cNvGraphicFramePr>
          <p:nvPr>
            <p:extLst/>
          </p:nvPr>
        </p:nvGraphicFramePr>
        <p:xfrm>
          <a:off x="6308497" y="575897"/>
          <a:ext cx="2835848" cy="356660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35848">
                  <a:extLst>
                    <a:ext uri="{9D8B030D-6E8A-4147-A177-3AD203B41FA5}">
                      <a16:colId xmlns:a16="http://schemas.microsoft.com/office/drawing/2014/main" val="2329570379"/>
                    </a:ext>
                  </a:extLst>
                </a:gridCol>
              </a:tblGrid>
              <a:tr h="578887">
                <a:tc>
                  <a:txBody>
                    <a:bodyPr/>
                    <a:lstStyle/>
                    <a:p>
                      <a:pPr marL="0" algn="l" defTabSz="914400" rtl="0" eaLnBrk="1" latinLnBrk="1" hangingPunct="1"/>
                      <a:r>
                        <a:rPr lang="th-TH" sz="1600" dirty="0" smtClean="0">
                          <a:effectLst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2. </a:t>
                      </a:r>
                      <a:r>
                        <a:rPr lang="th-TH" sz="1600" dirty="0" smtClean="0">
                          <a:solidFill>
                            <a:srgbClr val="000000"/>
                          </a:solidFill>
                          <a:effectLst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จัดหาทรัพยากรเสริม เช่น งบประมาณหรือการฝึกอบรมบุคลากร</a:t>
                      </a:r>
                      <a:endParaRPr lang="en-US" sz="1600" b="1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marL="12192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0795068"/>
                  </a:ext>
                </a:extLst>
              </a:tr>
              <a:tr h="2987720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โครงการการพัฒนาศักยภาพบุคลากรด้านการวิจัยและบริการวิชาการเพื่อพัฒนาเชิงพื้นที่ ปีงบประมาณ </a:t>
                      </a:r>
                      <a:r>
                        <a:rPr lang="en-US" sz="1600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2568 </a:t>
                      </a:r>
                      <a:r>
                        <a:rPr lang="th-TH" sz="1600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(งบยุทธศาสตร์) </a:t>
                      </a:r>
                      <a:r>
                        <a:rPr lang="th-TH" sz="1600" dirty="0" smtClean="0">
                          <a:solidFill>
                            <a:srgbClr val="000096"/>
                          </a:solidFill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lang="th-TH" sz="1600" kern="1200" dirty="0" smtClean="0">
                          <a:solidFill>
                            <a:srgbClr val="000096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สถาบันวิจัยและพัฒนา)</a:t>
                      </a:r>
                    </a:p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0" kern="1200" dirty="0" smtClean="0">
                          <a:solidFill>
                            <a:srgbClr val="000096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- จัดเตรียม (ร่าง) กำหนดการร่วมกับวิทยากร</a:t>
                      </a:r>
                    </a:p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0" kern="1200" dirty="0" smtClean="0">
                          <a:solidFill>
                            <a:srgbClr val="000096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- จัดเตรียมแบบข้อเสนอโครงการของแหล่นทุนที่เกี่ยวข้องกับงานพัฒนาเชิงพื้นที่</a:t>
                      </a:r>
                    </a:p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th-TH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marL="288000" marR="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649359"/>
                  </a:ext>
                </a:extLst>
              </a:tr>
            </a:tbl>
          </a:graphicData>
        </a:graphic>
      </p:graphicFrame>
      <p:sp>
        <p:nvSpPr>
          <p:cNvPr id="22" name="สี่เหลี่ยมผืนผ้า 21"/>
          <p:cNvSpPr/>
          <p:nvPr/>
        </p:nvSpPr>
        <p:spPr>
          <a:xfrm>
            <a:off x="170252" y="1090877"/>
            <a:ext cx="2915478" cy="2812529"/>
          </a:xfrm>
          <a:prstGeom prst="rect">
            <a:avLst/>
          </a:prstGeom>
          <a:solidFill>
            <a:srgbClr val="FFFFCC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8000" bIns="48000" rtlCol="0" anchor="t"/>
          <a:lstStyle/>
          <a:p>
            <a:pPr>
              <a:spcAft>
                <a:spcPts val="0"/>
              </a:spcAft>
            </a:pPr>
            <a:r>
              <a:rPr lang="th-TH" sz="1600" b="1" dirty="0" smtClean="0">
                <a:solidFill>
                  <a:schemeClr val="tx1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ระยะเวลา </a:t>
            </a:r>
            <a:r>
              <a:rPr lang="th-TH" sz="1600" b="1" dirty="0">
                <a:solidFill>
                  <a:schemeClr val="tx1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:</a:t>
            </a:r>
            <a:r>
              <a:rPr lang="th-TH" sz="1600" dirty="0">
                <a:solidFill>
                  <a:schemeClr val="tx1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</a:t>
            </a:r>
            <a:endParaRPr lang="en-US" sz="1200" dirty="0">
              <a:solidFill>
                <a:schemeClr val="tx1"/>
              </a:solidFill>
              <a:latin typeface="TH SarabunPSK" panose="020B0500040200020003" pitchFamily="34" charset="-34"/>
              <a:ea typeface="Times New Roman" panose="02020603050405020304" pitchFamily="18" charset="0"/>
              <a:cs typeface="TH SarabunPSK" panose="020B0500040200020003" pitchFamily="34" charset="-34"/>
            </a:endParaRPr>
          </a:p>
          <a:p>
            <a:pPr indent="265113">
              <a:spcAft>
                <a:spcPts val="0"/>
              </a:spcAft>
            </a:pPr>
            <a:r>
              <a:rPr lang="th-TH" sz="1600" dirty="0" smtClean="0">
                <a:solidFill>
                  <a:srgbClr val="000096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ตุลาคม </a:t>
            </a:r>
            <a:r>
              <a:rPr lang="en-US" sz="1600" dirty="0" smtClean="0">
                <a:solidFill>
                  <a:srgbClr val="000096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25</a:t>
            </a:r>
            <a:r>
              <a:rPr lang="th-TH" sz="1600" dirty="0" smtClean="0">
                <a:solidFill>
                  <a:srgbClr val="000096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67 </a:t>
            </a:r>
            <a:r>
              <a:rPr lang="th-TH" sz="1600" dirty="0">
                <a:solidFill>
                  <a:srgbClr val="000096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– </a:t>
            </a:r>
            <a:r>
              <a:rPr lang="th-TH" sz="1600" dirty="0" smtClean="0">
                <a:solidFill>
                  <a:srgbClr val="000096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กันยายน </a:t>
            </a:r>
            <a:r>
              <a:rPr lang="en-US" sz="1600" dirty="0" smtClean="0">
                <a:solidFill>
                  <a:srgbClr val="000096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25</a:t>
            </a:r>
            <a:r>
              <a:rPr lang="th-TH" sz="1600" dirty="0" smtClean="0">
                <a:solidFill>
                  <a:srgbClr val="000096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68</a:t>
            </a:r>
            <a:r>
              <a:rPr lang="en-US" sz="1600" dirty="0">
                <a:solidFill>
                  <a:srgbClr val="000096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/>
            </a:r>
            <a:br>
              <a:rPr lang="en-US" sz="1600" dirty="0">
                <a:solidFill>
                  <a:srgbClr val="000096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</a:br>
            <a:r>
              <a:rPr lang="th-TH" sz="1600" b="1" dirty="0">
                <a:solidFill>
                  <a:schemeClr val="tx1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ผู้กำกับดูแล :</a:t>
            </a:r>
            <a:r>
              <a:rPr lang="th-TH" sz="1600" dirty="0">
                <a:solidFill>
                  <a:schemeClr val="tx1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</a:t>
            </a:r>
            <a:endParaRPr lang="en-US" sz="1200" dirty="0">
              <a:solidFill>
                <a:schemeClr val="tx1"/>
              </a:solidFill>
              <a:latin typeface="TH SarabunPSK" panose="020B0500040200020003" pitchFamily="34" charset="-34"/>
              <a:ea typeface="Times New Roman" panose="02020603050405020304" pitchFamily="18" charset="0"/>
              <a:cs typeface="TH SarabunPSK" panose="020B0500040200020003" pitchFamily="34" charset="-34"/>
            </a:endParaRPr>
          </a:p>
          <a:p>
            <a:pPr marL="265113">
              <a:spcAft>
                <a:spcPts val="0"/>
              </a:spcAft>
            </a:pPr>
            <a:r>
              <a:rPr lang="th-TH" sz="1600" dirty="0">
                <a:solidFill>
                  <a:srgbClr val="000096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H SarabunPSK" panose="020B0500040200020003" pitchFamily="34" charset="-34"/>
              </a:rPr>
              <a:t>ผศ.ดร.ก้องภพ ชาอามา</a:t>
            </a:r>
            <a:r>
              <a:rPr lang="th-TH" sz="1600" dirty="0" err="1">
                <a:solidFill>
                  <a:srgbClr val="000096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H SarabunPSK" panose="020B0500040200020003" pitchFamily="34" charset="-34"/>
              </a:rPr>
              <a:t>ตย์</a:t>
            </a:r>
            <a:r>
              <a:rPr lang="th-TH" sz="1600" dirty="0">
                <a:solidFill>
                  <a:srgbClr val="000096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H SarabunPSK" panose="020B0500040200020003" pitchFamily="34" charset="-34"/>
              </a:rPr>
              <a:t> </a:t>
            </a:r>
          </a:p>
          <a:p>
            <a:pPr marL="265113">
              <a:spcAft>
                <a:spcPts val="0"/>
              </a:spcAft>
            </a:pPr>
            <a:r>
              <a:rPr lang="th-TH" sz="1600" dirty="0">
                <a:solidFill>
                  <a:srgbClr val="000096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H SarabunPSK" panose="020B0500040200020003" pitchFamily="34" charset="-34"/>
              </a:rPr>
              <a:t>รองอธิการบดีด้านวิจัย นวัตกรรม </a:t>
            </a:r>
            <a:endParaRPr lang="th-TH" sz="1600" dirty="0" smtClean="0">
              <a:solidFill>
                <a:srgbClr val="000096"/>
              </a:solidFill>
              <a:latin typeface="Calibri" panose="020F0502020204030204" pitchFamily="34" charset="0"/>
              <a:ea typeface="Times New Roman" panose="02020603050405020304" pitchFamily="18" charset="0"/>
              <a:cs typeface="TH SarabunPSK" panose="020B0500040200020003" pitchFamily="34" charset="-34"/>
            </a:endParaRPr>
          </a:p>
          <a:p>
            <a:pPr marL="265113">
              <a:spcAft>
                <a:spcPts val="0"/>
              </a:spcAft>
            </a:pPr>
            <a:r>
              <a:rPr lang="th-TH" sz="1600" dirty="0" smtClean="0">
                <a:solidFill>
                  <a:srgbClr val="000096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H SarabunPSK" panose="020B0500040200020003" pitchFamily="34" charset="-34"/>
              </a:rPr>
              <a:t>และ</a:t>
            </a:r>
            <a:r>
              <a:rPr lang="th-TH" sz="1600" dirty="0">
                <a:solidFill>
                  <a:srgbClr val="000096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H SarabunPSK" panose="020B0500040200020003" pitchFamily="34" charset="-34"/>
              </a:rPr>
              <a:t>ถ่ายทอดเทคโนโลยี</a:t>
            </a:r>
          </a:p>
          <a:p>
            <a:pPr>
              <a:spcAft>
                <a:spcPts val="0"/>
              </a:spcAft>
            </a:pPr>
            <a:r>
              <a:rPr lang="th-TH" sz="1600" b="1" dirty="0" smtClean="0">
                <a:solidFill>
                  <a:schemeClr val="tx1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ผู้รับผิดชอบ</a:t>
            </a:r>
            <a:r>
              <a:rPr lang="th-TH" sz="1600" b="1" dirty="0">
                <a:solidFill>
                  <a:schemeClr val="tx1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:</a:t>
            </a:r>
            <a:r>
              <a:rPr lang="th-TH" sz="1600" dirty="0">
                <a:solidFill>
                  <a:schemeClr val="tx1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</a:t>
            </a:r>
            <a:endParaRPr lang="en-US" sz="1200" dirty="0">
              <a:solidFill>
                <a:schemeClr val="tx1"/>
              </a:solidFill>
              <a:latin typeface="TH SarabunPSK" panose="020B0500040200020003" pitchFamily="34" charset="-34"/>
              <a:ea typeface="Times New Roman" panose="02020603050405020304" pitchFamily="18" charset="0"/>
              <a:cs typeface="TH SarabunPSK" panose="020B0500040200020003" pitchFamily="34" charset="-34"/>
            </a:endParaRPr>
          </a:p>
          <a:p>
            <a:pPr indent="265113">
              <a:spcAft>
                <a:spcPts val="0"/>
              </a:spcAft>
            </a:pPr>
            <a:r>
              <a:rPr lang="en-US" sz="1600" dirty="0" smtClean="0">
                <a:solidFill>
                  <a:srgbClr val="000096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1. </a:t>
            </a:r>
            <a:r>
              <a:rPr lang="th-TH" sz="1600" dirty="0" smtClean="0">
                <a:solidFill>
                  <a:srgbClr val="000096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ผศ.</a:t>
            </a:r>
            <a:r>
              <a:rPr lang="th-TH" sz="1600" dirty="0">
                <a:solidFill>
                  <a:srgbClr val="000096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ดร.สาคร อินทะชัย </a:t>
            </a:r>
            <a:endParaRPr lang="th-TH" sz="1600" dirty="0" smtClean="0">
              <a:solidFill>
                <a:srgbClr val="000096"/>
              </a:solidFill>
              <a:latin typeface="Cordia New" panose="020B0304020202020204" pitchFamily="34" charset="-34"/>
              <a:ea typeface="Times New Roman" panose="02020603050405020304" pitchFamily="18" charset="0"/>
              <a:cs typeface="TH SarabunPSK" panose="020B0500040200020003" pitchFamily="34" charset="-34"/>
            </a:endParaRPr>
          </a:p>
          <a:p>
            <a:pPr indent="265113">
              <a:spcAft>
                <a:spcPts val="0"/>
              </a:spcAft>
            </a:pPr>
            <a:r>
              <a:rPr lang="th-TH" sz="1600" dirty="0" smtClean="0">
                <a:solidFill>
                  <a:srgbClr val="000096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ผู้อำนวยการ</a:t>
            </a:r>
            <a:r>
              <a:rPr lang="th-TH" sz="1600" dirty="0">
                <a:solidFill>
                  <a:srgbClr val="000096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สถาบันวิจัยและพัฒนา</a:t>
            </a:r>
            <a:endParaRPr lang="en-US" sz="1600" dirty="0">
              <a:solidFill>
                <a:srgbClr val="000096"/>
              </a:solidFill>
              <a:latin typeface="Cordia New" panose="020B0304020202020204" pitchFamily="34" charset="-34"/>
              <a:ea typeface="Cordia New" panose="020B0304020202020204" pitchFamily="34" charset="-34"/>
              <a:cs typeface="Cordia New" panose="020B0304020202020204" pitchFamily="34" charset="-34"/>
            </a:endParaRPr>
          </a:p>
          <a:p>
            <a:pPr indent="265113">
              <a:spcAft>
                <a:spcPts val="0"/>
              </a:spcAft>
            </a:pPr>
            <a:r>
              <a:rPr lang="th-TH" sz="1600" dirty="0">
                <a:solidFill>
                  <a:srgbClr val="000096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2. </a:t>
            </a:r>
            <a:r>
              <a:rPr lang="th-TH" sz="1600" dirty="0" smtClean="0">
                <a:solidFill>
                  <a:srgbClr val="000096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อาจารย์อร</a:t>
            </a:r>
            <a:r>
              <a:rPr lang="th-TH" sz="1600" dirty="0">
                <a:solidFill>
                  <a:srgbClr val="000096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อนงค์  ขันเดช </a:t>
            </a:r>
            <a:endParaRPr lang="en-US" sz="1600" dirty="0">
              <a:solidFill>
                <a:srgbClr val="000096"/>
              </a:solidFill>
              <a:latin typeface="Cordia New" panose="020B0304020202020204" pitchFamily="34" charset="-34"/>
              <a:ea typeface="Cordia New" panose="020B0304020202020204" pitchFamily="34" charset="-34"/>
              <a:cs typeface="Cordia New" panose="020B0304020202020204" pitchFamily="34" charset="-34"/>
            </a:endParaRPr>
          </a:p>
          <a:p>
            <a:pPr indent="265113">
              <a:spcAft>
                <a:spcPts val="0"/>
              </a:spcAft>
            </a:pPr>
            <a:r>
              <a:rPr lang="th-TH" sz="1600" dirty="0">
                <a:solidFill>
                  <a:srgbClr val="000096"/>
                </a:solidFill>
                <a:latin typeface="Cordia New" panose="020B0304020202020204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รองผู้อำนวยการสถาบันวิจัยและพัฒนา</a:t>
            </a:r>
            <a:endParaRPr lang="en-US" sz="1600" dirty="0">
              <a:solidFill>
                <a:srgbClr val="000096"/>
              </a:solidFill>
              <a:effectLst/>
              <a:latin typeface="Cordia New" panose="020B0304020202020204" pitchFamily="34" charset="-34"/>
              <a:ea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32" name="สี่เหลี่ยมผืนผ้า 31"/>
          <p:cNvSpPr/>
          <p:nvPr/>
        </p:nvSpPr>
        <p:spPr>
          <a:xfrm>
            <a:off x="154827" y="575898"/>
            <a:ext cx="2930903" cy="479800"/>
          </a:xfrm>
          <a:prstGeom prst="rect">
            <a:avLst/>
          </a:prstGeom>
          <a:solidFill>
            <a:srgbClr val="FFFF00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th-TH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กลยุทธ์</a:t>
            </a:r>
            <a:r>
              <a:rPr lang="en-US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/</a:t>
            </a:r>
            <a:r>
              <a:rPr lang="th-TH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แนวทางจัดการความเสี่ยง</a:t>
            </a:r>
          </a:p>
        </p:txBody>
      </p:sp>
      <p:graphicFrame>
        <p:nvGraphicFramePr>
          <p:cNvPr id="21" name="ตาราง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3227139"/>
              </p:ext>
            </p:extLst>
          </p:nvPr>
        </p:nvGraphicFramePr>
        <p:xfrm>
          <a:off x="9246150" y="584215"/>
          <a:ext cx="2835848" cy="355829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35848">
                  <a:extLst>
                    <a:ext uri="{9D8B030D-6E8A-4147-A177-3AD203B41FA5}">
                      <a16:colId xmlns:a16="http://schemas.microsoft.com/office/drawing/2014/main" val="2329570379"/>
                    </a:ext>
                  </a:extLst>
                </a:gridCol>
              </a:tblGrid>
              <a:tr h="510290">
                <a:tc>
                  <a:txBody>
                    <a:bodyPr/>
                    <a:lstStyle/>
                    <a:p>
                      <a:pPr marL="0" algn="l" defTabSz="914400" rtl="0" eaLnBrk="1" latinLnBrk="1" hangingPunct="1">
                        <a:lnSpc>
                          <a:spcPct val="150000"/>
                        </a:lnSpc>
                      </a:pPr>
                      <a:r>
                        <a:rPr lang="en-US" sz="1600" b="0" kern="12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3. </a:t>
                      </a:r>
                      <a:r>
                        <a:rPr lang="th-TH" sz="1600" b="0" kern="12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หลักสูตรการพัฒนานักวิจัยเพื่อท้องถิ่น</a:t>
                      </a:r>
                      <a:endParaRPr lang="en-US" sz="1600" b="1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marL="12192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0795068"/>
                  </a:ext>
                </a:extLst>
              </a:tr>
              <a:tr h="1858429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dirty="0" smtClean="0">
                          <a:solidFill>
                            <a:srgbClr val="000000"/>
                          </a:solidFill>
                          <a:effectLst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โครงการวิจัยนวัตกรรมบูรณาการพันธกิจสัมพันธ์ของมหาวิทยาลัยราชภัฏสกลนครเพื่อยกระดับเศรษฐกิจฐานราก กรณีศึกษา: กลุ่มเกษตรกรผู้ผลิตผัก ตำบลด่านม่วงคำ อำเภอโคกศรีสุพรรณ จังหวัดสกลนคร (วช.) </a:t>
                      </a:r>
                      <a:r>
                        <a:rPr lang="th-TH" sz="1600" dirty="0" smtClean="0">
                          <a:solidFill>
                            <a:srgbClr val="000096"/>
                          </a:solidFill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lang="th-TH" sz="1600" kern="1200" dirty="0" smtClean="0">
                          <a:solidFill>
                            <a:srgbClr val="000096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สถาบันวิจัยและพัฒนา) </a:t>
                      </a:r>
                      <a:r>
                        <a:rPr lang="en-US" sz="1600" kern="1200" dirty="0" smtClean="0">
                          <a:solidFill>
                            <a:srgbClr val="000096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:</a:t>
                      </a:r>
                      <a:r>
                        <a:rPr lang="en-US" sz="1600" kern="1200" baseline="0" dirty="0" smtClean="0">
                          <a:solidFill>
                            <a:srgbClr val="000096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kumimoji="0" lang="th-TH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96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การพัฒนางานวิจัยเชิงพื้นที่ ภายใต้แนวคิด 7 </a:t>
                      </a: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96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in 1 </a:t>
                      </a:r>
                      <a:r>
                        <a:rPr kumimoji="0" lang="th-TH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96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ที่มุ่งบูรณาการพันธกิจของมหาวิทยาลัยกับชุมชน โดยนำนักวิจัย อาจารย์ และนักศึกษาวิศวกรสังคม ลงพื้นที่ร่วมกับชุมชนอย่างใกล้ชิด ตั้งแต่การเรียนรู้บริบท การกำหนดโจทย์วิจัย ไปจนถึงการสร้างผลลัพธ์ที่เป็นรูปธรรม</a:t>
                      </a:r>
                    </a:p>
                  </a:txBody>
                  <a:tcPr marL="288000" marR="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649359"/>
                  </a:ext>
                </a:extLst>
              </a:tr>
            </a:tbl>
          </a:graphicData>
        </a:graphic>
      </p:graphicFrame>
      <p:pic>
        <p:nvPicPr>
          <p:cNvPr id="1026" name="Picture 2" descr="https://rdi.snru.ac.th/wp-content/uploads/2025/01/%E0%B8%81%E0%B8%B4%E0%B8%88%E0%B8%81%E0%B8%A3%E0%B8%A3%E0%B8%A1-RDI-22-scaled.jpg"/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3" t="30465" r="3350" b="6172"/>
          <a:stretch/>
        </p:blipFill>
        <p:spPr bwMode="auto">
          <a:xfrm>
            <a:off x="7079226" y="4186001"/>
            <a:ext cx="5018625" cy="2575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rdi.snru.ac.th/wp-content/uploads/2025/04/%E0%B8%81%E0%B8%B4%E0%B8%88%E0%B8%81%E0%B8%A3%E0%B8%A3%E0%B8%A1-RDI-22-scaled.jpg"/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6" t="30733" r="3871" b="6176"/>
          <a:stretch/>
        </p:blipFill>
        <p:spPr bwMode="auto">
          <a:xfrm>
            <a:off x="2027722" y="4185999"/>
            <a:ext cx="5051504" cy="2575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กล่องข้อความ 13"/>
          <p:cNvSpPr txBox="1"/>
          <p:nvPr/>
        </p:nvSpPr>
        <p:spPr>
          <a:xfrm>
            <a:off x="10664074" y="6300268"/>
            <a:ext cx="1640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P.39 </a:t>
            </a:r>
            <a:endParaRPr lang="th-TH" sz="24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8785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กล่องข้อความ 1"/>
          <p:cNvSpPr txBox="1"/>
          <p:nvPr/>
        </p:nvSpPr>
        <p:spPr>
          <a:xfrm>
            <a:off x="625643" y="702644"/>
            <a:ext cx="73440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เพิ่มเติม รายงานผลการอบรมให้กับบุคลากรสายวิชาการในวันที่ 4 – 6 สิงหาคม 2568</a:t>
            </a:r>
            <a:endParaRPr lang="th-TH" sz="24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รูปแบบอิสระ 2"/>
          <p:cNvSpPr/>
          <p:nvPr/>
        </p:nvSpPr>
        <p:spPr>
          <a:xfrm>
            <a:off x="0" y="33733"/>
            <a:ext cx="12191999" cy="506986"/>
          </a:xfrm>
          <a:custGeom>
            <a:avLst/>
            <a:gdLst>
              <a:gd name="connsiteX0" fmla="*/ 312041 w 8856984"/>
              <a:gd name="connsiteY0" fmla="*/ 0 h 399303"/>
              <a:gd name="connsiteX1" fmla="*/ 8544943 w 8856984"/>
              <a:gd name="connsiteY1" fmla="*/ 0 h 399303"/>
              <a:gd name="connsiteX2" fmla="*/ 8856984 w 8856984"/>
              <a:gd name="connsiteY2" fmla="*/ 312041 h 399303"/>
              <a:gd name="connsiteX3" fmla="*/ 8856984 w 8856984"/>
              <a:gd name="connsiteY3" fmla="*/ 399303 h 399303"/>
              <a:gd name="connsiteX4" fmla="*/ 0 w 8856984"/>
              <a:gd name="connsiteY4" fmla="*/ 399303 h 399303"/>
              <a:gd name="connsiteX5" fmla="*/ 0 w 8856984"/>
              <a:gd name="connsiteY5" fmla="*/ 312041 h 399303"/>
              <a:gd name="connsiteX6" fmla="*/ 312041 w 8856984"/>
              <a:gd name="connsiteY6" fmla="*/ 0 h 399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856984" h="399303">
                <a:moveTo>
                  <a:pt x="312041" y="0"/>
                </a:moveTo>
                <a:lnTo>
                  <a:pt x="8544943" y="0"/>
                </a:lnTo>
                <a:cubicBezTo>
                  <a:pt x="8717278" y="0"/>
                  <a:pt x="8856984" y="139706"/>
                  <a:pt x="8856984" y="312041"/>
                </a:cubicBezTo>
                <a:lnTo>
                  <a:pt x="8856984" y="399303"/>
                </a:lnTo>
                <a:lnTo>
                  <a:pt x="0" y="399303"/>
                </a:lnTo>
                <a:lnTo>
                  <a:pt x="0" y="312041"/>
                </a:lnTo>
                <a:cubicBezTo>
                  <a:pt x="0" y="139706"/>
                  <a:pt x="139706" y="0"/>
                  <a:pt x="312041" y="0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th-TH" sz="28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ประเด็นความเสี่ยงที่ </a:t>
            </a:r>
            <a:r>
              <a:rPr lang="th-TH" sz="28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 </a:t>
            </a:r>
            <a:r>
              <a:rPr lang="th-TH" sz="2800" b="1" dirty="0" smtClean="0">
                <a:solidFill>
                  <a:srgbClr val="FF0000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บุคลากร</a:t>
            </a:r>
            <a:r>
              <a:rPr lang="th-TH" sz="2800" b="1" dirty="0">
                <a:solidFill>
                  <a:srgbClr val="FF0000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/นักวิจัย</a:t>
            </a:r>
            <a:r>
              <a:rPr lang="th-TH" sz="2800" b="1" dirty="0">
                <a:solidFill>
                  <a:srgbClr val="002060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มีศักยภาพไม่เพียงพอต่อการพัฒนาเชิง</a:t>
            </a:r>
            <a:r>
              <a:rPr lang="th-TH" sz="2800" b="1" dirty="0" smtClean="0">
                <a:solidFill>
                  <a:srgbClr val="002060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พื้นที่</a:t>
            </a:r>
            <a:endParaRPr lang="en-US" sz="2800" b="1" dirty="0">
              <a:latin typeface="TH SarabunPSK" panose="020B0500040200020003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</p:txBody>
      </p:sp>
      <p:graphicFrame>
        <p:nvGraphicFramePr>
          <p:cNvPr id="4" name="ตาราง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3171955"/>
              </p:ext>
            </p:extLst>
          </p:nvPr>
        </p:nvGraphicFramePr>
        <p:xfrm>
          <a:off x="625643" y="1249055"/>
          <a:ext cx="10828419" cy="9326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9473">
                  <a:extLst>
                    <a:ext uri="{9D8B030D-6E8A-4147-A177-3AD203B41FA5}">
                      <a16:colId xmlns:a16="http://schemas.microsoft.com/office/drawing/2014/main" val="3282179494"/>
                    </a:ext>
                  </a:extLst>
                </a:gridCol>
                <a:gridCol w="3609473">
                  <a:extLst>
                    <a:ext uri="{9D8B030D-6E8A-4147-A177-3AD203B41FA5}">
                      <a16:colId xmlns:a16="http://schemas.microsoft.com/office/drawing/2014/main" val="1739066930"/>
                    </a:ext>
                  </a:extLst>
                </a:gridCol>
                <a:gridCol w="3609473">
                  <a:extLst>
                    <a:ext uri="{9D8B030D-6E8A-4147-A177-3AD203B41FA5}">
                      <a16:colId xmlns:a16="http://schemas.microsoft.com/office/drawing/2014/main" val="192534290"/>
                    </a:ext>
                  </a:extLst>
                </a:gridCol>
              </a:tblGrid>
              <a:tr h="536428">
                <a:tc>
                  <a:txBody>
                    <a:bodyPr/>
                    <a:lstStyle/>
                    <a:p>
                      <a:r>
                        <a:rPr lang="th-TH" sz="2000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จำนวนหลักสูตร/</a:t>
                      </a:r>
                      <a:r>
                        <a:rPr lang="th-TH" sz="2000" dirty="0" err="1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เวิร์ก</a:t>
                      </a:r>
                      <a:r>
                        <a:rPr lang="th-TH" sz="2000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ช็อปที่จัดขึ้น มีอะไรบ้าง</a:t>
                      </a:r>
                      <a:endParaRPr lang="th-TH" sz="20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000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จำนวนบุคลากร/นักวิจัยที่เข้าร่วม</a:t>
                      </a:r>
                      <a:endParaRPr lang="th-TH" sz="20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000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ความพึงพอใจและทักษะที่เพิ่มขึ้นของผู้เข้าร่วม</a:t>
                      </a:r>
                      <a:endParaRPr lang="th-TH" sz="20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4708124"/>
                  </a:ext>
                </a:extLst>
              </a:tr>
              <a:tr h="303199">
                <a:tc>
                  <a:txBody>
                    <a:bodyPr/>
                    <a:lstStyle/>
                    <a:p>
                      <a:endParaRPr lang="th-TH" sz="20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200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20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769061"/>
                  </a:ext>
                </a:extLst>
              </a:tr>
            </a:tbl>
          </a:graphicData>
        </a:graphic>
      </p:graphicFrame>
      <p:sp>
        <p:nvSpPr>
          <p:cNvPr id="5" name="กล่องข้อความ 4"/>
          <p:cNvSpPr txBox="1"/>
          <p:nvPr/>
        </p:nvSpPr>
        <p:spPr>
          <a:xfrm>
            <a:off x="625642" y="2550694"/>
            <a:ext cx="97696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การนำความรู้ไปใช้จริง:</a:t>
            </a: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อธิบายว่านักวิจัยที่ผ่านการอบรมได้นำทักษะและความรู้ไปใช้ในการทำงานวิจัยในพื้นที่จริงอย่างไรบ้าง</a:t>
            </a:r>
          </a:p>
        </p:txBody>
      </p:sp>
    </p:spTree>
    <p:extLst>
      <p:ext uri="{BB962C8B-B14F-4D97-AF65-F5344CB8AC3E}">
        <p14:creationId xmlns:p14="http://schemas.microsoft.com/office/powerpoint/2010/main" val="5952991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ตัวแทนหมายเลขสไลด์ 3">
            <a:extLst>
              <a:ext uri="{FF2B5EF4-FFF2-40B4-BE49-F238E27FC236}">
                <a16:creationId xmlns:a16="http://schemas.microsoft.com/office/drawing/2014/main" id="{71A69FDD-7D4F-44F4-A9BF-29551FF40ABD}"/>
              </a:ext>
            </a:extLst>
          </p:cNvPr>
          <p:cNvSpPr txBox="1">
            <a:spLocks/>
          </p:cNvSpPr>
          <p:nvPr/>
        </p:nvSpPr>
        <p:spPr>
          <a:xfrm>
            <a:off x="12927546" y="6430780"/>
            <a:ext cx="685800" cy="365125"/>
          </a:xfrm>
          <a:prstGeom prst="rect">
            <a:avLst/>
          </a:prstGeom>
        </p:spPr>
        <p:txBody>
          <a:bodyPr/>
          <a:lstStyle>
            <a:defPPr>
              <a:defRPr lang="th-TH"/>
            </a:defPPr>
            <a:lvl1pPr marL="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3F21D7-7E49-43BA-B424-47CE1BDC8BAC}" type="slidenum">
              <a:rPr kumimoji="0" lang="th-TH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th-TH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44BBFCE8-357F-53C5-FA2B-2B2499E342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3057673"/>
              </p:ext>
            </p:extLst>
          </p:nvPr>
        </p:nvGraphicFramePr>
        <p:xfrm>
          <a:off x="3276600" y="1707828"/>
          <a:ext cx="8743950" cy="4144998"/>
        </p:xfrm>
        <a:graphic>
          <a:graphicData uri="http://schemas.openxmlformats.org/drawingml/2006/table">
            <a:tbl>
              <a:tblPr firstRow="1" bandRow="1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</a:tblPr>
              <a:tblGrid>
                <a:gridCol w="2485439">
                  <a:extLst>
                    <a:ext uri="{9D8B030D-6E8A-4147-A177-3AD203B41FA5}">
                      <a16:colId xmlns:a16="http://schemas.microsoft.com/office/drawing/2014/main" val="2299660382"/>
                    </a:ext>
                  </a:extLst>
                </a:gridCol>
                <a:gridCol w="728804">
                  <a:extLst>
                    <a:ext uri="{9D8B030D-6E8A-4147-A177-3AD203B41FA5}">
                      <a16:colId xmlns:a16="http://schemas.microsoft.com/office/drawing/2014/main" val="760713596"/>
                    </a:ext>
                  </a:extLst>
                </a:gridCol>
                <a:gridCol w="1273550">
                  <a:extLst>
                    <a:ext uri="{9D8B030D-6E8A-4147-A177-3AD203B41FA5}">
                      <a16:colId xmlns:a16="http://schemas.microsoft.com/office/drawing/2014/main" val="2219108082"/>
                    </a:ext>
                  </a:extLst>
                </a:gridCol>
                <a:gridCol w="1510011">
                  <a:extLst>
                    <a:ext uri="{9D8B030D-6E8A-4147-A177-3AD203B41FA5}">
                      <a16:colId xmlns:a16="http://schemas.microsoft.com/office/drawing/2014/main" val="2233203948"/>
                    </a:ext>
                  </a:extLst>
                </a:gridCol>
                <a:gridCol w="699104">
                  <a:extLst>
                    <a:ext uri="{9D8B030D-6E8A-4147-A177-3AD203B41FA5}">
                      <a16:colId xmlns:a16="http://schemas.microsoft.com/office/drawing/2014/main" val="1195036640"/>
                    </a:ext>
                  </a:extLst>
                </a:gridCol>
                <a:gridCol w="924931">
                  <a:extLst>
                    <a:ext uri="{9D8B030D-6E8A-4147-A177-3AD203B41FA5}">
                      <a16:colId xmlns:a16="http://schemas.microsoft.com/office/drawing/2014/main" val="3287141672"/>
                    </a:ext>
                  </a:extLst>
                </a:gridCol>
                <a:gridCol w="1122111">
                  <a:extLst>
                    <a:ext uri="{9D8B030D-6E8A-4147-A177-3AD203B41FA5}">
                      <a16:colId xmlns:a16="http://schemas.microsoft.com/office/drawing/2014/main" val="1854660440"/>
                    </a:ext>
                  </a:extLst>
                </a:gridCol>
              </a:tblGrid>
              <a:tr h="319841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venir Next LT Pro"/>
                        </a:defRPr>
                      </a:lvl1pPr>
                      <a:lvl2pPr marL="457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venir Next LT Pro"/>
                        </a:defRPr>
                      </a:lvl2pPr>
                      <a:lvl3pPr marL="914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venir Next LT Pro"/>
                        </a:defRPr>
                      </a:lvl3pPr>
                      <a:lvl4pPr marL="1371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venir Next LT Pro"/>
                        </a:defRPr>
                      </a:lvl4pPr>
                      <a:lvl5pPr marL="18288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venir Next LT Pro"/>
                        </a:defRPr>
                      </a:lvl5pPr>
                      <a:lvl6pPr marL="22860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venir Next LT Pro"/>
                        </a:defRPr>
                      </a:lvl6pPr>
                      <a:lvl7pPr marL="2743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venir Next LT Pro"/>
                        </a:defRPr>
                      </a:lvl7pPr>
                      <a:lvl8pPr marL="3200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venir Next LT Pro"/>
                        </a:defRPr>
                      </a:lvl8pPr>
                      <a:lvl9pPr marL="3657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venir Next LT Pro"/>
                        </a:defRPr>
                      </a:lvl9pPr>
                    </a:lstStyle>
                    <a:p>
                      <a:pPr algn="ctr"/>
                      <a:r>
                        <a:rPr lang="th-TH" sz="1600" b="1" kern="12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ความเสี่ยง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2708" marR="72708" marT="36354" marB="36354">
                    <a:lnL w="12700" cmpd="sng">
                      <a:solidFill>
                        <a:srgbClr val="46B196"/>
                      </a:solidFill>
                    </a:lnL>
                    <a:lnR>
                      <a:noFill/>
                    </a:lnR>
                    <a:lnT w="12700" cmpd="sng">
                      <a:solidFill>
                        <a:srgbClr val="46B196"/>
                      </a:solidFill>
                    </a:lnT>
                    <a:lnB w="12700" cmpd="sng">
                      <a:solidFill>
                        <a:srgbClr val="46B19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B196"/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venir Next LT Pro"/>
                        </a:defRPr>
                      </a:lvl1pPr>
                      <a:lvl2pPr marL="457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venir Next LT Pro"/>
                        </a:defRPr>
                      </a:lvl2pPr>
                      <a:lvl3pPr marL="914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venir Next LT Pro"/>
                        </a:defRPr>
                      </a:lvl3pPr>
                      <a:lvl4pPr marL="1371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venir Next LT Pro"/>
                        </a:defRPr>
                      </a:lvl4pPr>
                      <a:lvl5pPr marL="18288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venir Next LT Pro"/>
                        </a:defRPr>
                      </a:lvl5pPr>
                      <a:lvl6pPr marL="22860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venir Next LT Pro"/>
                        </a:defRPr>
                      </a:lvl6pPr>
                      <a:lvl7pPr marL="2743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venir Next LT Pro"/>
                        </a:defRPr>
                      </a:lvl7pPr>
                      <a:lvl8pPr marL="3200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venir Next LT Pro"/>
                        </a:defRPr>
                      </a:lvl8pPr>
                      <a:lvl9pPr marL="3657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venir Next LT Pro"/>
                        </a:defRPr>
                      </a:lvl9pPr>
                    </a:lstStyle>
                    <a:p>
                      <a:pPr algn="ctr"/>
                      <a:r>
                        <a:rPr lang="th-TH" sz="1600" b="1" kern="12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ประเภทความเสี่ยง</a:t>
                      </a:r>
                      <a:endParaRPr lang="en-US" sz="160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2708" marR="72708" marT="36354" marB="36354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46B196"/>
                      </a:solidFill>
                    </a:lnT>
                    <a:lnB w="12700" cmpd="sng">
                      <a:solidFill>
                        <a:srgbClr val="46B19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B196"/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venir Next LT Pro"/>
                        </a:defRPr>
                      </a:lvl1pPr>
                      <a:lvl2pPr marL="457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venir Next LT Pro"/>
                        </a:defRPr>
                      </a:lvl2pPr>
                      <a:lvl3pPr marL="914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venir Next LT Pro"/>
                        </a:defRPr>
                      </a:lvl3pPr>
                      <a:lvl4pPr marL="1371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venir Next LT Pro"/>
                        </a:defRPr>
                      </a:lvl4pPr>
                      <a:lvl5pPr marL="18288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venir Next LT Pro"/>
                        </a:defRPr>
                      </a:lvl5pPr>
                      <a:lvl6pPr marL="22860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venir Next LT Pro"/>
                        </a:defRPr>
                      </a:lvl6pPr>
                      <a:lvl7pPr marL="2743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venir Next LT Pro"/>
                        </a:defRPr>
                      </a:lvl7pPr>
                      <a:lvl8pPr marL="3200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venir Next LT Pro"/>
                        </a:defRPr>
                      </a:lvl8pPr>
                      <a:lvl9pPr marL="3657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venir Next LT Pro"/>
                        </a:defRPr>
                      </a:lvl9pPr>
                    </a:lstStyle>
                    <a:p>
                      <a:pPr algn="ctr"/>
                      <a:r>
                        <a:rPr lang="th-TH" sz="1600" b="1" kern="12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พันธกิจที่เกี่ยวข้อง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2708" marR="72708" marT="36354" marB="36354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46B196"/>
                      </a:solidFill>
                    </a:lnT>
                    <a:lnB w="12700" cmpd="sng">
                      <a:solidFill>
                        <a:srgbClr val="46B19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B196"/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venir Next LT Pro"/>
                        </a:defRPr>
                      </a:lvl1pPr>
                      <a:lvl2pPr marL="457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venir Next LT Pro"/>
                        </a:defRPr>
                      </a:lvl2pPr>
                      <a:lvl3pPr marL="914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venir Next LT Pro"/>
                        </a:defRPr>
                      </a:lvl3pPr>
                      <a:lvl4pPr marL="1371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venir Next LT Pro"/>
                        </a:defRPr>
                      </a:lvl4pPr>
                      <a:lvl5pPr marL="18288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venir Next LT Pro"/>
                        </a:defRPr>
                      </a:lvl5pPr>
                      <a:lvl6pPr marL="22860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venir Next LT Pro"/>
                        </a:defRPr>
                      </a:lvl6pPr>
                      <a:lvl7pPr marL="2743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venir Next LT Pro"/>
                        </a:defRPr>
                      </a:lvl7pPr>
                      <a:lvl8pPr marL="3200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venir Next LT Pro"/>
                        </a:defRPr>
                      </a:lvl8pPr>
                      <a:lvl9pPr marL="3657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venir Next LT Pro"/>
                        </a:defRPr>
                      </a:lvl9pPr>
                    </a:lstStyle>
                    <a:p>
                      <a:pPr algn="ctr"/>
                      <a:r>
                        <a:rPr lang="th-TH" sz="1600" b="1" kern="12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ยุทธศาสตร์ที่เกี่ยวข้อง</a:t>
                      </a:r>
                      <a:endParaRPr lang="en-US" sz="160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2708" marR="72708" marT="36354" marB="36354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46B196"/>
                      </a:solidFill>
                    </a:lnT>
                    <a:lnB w="12700" cmpd="sng">
                      <a:solidFill>
                        <a:srgbClr val="46B19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B196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venir Next LT Pro"/>
                        </a:defRPr>
                      </a:lvl1pPr>
                      <a:lvl2pPr marL="457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venir Next LT Pro"/>
                        </a:defRPr>
                      </a:lvl2pPr>
                      <a:lvl3pPr marL="914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venir Next LT Pro"/>
                        </a:defRPr>
                      </a:lvl3pPr>
                      <a:lvl4pPr marL="1371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venir Next LT Pro"/>
                        </a:defRPr>
                      </a:lvl4pPr>
                      <a:lvl5pPr marL="18288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venir Next LT Pro"/>
                        </a:defRPr>
                      </a:lvl5pPr>
                      <a:lvl6pPr marL="22860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venir Next LT Pro"/>
                        </a:defRPr>
                      </a:lvl6pPr>
                      <a:lvl7pPr marL="2743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venir Next LT Pro"/>
                        </a:defRPr>
                      </a:lvl7pPr>
                      <a:lvl8pPr marL="3200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venir Next LT Pro"/>
                        </a:defRPr>
                      </a:lvl8pPr>
                      <a:lvl9pPr marL="3657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venir Next LT Pro"/>
                        </a:defRPr>
                      </a:lvl9pPr>
                    </a:lstStyle>
                    <a:p>
                      <a:pPr algn="ctr"/>
                      <a:r>
                        <a:rPr lang="th-TH" sz="1600" b="1" kern="12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เกณฑ์ประเมินมาตรฐาน</a:t>
                      </a:r>
                      <a:endParaRPr lang="en-US" sz="160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2708" marR="72708" marT="36354" marB="36354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46B196"/>
                      </a:solidFill>
                    </a:lnT>
                    <a:lnB w="12700" cmpd="sng">
                      <a:solidFill>
                        <a:srgbClr val="46B19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B19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venir Next LT Pro"/>
                        </a:defRPr>
                      </a:lvl1pPr>
                      <a:lvl2pPr marL="457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venir Next LT Pro"/>
                        </a:defRPr>
                      </a:lvl2pPr>
                      <a:lvl3pPr marL="914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venir Next LT Pro"/>
                        </a:defRPr>
                      </a:lvl3pPr>
                      <a:lvl4pPr marL="1371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venir Next LT Pro"/>
                        </a:defRPr>
                      </a:lvl4pPr>
                      <a:lvl5pPr marL="18288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venir Next LT Pro"/>
                        </a:defRPr>
                      </a:lvl5pPr>
                      <a:lvl6pPr marL="22860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venir Next LT Pro"/>
                        </a:defRPr>
                      </a:lvl6pPr>
                      <a:lvl7pPr marL="27432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venir Next LT Pro"/>
                        </a:defRPr>
                      </a:lvl7pPr>
                      <a:lvl8pPr marL="32004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venir Next LT Pro"/>
                        </a:defRPr>
                      </a:lvl8pPr>
                      <a:lvl9pPr marL="3657600" algn="l" defTabSz="914400" rtl="0" eaLnBrk="1" latinLnBrk="0" hangingPunct="1">
                        <a:defRPr sz="2800" b="1" kern="1200">
                          <a:solidFill>
                            <a:schemeClr val="lt1"/>
                          </a:solidFill>
                          <a:latin typeface="Avenir Next LT Pro"/>
                        </a:defRPr>
                      </a:lvl9pPr>
                    </a:lstStyle>
                    <a:p>
                      <a:pPr algn="ctr"/>
                      <a:r>
                        <a:rPr lang="th-TH" sz="1600" b="1" kern="12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ระดับความเสี่ยง</a:t>
                      </a:r>
                      <a:endParaRPr lang="en-US" sz="160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2708" marR="72708" marT="36354" marB="36354">
                    <a:lnL>
                      <a:noFill/>
                    </a:lnL>
                    <a:lnR w="12700" cmpd="sng">
                      <a:solidFill>
                        <a:srgbClr val="46B196"/>
                      </a:solidFill>
                    </a:lnR>
                    <a:lnT w="12700" cmpd="sng">
                      <a:solidFill>
                        <a:srgbClr val="46B196"/>
                      </a:solidFill>
                    </a:lnT>
                    <a:lnB w="12700" cmpd="sng">
                      <a:solidFill>
                        <a:srgbClr val="46B19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B1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3140628"/>
                  </a:ext>
                </a:extLst>
              </a:tr>
              <a:tr h="3360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9pPr>
                    </a:lstStyle>
                    <a:p>
                      <a:pPr algn="ctr"/>
                      <a:r>
                        <a:rPr lang="th-TH" sz="1600" b="1" kern="12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โอกาส</a:t>
                      </a:r>
                      <a:endParaRPr lang="en-US" sz="160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2708" marR="72708" marT="36354" marB="36354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46B196"/>
                      </a:solidFill>
                    </a:lnT>
                    <a:lnB w="12700" cmpd="sng">
                      <a:solidFill>
                        <a:srgbClr val="46B19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B19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9pPr>
                    </a:lstStyle>
                    <a:p>
                      <a:pPr algn="ctr"/>
                      <a:r>
                        <a:rPr lang="th-TH" sz="1600" b="1" kern="12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ผลกระทบ</a:t>
                      </a:r>
                      <a:endParaRPr lang="en-US" sz="160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2708" marR="72708" marT="36354" marB="36354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46B196"/>
                      </a:solidFill>
                    </a:lnT>
                    <a:lnB w="12700" cmpd="sng">
                      <a:solidFill>
                        <a:srgbClr val="46B19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B196">
                        <a:tint val="2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3216230"/>
                  </a:ext>
                </a:extLst>
              </a:tr>
              <a:tr h="87831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9pPr>
                    </a:lstStyle>
                    <a:p>
                      <a:pPr marL="182880" indent="-182880"/>
                      <a:r>
                        <a:rPr lang="th-TH" sz="1600" b="1" kern="12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  <a:r>
                        <a:rPr lang="en-US" sz="1600" b="1" kern="12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 </a:t>
                      </a:r>
                      <a:r>
                        <a:rPr lang="th-TH" sz="1600" b="1" kern="12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การถูกโจมตีเครื่องแม่ข่าย </a:t>
                      </a:r>
                      <a:r>
                        <a:rPr lang="en-US" sz="1600" b="1" kern="12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(Server) </a:t>
                      </a:r>
                      <a:r>
                        <a:rPr lang="th-TH" sz="1600" b="1" kern="12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ทำให้ไม่สามารถให้บริการได้ </a:t>
                      </a:r>
                      <a:r>
                        <a:rPr lang="en-US" sz="1600" b="1" kern="12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(Denial of Service-Dos)</a:t>
                      </a:r>
                      <a:endParaRPr lang="en-US" sz="1600" b="1" dirty="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2708" marR="72708" marT="36354" marB="36354">
                    <a:lnL w="12700" cmpd="sng">
                      <a:solidFill>
                        <a:srgbClr val="46B196"/>
                      </a:solidFill>
                    </a:lnL>
                    <a:lnR>
                      <a:noFill/>
                    </a:lnR>
                    <a:lnT w="12700" cmpd="sng">
                      <a:solidFill>
                        <a:srgbClr val="46B196"/>
                      </a:solidFill>
                    </a:lnT>
                    <a:lnB w="12700" cmpd="sng">
                      <a:solidFill>
                        <a:srgbClr val="46B19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9pPr>
                    </a:lstStyle>
                    <a:p>
                      <a:pPr algn="ctr"/>
                      <a:r>
                        <a:rPr lang="th-TH" sz="1600" kern="12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การดำเนินงาน</a:t>
                      </a:r>
                      <a:r>
                        <a:rPr lang="en-US" sz="1600" kern="12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(O)</a:t>
                      </a:r>
                      <a:endParaRPr lang="en-US" sz="160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2708" marR="72708" marT="36354" marB="36354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46B196"/>
                      </a:solidFill>
                    </a:lnT>
                    <a:lnB w="12700" cmpd="sng">
                      <a:solidFill>
                        <a:srgbClr val="46B19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9pPr>
                    </a:lstStyle>
                    <a:p>
                      <a:pPr algn="ctr"/>
                      <a:r>
                        <a:rPr lang="th-TH" sz="1600" kern="12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การบริหารจัดการ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2708" marR="72708" marT="36354" marB="36354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46B196"/>
                      </a:solidFill>
                    </a:lnT>
                    <a:lnB w="12700" cmpd="sng">
                      <a:solidFill>
                        <a:srgbClr val="46B19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9pPr>
                    </a:lstStyle>
                    <a:p>
                      <a:pPr algn="ctr"/>
                      <a:r>
                        <a:rPr lang="th-TH" sz="1600" kern="12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ยุทธศาสตร์ที่ 4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2708" marR="72708" marT="36354" marB="36354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46B196"/>
                      </a:solidFill>
                    </a:lnT>
                    <a:lnB w="12700" cmpd="sng">
                      <a:solidFill>
                        <a:srgbClr val="46B19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9pPr>
                    </a:lstStyle>
                    <a:p>
                      <a:pPr algn="ctr"/>
                      <a:r>
                        <a:rPr lang="th-TH" sz="1600" kern="12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2708" marR="72708" marT="36354" marB="36354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46B196"/>
                      </a:solidFill>
                    </a:lnT>
                    <a:lnB w="12700" cmpd="sng">
                      <a:solidFill>
                        <a:srgbClr val="46B19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9pPr>
                    </a:lstStyle>
                    <a:p>
                      <a:pPr algn="ctr"/>
                      <a:r>
                        <a:rPr lang="th-TH" sz="1600" kern="12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</a:t>
                      </a:r>
                      <a:endParaRPr lang="en-US" sz="160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2708" marR="72708" marT="36354" marB="36354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46B196"/>
                      </a:solidFill>
                    </a:lnT>
                    <a:lnB w="12700" cmpd="sng">
                      <a:solidFill>
                        <a:srgbClr val="46B19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9pPr>
                    </a:lstStyle>
                    <a:p>
                      <a:pPr algn="ctr"/>
                      <a:r>
                        <a:rPr lang="th-TH" sz="1600" b="1" kern="1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20</a:t>
                      </a:r>
                      <a:br>
                        <a:rPr lang="th-TH" sz="1600" b="1" kern="1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600" b="1" kern="1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(สูงมาก)</a:t>
                      </a:r>
                      <a:endParaRPr lang="en-US" sz="1600" b="1" dirty="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2708" marR="72708" marT="36354" marB="36354">
                    <a:lnL>
                      <a:noFill/>
                    </a:lnL>
                    <a:lnR w="12700" cmpd="sng">
                      <a:solidFill>
                        <a:srgbClr val="46B196"/>
                      </a:solidFill>
                    </a:lnR>
                    <a:lnT w="12700" cmpd="sng">
                      <a:solidFill>
                        <a:srgbClr val="46B196"/>
                      </a:solidFill>
                    </a:lnT>
                    <a:lnB w="12700" cmpd="sng">
                      <a:solidFill>
                        <a:srgbClr val="46B19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3725180"/>
                  </a:ext>
                </a:extLst>
              </a:tr>
              <a:tr h="87831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9pPr>
                    </a:lstStyle>
                    <a:p>
                      <a:pPr marL="182880" indent="-182880"/>
                      <a:r>
                        <a:rPr lang="th-TH" sz="1600" b="1" kern="12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  <a:r>
                        <a:rPr lang="en-US" sz="1600" b="1" kern="12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 </a:t>
                      </a:r>
                      <a:r>
                        <a:rPr lang="th-TH" sz="1600" b="1" kern="12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การพัฒนาปัญญาประดิษฐ์ </a:t>
                      </a:r>
                      <a:r>
                        <a:rPr lang="en-US" sz="1600" b="1" kern="12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(AI)</a:t>
                      </a:r>
                      <a:r>
                        <a:rPr lang="th-TH" sz="1600" b="1" kern="12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1600" b="1" kern="12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/>
                      </a:r>
                      <a:br>
                        <a:rPr lang="en-US" sz="1600" b="1" kern="12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600" b="1" kern="12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ที่เข้ามาทดแทนตำแหน่งงานในตลาดแรงงาน</a:t>
                      </a:r>
                      <a:endParaRPr lang="en-US" sz="1600" b="1" dirty="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2708" marR="72708" marT="36354" marB="36354">
                    <a:lnL w="12700" cmpd="sng">
                      <a:solidFill>
                        <a:srgbClr val="46B196"/>
                      </a:solidFill>
                    </a:lnL>
                    <a:lnR>
                      <a:noFill/>
                    </a:lnR>
                    <a:lnT w="12700" cmpd="sng">
                      <a:solidFill>
                        <a:srgbClr val="46B196"/>
                      </a:solidFill>
                    </a:lnT>
                    <a:lnB w="12700" cmpd="sng">
                      <a:solidFill>
                        <a:srgbClr val="46B19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B19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9pPr>
                    </a:lstStyle>
                    <a:p>
                      <a:pPr algn="ctr"/>
                      <a:r>
                        <a:rPr lang="th-TH" sz="1600" kern="12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ด้าน</a:t>
                      </a:r>
                      <a:br>
                        <a:rPr lang="th-TH" sz="1600" kern="12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600" kern="12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กลยุทธ์ </a:t>
                      </a:r>
                      <a:r>
                        <a:rPr lang="en-US" sz="1600" kern="12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(S)</a:t>
                      </a:r>
                      <a:endParaRPr lang="en-US" sz="160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2708" marR="72708" marT="36354" marB="36354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46B196"/>
                      </a:solidFill>
                    </a:lnT>
                    <a:lnB w="12700" cmpd="sng">
                      <a:solidFill>
                        <a:srgbClr val="46B19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B19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9pPr>
                    </a:lstStyle>
                    <a:p>
                      <a:pPr algn="ctr"/>
                      <a:r>
                        <a:rPr lang="th-TH" sz="1600" kern="12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การเรียนการสอน</a:t>
                      </a:r>
                      <a:endParaRPr lang="en-US" sz="160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2708" marR="72708" marT="36354" marB="36354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46B196"/>
                      </a:solidFill>
                    </a:lnT>
                    <a:lnB w="12700" cmpd="sng">
                      <a:solidFill>
                        <a:srgbClr val="46B19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B19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9pPr>
                    </a:lstStyle>
                    <a:p>
                      <a:pPr algn="ctr"/>
                      <a:r>
                        <a:rPr lang="th-TH" sz="1600" kern="12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ยุทธศาสตร์ที่ </a:t>
                      </a:r>
                      <a:r>
                        <a:rPr lang="en-US" sz="1600" kern="12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2,</a:t>
                      </a:r>
                      <a:r>
                        <a:rPr lang="th-TH" sz="1600" kern="120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</a:t>
                      </a:r>
                      <a:endParaRPr lang="en-US" sz="160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2708" marR="72708" marT="36354" marB="36354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46B196"/>
                      </a:solidFill>
                    </a:lnT>
                    <a:lnB w="12700" cmpd="sng">
                      <a:solidFill>
                        <a:srgbClr val="46B19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B19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9pPr>
                    </a:lstStyle>
                    <a:p>
                      <a:pPr algn="ctr"/>
                      <a:r>
                        <a:rPr lang="en-US" sz="16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2708" marR="72708" marT="36354" marB="36354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46B196"/>
                      </a:solidFill>
                    </a:lnT>
                    <a:lnB w="12700" cmpd="sng">
                      <a:solidFill>
                        <a:srgbClr val="46B19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B19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9pPr>
                    </a:lstStyle>
                    <a:p>
                      <a:pPr algn="ctr"/>
                      <a:r>
                        <a:rPr lang="th-TH" sz="16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</a:t>
                      </a:r>
                      <a:endParaRPr lang="en-US" sz="160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2708" marR="72708" marT="36354" marB="36354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46B196"/>
                      </a:solidFill>
                    </a:lnT>
                    <a:lnB w="12700" cmpd="sng">
                      <a:solidFill>
                        <a:srgbClr val="46B19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B19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9pPr>
                    </a:lstStyle>
                    <a:p>
                      <a:pPr algn="ctr"/>
                      <a:r>
                        <a:rPr lang="th-TH" sz="16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16</a:t>
                      </a:r>
                      <a:br>
                        <a:rPr lang="th-TH" sz="16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en-US" sz="16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lang="th-TH" sz="16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สูงมาก</a:t>
                      </a:r>
                      <a:r>
                        <a:rPr lang="en-US" sz="16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)</a:t>
                      </a:r>
                      <a:endParaRPr lang="en-US" sz="1600" b="1" dirty="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2708" marR="72708" marT="36354" marB="36354">
                    <a:lnL>
                      <a:noFill/>
                    </a:lnL>
                    <a:lnR w="12700" cmpd="sng">
                      <a:solidFill>
                        <a:srgbClr val="46B196"/>
                      </a:solidFill>
                    </a:lnR>
                    <a:lnT w="12700" cmpd="sng">
                      <a:solidFill>
                        <a:srgbClr val="46B196"/>
                      </a:solidFill>
                    </a:lnT>
                    <a:lnB w="12700" cmpd="sng">
                      <a:solidFill>
                        <a:srgbClr val="46B19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B196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7252585"/>
                  </a:ext>
                </a:extLst>
              </a:tr>
              <a:tr h="87831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9pPr>
                    </a:lstStyle>
                    <a:p>
                      <a:pPr marL="92710" indent="-92710"/>
                      <a:r>
                        <a:rPr lang="th-TH" sz="1600" b="1" kern="12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 </a:t>
                      </a:r>
                      <a:r>
                        <a:rPr kumimoji="0" lang="th-TH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บุคลากร/นักวิจัย</a:t>
                      </a:r>
                      <a:r>
                        <a:rPr kumimoji="0" lang="th-TH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มีศักยภาพไม่เพียงพอต่อการพัฒนาเชิงพื้นที่</a:t>
                      </a:r>
                      <a:endParaRPr lang="en-US" sz="1600" b="1" dirty="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2708" marR="72708" marT="36354" marB="36354">
                    <a:lnL w="12700" cmpd="sng">
                      <a:solidFill>
                        <a:srgbClr val="46B196"/>
                      </a:solidFill>
                    </a:lnL>
                    <a:lnR>
                      <a:noFill/>
                    </a:lnR>
                    <a:lnT w="12700" cmpd="sng">
                      <a:solidFill>
                        <a:srgbClr val="46B196"/>
                      </a:solidFill>
                    </a:lnT>
                    <a:lnB w="12700" cmpd="sng">
                      <a:solidFill>
                        <a:srgbClr val="46B19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9pPr>
                    </a:lstStyle>
                    <a:p>
                      <a:pPr algn="ctr"/>
                      <a:r>
                        <a:rPr lang="th-TH" sz="1600" kern="12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ด้าน</a:t>
                      </a:r>
                      <a:br>
                        <a:rPr lang="th-TH" sz="1600" kern="12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600" kern="12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กลยุทธ์ </a:t>
                      </a:r>
                      <a:r>
                        <a:rPr lang="en-US" sz="1600" kern="12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(S)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2708" marR="72708" marT="36354" marB="36354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46B196"/>
                      </a:solidFill>
                    </a:lnT>
                    <a:lnB w="12700" cmpd="sng">
                      <a:solidFill>
                        <a:srgbClr val="46B19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9pPr>
                    </a:lstStyle>
                    <a:p>
                      <a:pPr algn="ctr"/>
                      <a:r>
                        <a:rPr lang="th-TH" sz="1600" kern="12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การวิจัยและนวัตกรรม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2708" marR="72708" marT="36354" marB="36354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46B196"/>
                      </a:solidFill>
                    </a:lnT>
                    <a:lnB w="12700" cmpd="sng">
                      <a:solidFill>
                        <a:srgbClr val="46B19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9pPr>
                    </a:lstStyle>
                    <a:p>
                      <a:pPr algn="ctr"/>
                      <a:r>
                        <a:rPr lang="th-TH" sz="1600" kern="12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ยุทธศาสตร์ที่ 1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2708" marR="72708" marT="36354" marB="36354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46B196"/>
                      </a:solidFill>
                    </a:lnT>
                    <a:lnB w="12700" cmpd="sng">
                      <a:solidFill>
                        <a:srgbClr val="46B19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9pPr>
                    </a:lstStyle>
                    <a:p>
                      <a:pPr algn="ctr"/>
                      <a:r>
                        <a:rPr lang="en-US" sz="1600" kern="12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2708" marR="72708" marT="36354" marB="36354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46B196"/>
                      </a:solidFill>
                    </a:lnT>
                    <a:lnB w="12700" cmpd="sng">
                      <a:solidFill>
                        <a:srgbClr val="46B19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9pPr>
                    </a:lstStyle>
                    <a:p>
                      <a:pPr algn="ctr"/>
                      <a:r>
                        <a:rPr lang="en-US" sz="1600" kern="12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2708" marR="72708" marT="36354" marB="36354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46B196"/>
                      </a:solidFill>
                    </a:lnT>
                    <a:lnB w="12700" cmpd="sng">
                      <a:solidFill>
                        <a:srgbClr val="46B19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9pPr>
                    </a:lstStyle>
                    <a:p>
                      <a:pPr algn="ctr"/>
                      <a:r>
                        <a:rPr lang="en-US" sz="1600" b="1" kern="1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15</a:t>
                      </a:r>
                      <a:br>
                        <a:rPr lang="en-US" sz="1600" b="1" kern="1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600" b="1" kern="1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(สูงมาก)</a:t>
                      </a:r>
                      <a:endParaRPr lang="en-US" sz="1600" b="1" dirty="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2708" marR="72708" marT="36354" marB="36354">
                    <a:lnL>
                      <a:noFill/>
                    </a:lnL>
                    <a:lnR w="12700" cmpd="sng">
                      <a:solidFill>
                        <a:srgbClr val="46B196"/>
                      </a:solidFill>
                    </a:lnR>
                    <a:lnT w="12700" cmpd="sng">
                      <a:solidFill>
                        <a:srgbClr val="46B196"/>
                      </a:solidFill>
                    </a:lnT>
                    <a:lnB w="12700" cmpd="sng">
                      <a:solidFill>
                        <a:srgbClr val="46B19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1614202"/>
                  </a:ext>
                </a:extLst>
              </a:tr>
              <a:tr h="85419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9pPr>
                    </a:lstStyle>
                    <a:p>
                      <a:pPr marL="92710" indent="-92710"/>
                      <a:r>
                        <a:rPr lang="th-TH" sz="1600" b="1" kern="12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 </a:t>
                      </a:r>
                      <a:r>
                        <a:rPr kumimoji="0" lang="th-TH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งบประมาณโครงการ</a:t>
                      </a:r>
                      <a:r>
                        <a:rPr kumimoji="0" lang="th-TH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มหาวิทยาลัย</a:t>
                      </a:r>
                      <a:r>
                        <a:rPr kumimoji="0" lang="th-TH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ราชภัฏเพื่อการพัฒนาท้องถิ่นมีแนวโน้มลดลง </a:t>
                      </a:r>
                      <a:endParaRPr lang="en-US" sz="1600" b="1" dirty="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2708" marR="72708" marT="36354" marB="36354">
                    <a:lnL w="12700" cmpd="sng">
                      <a:solidFill>
                        <a:srgbClr val="46B196"/>
                      </a:solidFill>
                    </a:lnL>
                    <a:lnR>
                      <a:noFill/>
                    </a:lnR>
                    <a:lnT w="12700" cmpd="sng">
                      <a:solidFill>
                        <a:srgbClr val="46B196"/>
                      </a:solidFill>
                    </a:lnT>
                    <a:lnB w="12700" cmpd="sng">
                      <a:solidFill>
                        <a:srgbClr val="46B19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B19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9pPr>
                    </a:lstStyle>
                    <a:p>
                      <a:pPr algn="ctr"/>
                      <a:r>
                        <a:rPr lang="th-TH" sz="1600" kern="12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การเงิน </a:t>
                      </a:r>
                      <a:r>
                        <a:rPr lang="en-US" sz="1600" kern="12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(F)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2708" marR="72708" marT="36354" marB="36354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46B196"/>
                      </a:solidFill>
                    </a:lnT>
                    <a:lnB w="12700" cmpd="sng">
                      <a:solidFill>
                        <a:srgbClr val="46B19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B19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9pPr>
                    </a:lstStyle>
                    <a:p>
                      <a:pPr algn="ctr"/>
                      <a:r>
                        <a:rPr lang="th-TH" sz="1600" kern="12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การบริการวิชาการ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2708" marR="72708" marT="36354" marB="36354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46B196"/>
                      </a:solidFill>
                    </a:lnT>
                    <a:lnB w="12700" cmpd="sng">
                      <a:solidFill>
                        <a:srgbClr val="46B19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B19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9pPr>
                    </a:lstStyle>
                    <a:p>
                      <a:pPr algn="ctr"/>
                      <a:r>
                        <a:rPr lang="th-TH" sz="1600" kern="12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ยุทธศาสตร์ที่ 1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2708" marR="72708" marT="36354" marB="36354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46B196"/>
                      </a:solidFill>
                    </a:lnT>
                    <a:lnB w="12700" cmpd="sng">
                      <a:solidFill>
                        <a:srgbClr val="46B19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B19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9pPr>
                    </a:lstStyle>
                    <a:p>
                      <a:pPr algn="ctr"/>
                      <a:r>
                        <a:rPr lang="en-US" sz="1600" kern="12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2708" marR="72708" marT="36354" marB="36354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46B196"/>
                      </a:solidFill>
                    </a:lnT>
                    <a:lnB w="12700" cmpd="sng">
                      <a:solidFill>
                        <a:srgbClr val="46B19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B19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9pPr>
                    </a:lstStyle>
                    <a:p>
                      <a:pPr algn="ctr"/>
                      <a:r>
                        <a:rPr lang="th-TH" sz="1600" kern="12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2708" marR="72708" marT="36354" marB="36354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46B196"/>
                      </a:solidFill>
                    </a:lnT>
                    <a:lnB w="12700" cmpd="sng">
                      <a:solidFill>
                        <a:srgbClr val="46B19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B19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1pPr>
                      <a:lvl2pPr marL="457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2pPr>
                      <a:lvl3pPr marL="914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3pPr>
                      <a:lvl4pPr marL="1371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4pPr>
                      <a:lvl5pPr marL="18288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5pPr>
                      <a:lvl6pPr marL="22860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6pPr>
                      <a:lvl7pPr marL="27432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7pPr>
                      <a:lvl8pPr marL="32004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8pPr>
                      <a:lvl9pPr marL="3657600" algn="l" defTabSz="914400" rtl="0" eaLnBrk="1" latinLnBrk="0" hangingPunct="1">
                        <a:defRPr sz="2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9pPr>
                    </a:lstStyle>
                    <a:p>
                      <a:pPr algn="ctr"/>
                      <a:r>
                        <a:rPr lang="en-US" sz="1600" b="1" kern="1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15</a:t>
                      </a:r>
                      <a:br>
                        <a:rPr lang="en-US" sz="1600" b="1" kern="1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600" b="1" kern="1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(สูงมาก)</a:t>
                      </a:r>
                      <a:endParaRPr lang="en-US" sz="1600" b="1" dirty="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2708" marR="72708" marT="36354" marB="36354">
                    <a:lnL>
                      <a:noFill/>
                    </a:lnL>
                    <a:lnR w="12700" cmpd="sng">
                      <a:solidFill>
                        <a:srgbClr val="46B196"/>
                      </a:solidFill>
                    </a:lnR>
                    <a:lnT w="12700" cmpd="sng">
                      <a:solidFill>
                        <a:srgbClr val="46B196"/>
                      </a:solidFill>
                    </a:lnT>
                    <a:lnB w="12700" cmpd="sng">
                      <a:solidFill>
                        <a:srgbClr val="46B19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B196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1218859"/>
                  </a:ext>
                </a:extLst>
              </a:tr>
            </a:tbl>
          </a:graphicData>
        </a:graphic>
      </p:graphicFrame>
      <p:pic>
        <p:nvPicPr>
          <p:cNvPr id="8" name="รูปภาพ 7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88" y="1714500"/>
            <a:ext cx="2925613" cy="4138326"/>
          </a:xfrm>
          <a:prstGeom prst="round2DiagRect">
            <a:avLst>
              <a:gd name="adj1" fmla="val 16667"/>
              <a:gd name="adj2" fmla="val 419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กล่องข้อความ 1"/>
          <p:cNvSpPr txBox="1"/>
          <p:nvPr/>
        </p:nvSpPr>
        <p:spPr>
          <a:xfrm>
            <a:off x="0" y="438746"/>
            <a:ext cx="12192000" cy="8925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th-TH" sz="2800" b="1" dirty="0">
                <a:solidFill>
                  <a:srgbClr val="000096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แผนบริหารความเสี่ยง มหาวิทยาลัยราชภัฏสกลนคร </a:t>
            </a:r>
            <a:r>
              <a:rPr lang="th-TH" sz="2400" b="1" dirty="0">
                <a:solidFill>
                  <a:srgbClr val="000096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ประจำปีงบประมาณ พ.ศ.2568 ผ่านการเห็นชอบจากคณะกรรมการบริหารมหาวิทยาลัยราชภัฏสกลนคร (</a:t>
            </a:r>
            <a:r>
              <a:rPr lang="th-TH" sz="2400" b="1" dirty="0" err="1">
                <a:solidFill>
                  <a:srgbClr val="000096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ก.บ</a:t>
            </a:r>
            <a:r>
              <a:rPr lang="th-TH" sz="2400" b="1" dirty="0">
                <a:solidFill>
                  <a:srgbClr val="000096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.) ในคราวประชุม ครั้งที่ 1/2568 เมื่อวันที่</a:t>
            </a:r>
            <a:r>
              <a:rPr lang="en-US" sz="2400" b="1" dirty="0">
                <a:solidFill>
                  <a:srgbClr val="000096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21</a:t>
            </a:r>
            <a:r>
              <a:rPr lang="th-TH" sz="2400" b="1" dirty="0">
                <a:solidFill>
                  <a:srgbClr val="000096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มกราคม </a:t>
            </a:r>
            <a:r>
              <a:rPr lang="en-US" sz="2400" b="1" dirty="0" smtClean="0">
                <a:solidFill>
                  <a:srgbClr val="000096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2568</a:t>
            </a:r>
            <a:endParaRPr lang="th-TH" sz="2400" b="1" dirty="0">
              <a:solidFill>
                <a:srgbClr val="000096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712589234"/>
      </p:ext>
    </p:extLst>
  </p:cSld>
  <p:clrMapOvr>
    <a:masterClrMapping/>
  </p:clrMapOvr>
  <p:transition spd="slow">
    <p:wipe dir="d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ight Arrow 46"/>
          <p:cNvSpPr/>
          <p:nvPr/>
        </p:nvSpPr>
        <p:spPr>
          <a:xfrm>
            <a:off x="2412805" y="1869935"/>
            <a:ext cx="219285" cy="283197"/>
          </a:xfrm>
          <a:prstGeom prst="rightArrow">
            <a:avLst/>
          </a:prstGeom>
          <a:solidFill>
            <a:srgbClr val="00009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7" name="รูปแบบอิสระ 36"/>
          <p:cNvSpPr/>
          <p:nvPr/>
        </p:nvSpPr>
        <p:spPr>
          <a:xfrm>
            <a:off x="20649" y="46079"/>
            <a:ext cx="12192000" cy="620800"/>
          </a:xfrm>
          <a:custGeom>
            <a:avLst/>
            <a:gdLst>
              <a:gd name="connsiteX0" fmla="*/ 312041 w 8856984"/>
              <a:gd name="connsiteY0" fmla="*/ 0 h 399303"/>
              <a:gd name="connsiteX1" fmla="*/ 8544943 w 8856984"/>
              <a:gd name="connsiteY1" fmla="*/ 0 h 399303"/>
              <a:gd name="connsiteX2" fmla="*/ 8856984 w 8856984"/>
              <a:gd name="connsiteY2" fmla="*/ 312041 h 399303"/>
              <a:gd name="connsiteX3" fmla="*/ 8856984 w 8856984"/>
              <a:gd name="connsiteY3" fmla="*/ 399303 h 399303"/>
              <a:gd name="connsiteX4" fmla="*/ 0 w 8856984"/>
              <a:gd name="connsiteY4" fmla="*/ 399303 h 399303"/>
              <a:gd name="connsiteX5" fmla="*/ 0 w 8856984"/>
              <a:gd name="connsiteY5" fmla="*/ 312041 h 399303"/>
              <a:gd name="connsiteX6" fmla="*/ 312041 w 8856984"/>
              <a:gd name="connsiteY6" fmla="*/ 0 h 399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856984" h="399303">
                <a:moveTo>
                  <a:pt x="312041" y="0"/>
                </a:moveTo>
                <a:lnTo>
                  <a:pt x="8544943" y="0"/>
                </a:lnTo>
                <a:cubicBezTo>
                  <a:pt x="8717278" y="0"/>
                  <a:pt x="8856984" y="139706"/>
                  <a:pt x="8856984" y="312041"/>
                </a:cubicBezTo>
                <a:lnTo>
                  <a:pt x="8856984" y="399303"/>
                </a:lnTo>
                <a:lnTo>
                  <a:pt x="0" y="399303"/>
                </a:lnTo>
                <a:lnTo>
                  <a:pt x="0" y="312041"/>
                </a:lnTo>
                <a:cubicBezTo>
                  <a:pt x="0" y="139706"/>
                  <a:pt x="139706" y="0"/>
                  <a:pt x="312041" y="0"/>
                </a:cubicBezTo>
                <a:close/>
              </a:path>
            </a:pathLst>
          </a:custGeom>
          <a:solidFill>
            <a:srgbClr val="0000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th-TH" sz="28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ประเด็นความเสี่ยงที่ </a:t>
            </a:r>
            <a:r>
              <a:rPr lang="th-TH" sz="2800" b="1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4 </a:t>
            </a:r>
            <a:r>
              <a:rPr lang="th-TH" sz="2800" b="1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งบประมาณ</a:t>
            </a:r>
            <a:r>
              <a:rPr lang="th-TH" sz="28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โครงการมหาวิทยาลัยราชภัฏเพื่อการพัฒนาท้องถิ่นมีแนวโน้มลดลง </a:t>
            </a:r>
            <a:endParaRPr lang="en-US" sz="2800" b="1" dirty="0">
              <a:solidFill>
                <a:schemeClr val="bg1"/>
              </a:solidFill>
              <a:latin typeface="TH SarabunPSK" panose="020B0500040200020003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</p:txBody>
      </p:sp>
      <p:graphicFrame>
        <p:nvGraphicFramePr>
          <p:cNvPr id="21" name="ตาราง 20"/>
          <p:cNvGraphicFramePr>
            <a:graphicFrameLocks noGrp="1"/>
          </p:cNvGraphicFramePr>
          <p:nvPr>
            <p:extLst/>
          </p:nvPr>
        </p:nvGraphicFramePr>
        <p:xfrm>
          <a:off x="2689469" y="738898"/>
          <a:ext cx="4961011" cy="594384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961011">
                  <a:extLst>
                    <a:ext uri="{9D8B030D-6E8A-4147-A177-3AD203B41FA5}">
                      <a16:colId xmlns:a16="http://schemas.microsoft.com/office/drawing/2014/main" val="2329570379"/>
                    </a:ext>
                  </a:extLst>
                </a:gridCol>
              </a:tblGrid>
              <a:tr h="92699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dirty="0" smtClean="0">
                          <a:effectLst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1. </a:t>
                      </a:r>
                      <a:r>
                        <a:rPr lang="th-TH" sz="1600" dirty="0" smtClean="0">
                          <a:solidFill>
                            <a:srgbClr val="000000"/>
                          </a:solidFill>
                          <a:effectLst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จัดประชุมชี้แจงบุคลากรที่เกี่ยวข้องเพื่อเข้าใจขั้นตอนและแนวทาง</a:t>
                      </a:r>
                      <a:r>
                        <a:rPr lang="th-TH" sz="1600" dirty="0" err="1" smtClean="0">
                          <a:solidFill>
                            <a:srgbClr val="000000"/>
                          </a:solidFill>
                          <a:effectLst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การจัด</a:t>
                      </a:r>
                      <a:r>
                        <a:rPr lang="th-TH" sz="1600" dirty="0" smtClean="0">
                          <a:solidFill>
                            <a:srgbClr val="000000"/>
                          </a:solidFill>
                          <a:effectLst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สรรงบประมาณของสำนักงานงบประมาณ </a:t>
                      </a:r>
                      <a:r>
                        <a:rPr lang="th-TH" sz="1600" kern="1200" dirty="0" smtClean="0">
                          <a:solidFill>
                            <a:srgbClr val="000096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โครงการพัฒนาทักษะสมรรถนะให้บุคลากรมีความรู้ วิธีการกระบวนการปฏิบัติงานเชิงพื้นที่ (กองนโยบายและแผน)</a:t>
                      </a:r>
                      <a:endParaRPr lang="th-TH" sz="1600" b="1" kern="1200" dirty="0" smtClean="0">
                        <a:solidFill>
                          <a:srgbClr val="000096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marL="12192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0795068"/>
                  </a:ext>
                </a:extLst>
              </a:tr>
              <a:tr h="5016852">
                <a:tc>
                  <a:txBody>
                    <a:bodyPr/>
                    <a:lstStyle/>
                    <a:p>
                      <a:pPr marL="285750" indent="-285750" algn="l" defTabSz="914400" rtl="0" eaLnBrk="1" latinLnBrk="1" hangingPunct="1">
                        <a:buFontTx/>
                        <a:buChar char="-"/>
                      </a:pPr>
                      <a:endParaRPr lang="th-TH" sz="1900" b="1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pPr marL="285750" indent="-285750" algn="l" defTabSz="914400" rtl="0" eaLnBrk="1" latinLnBrk="1" hangingPunct="1">
                        <a:buFontTx/>
                        <a:buChar char="-"/>
                      </a:pPr>
                      <a:endParaRPr lang="en-US" sz="1900" b="1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marL="288000" marR="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649359"/>
                  </a:ext>
                </a:extLst>
              </a:tr>
            </a:tbl>
          </a:graphicData>
        </a:graphic>
      </p:graphicFrame>
      <p:sp>
        <p:nvSpPr>
          <p:cNvPr id="20" name="สี่เหลี่ยมผืนผ้า 19"/>
          <p:cNvSpPr/>
          <p:nvPr/>
        </p:nvSpPr>
        <p:spPr>
          <a:xfrm>
            <a:off x="106509" y="1225010"/>
            <a:ext cx="2355426" cy="3985595"/>
          </a:xfrm>
          <a:prstGeom prst="rect">
            <a:avLst/>
          </a:prstGeom>
          <a:solidFill>
            <a:srgbClr val="FFFFCC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8000" bIns="48000" rtlCol="0" anchor="t"/>
          <a:lstStyle/>
          <a:p>
            <a:pPr>
              <a:spcAft>
                <a:spcPts val="0"/>
              </a:spcAft>
            </a:pPr>
            <a:r>
              <a:rPr lang="th-TH" sz="1600" b="1" dirty="0" smtClean="0">
                <a:solidFill>
                  <a:schemeClr val="tx1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ระยะเวลา </a:t>
            </a:r>
            <a:r>
              <a:rPr lang="th-TH" sz="1600" b="1" dirty="0">
                <a:solidFill>
                  <a:schemeClr val="tx1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:</a:t>
            </a:r>
            <a:r>
              <a:rPr lang="th-TH" sz="1600" dirty="0">
                <a:solidFill>
                  <a:schemeClr val="tx1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</a:t>
            </a:r>
            <a:endParaRPr lang="en-US" sz="1200" dirty="0">
              <a:solidFill>
                <a:schemeClr val="tx1"/>
              </a:solidFill>
              <a:latin typeface="TH SarabunPSK" panose="020B0500040200020003" pitchFamily="34" charset="-34"/>
              <a:ea typeface="Times New Roman" panose="02020603050405020304" pitchFamily="18" charset="0"/>
              <a:cs typeface="TH SarabunPSK" panose="020B0500040200020003" pitchFamily="34" charset="-34"/>
            </a:endParaRPr>
          </a:p>
          <a:p>
            <a:pPr>
              <a:spcAft>
                <a:spcPts val="0"/>
              </a:spcAft>
            </a:pPr>
            <a:r>
              <a:rPr lang="th-TH" sz="1600" dirty="0" smtClean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H SarabunPSK" panose="020B0500040200020003" pitchFamily="34" charset="-34"/>
              </a:rPr>
              <a:t>ต.ค.67 – </a:t>
            </a:r>
            <a:r>
              <a:rPr lang="th-TH" sz="1600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H SarabunPSK" panose="020B0500040200020003" pitchFamily="34" charset="-34"/>
              </a:rPr>
              <a:t>ก.ย. </a:t>
            </a:r>
            <a:r>
              <a:rPr lang="th-TH" sz="1600" dirty="0" smtClean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H SarabunPSK" panose="020B0500040200020003" pitchFamily="34" charset="-34"/>
              </a:rPr>
              <a:t>68</a:t>
            </a:r>
            <a:r>
              <a:rPr lang="en-US" sz="1600" dirty="0">
                <a:solidFill>
                  <a:schemeClr val="tx1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/>
            </a:r>
            <a:br>
              <a:rPr lang="en-US" sz="1600" dirty="0">
                <a:solidFill>
                  <a:schemeClr val="tx1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</a:br>
            <a:r>
              <a:rPr lang="th-TH" sz="1600" b="1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H SarabunPSK" panose="020B0500040200020003" pitchFamily="34" charset="-34"/>
              </a:rPr>
              <a:t>ผู้กำกับดูแล :</a:t>
            </a:r>
            <a:r>
              <a:rPr lang="th-TH" sz="1600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H SarabunPSK" panose="020B0500040200020003" pitchFamily="34" charset="-34"/>
              </a:rPr>
              <a:t> </a:t>
            </a:r>
            <a:endParaRPr lang="en-US" sz="1200" dirty="0">
              <a:solidFill>
                <a:schemeClr val="tx1"/>
              </a:solidFill>
              <a:latin typeface="Calibri" panose="020F0502020204030204" pitchFamily="34" charset="0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>
              <a:spcAft>
                <a:spcPts val="0"/>
              </a:spcAft>
            </a:pPr>
            <a:r>
              <a:rPr lang="th-TH" sz="1600" dirty="0" smtClean="0">
                <a:solidFill>
                  <a:srgbClr val="000096"/>
                </a:solidFill>
                <a:ea typeface="Cordia New" panose="020B0304020202020204" pitchFamily="34" charset="-34"/>
                <a:cs typeface="TH SarabunPSK" panose="020B0500040200020003" pitchFamily="34" charset="-34"/>
              </a:rPr>
              <a:t>1. รองอธิการบดีด้านวางแผนยุทธศาสตร์ นวัตกรรมและพันธกิจสากล</a:t>
            </a:r>
            <a:br>
              <a:rPr lang="th-TH" sz="1600" dirty="0" smtClean="0">
                <a:solidFill>
                  <a:srgbClr val="000096"/>
                </a:solidFill>
                <a:ea typeface="Cordia New" panose="020B0304020202020204" pitchFamily="34" charset="-34"/>
                <a:cs typeface="TH SarabunPSK" panose="020B0500040200020003" pitchFamily="34" charset="-34"/>
              </a:rPr>
            </a:br>
            <a:r>
              <a:rPr lang="th-TH" sz="1600" dirty="0" smtClean="0">
                <a:solidFill>
                  <a:srgbClr val="000096"/>
                </a:solidFill>
                <a:ea typeface="Cordia New" panose="020B0304020202020204" pitchFamily="34" charset="-34"/>
                <a:cs typeface="TH SarabunPSK" panose="020B0500040200020003" pitchFamily="34" charset="-34"/>
              </a:rPr>
              <a:t>2. รองอธิการบดีด้านวิจัย นวัตกรรมและถ่ายทอดเทคโนโลยี</a:t>
            </a:r>
            <a:r>
              <a:rPr lang="en-US" sz="1600" dirty="0" smtClean="0">
                <a:solidFill>
                  <a:schemeClr val="tx1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/>
            </a:r>
            <a:br>
              <a:rPr lang="en-US" sz="1600" dirty="0" smtClean="0">
                <a:solidFill>
                  <a:schemeClr val="tx1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</a:br>
            <a:r>
              <a:rPr lang="th-TH" sz="1600" b="1" dirty="0" smtClean="0">
                <a:solidFill>
                  <a:schemeClr val="tx1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ผู้รับผิดชอบ:</a:t>
            </a:r>
            <a:r>
              <a:rPr lang="th-TH" sz="1600" dirty="0" smtClean="0">
                <a:solidFill>
                  <a:schemeClr val="tx1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</a:t>
            </a:r>
            <a:endParaRPr lang="en-US" sz="1200" dirty="0" smtClean="0">
              <a:solidFill>
                <a:schemeClr val="tx1"/>
              </a:solidFill>
              <a:latin typeface="TH SarabunPSK" panose="020B0500040200020003" pitchFamily="34" charset="-34"/>
              <a:ea typeface="Times New Roman" panose="02020603050405020304" pitchFamily="18" charset="0"/>
              <a:cs typeface="TH SarabunPSK" panose="020B0500040200020003" pitchFamily="34" charset="-34"/>
            </a:endParaRPr>
          </a:p>
          <a:p>
            <a:pPr>
              <a:spcAft>
                <a:spcPts val="0"/>
              </a:spcAft>
            </a:pPr>
            <a:r>
              <a:rPr lang="th-TH" sz="1600" dirty="0" smtClean="0">
                <a:solidFill>
                  <a:srgbClr val="000096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1. ผู้อำนวยการสถาบันวิจัยฯ</a:t>
            </a:r>
            <a:endParaRPr lang="en-US" sz="1400" dirty="0" smtClean="0">
              <a:solidFill>
                <a:srgbClr val="000096"/>
              </a:solidFill>
              <a:latin typeface="TH SarabunPSK" panose="020B0500040200020003" pitchFamily="34" charset="-34"/>
              <a:ea typeface="Times New Roman" panose="02020603050405020304" pitchFamily="18" charset="0"/>
              <a:cs typeface="TH SarabunPSK" panose="020B0500040200020003" pitchFamily="34" charset="-34"/>
            </a:endParaRPr>
          </a:p>
          <a:p>
            <a:pPr>
              <a:spcAft>
                <a:spcPts val="0"/>
              </a:spcAft>
            </a:pPr>
            <a:r>
              <a:rPr lang="th-TH" sz="1600" dirty="0" smtClean="0">
                <a:solidFill>
                  <a:srgbClr val="000096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2. รองผู้อำนวยการสถาบันวิจัยฯ</a:t>
            </a:r>
            <a:br>
              <a:rPr lang="th-TH" sz="1600" dirty="0" smtClean="0">
                <a:solidFill>
                  <a:srgbClr val="000096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</a:br>
            <a:r>
              <a:rPr lang="th-TH" sz="1600" dirty="0" smtClean="0">
                <a:solidFill>
                  <a:srgbClr val="000096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(อาจารย์อรอนงค์ ขันเดช)</a:t>
            </a:r>
            <a:br>
              <a:rPr lang="th-TH" sz="1600" dirty="0" smtClean="0">
                <a:solidFill>
                  <a:srgbClr val="000096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</a:br>
            <a:r>
              <a:rPr lang="th-TH" sz="1600" dirty="0" smtClean="0">
                <a:solidFill>
                  <a:srgbClr val="000096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3. หัวหน้างานวิจัยและ</a:t>
            </a:r>
            <a:br>
              <a:rPr lang="th-TH" sz="1600" dirty="0" smtClean="0">
                <a:solidFill>
                  <a:srgbClr val="000096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</a:br>
            <a:r>
              <a:rPr lang="th-TH" sz="1600" dirty="0" smtClean="0">
                <a:solidFill>
                  <a:srgbClr val="000096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  บริการวิชาการ</a:t>
            </a:r>
            <a:endParaRPr lang="en-US" sz="1400" dirty="0" smtClean="0">
              <a:solidFill>
                <a:srgbClr val="000096"/>
              </a:solidFill>
              <a:latin typeface="TH SarabunPSK" panose="020B0500040200020003" pitchFamily="34" charset="-34"/>
              <a:ea typeface="Times New Roman" panose="02020603050405020304" pitchFamily="18" charset="0"/>
              <a:cs typeface="TH SarabunPSK" panose="020B0500040200020003" pitchFamily="34" charset="-34"/>
            </a:endParaRPr>
          </a:p>
          <a:p>
            <a:pPr>
              <a:spcAft>
                <a:spcPts val="0"/>
              </a:spcAft>
            </a:pPr>
            <a:r>
              <a:rPr lang="th-TH" sz="1600" dirty="0" smtClean="0">
                <a:solidFill>
                  <a:srgbClr val="000096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4. ผู้อำนวยการสำนักงานอธิการบดี</a:t>
            </a:r>
            <a:endParaRPr lang="en-US" sz="1400" dirty="0" smtClean="0">
              <a:solidFill>
                <a:srgbClr val="000096"/>
              </a:solidFill>
              <a:latin typeface="TH SarabunPSK" panose="020B0500040200020003" pitchFamily="34" charset="-34"/>
              <a:ea typeface="Times New Roman" panose="02020603050405020304" pitchFamily="18" charset="0"/>
              <a:cs typeface="TH SarabunPSK" panose="020B0500040200020003" pitchFamily="34" charset="-34"/>
            </a:endParaRPr>
          </a:p>
          <a:p>
            <a:r>
              <a:rPr lang="th-TH" sz="1600" dirty="0" smtClean="0">
                <a:solidFill>
                  <a:srgbClr val="000096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5. ผู้อำนวยการกองนโยบาย</a:t>
            </a:r>
            <a:br>
              <a:rPr lang="th-TH" sz="1600" dirty="0" smtClean="0">
                <a:solidFill>
                  <a:srgbClr val="000096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</a:br>
            <a:r>
              <a:rPr lang="th-TH" sz="1600" dirty="0" smtClean="0">
                <a:solidFill>
                  <a:srgbClr val="000096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   และแผน</a:t>
            </a:r>
            <a:endParaRPr lang="en-US" sz="1200" dirty="0">
              <a:solidFill>
                <a:srgbClr val="000096"/>
              </a:solidFill>
              <a:effectLst/>
              <a:latin typeface="TH SarabunPSK" panose="020B0500040200020003" pitchFamily="34" charset="-34"/>
              <a:ea typeface="Times New Roman" panose="02020603050405020304" pitchFamily="18" charset="0"/>
              <a:cs typeface="TH SarabunPSK" panose="020B0500040200020003" pitchFamily="34" charset="-34"/>
            </a:endParaRPr>
          </a:p>
        </p:txBody>
      </p:sp>
      <p:sp>
        <p:nvSpPr>
          <p:cNvPr id="26" name="สี่เหลี่ยมผืนผ้า 25"/>
          <p:cNvSpPr/>
          <p:nvPr/>
        </p:nvSpPr>
        <p:spPr>
          <a:xfrm>
            <a:off x="106509" y="707524"/>
            <a:ext cx="2360089" cy="479800"/>
          </a:xfrm>
          <a:prstGeom prst="rect">
            <a:avLst/>
          </a:prstGeom>
          <a:solidFill>
            <a:srgbClr val="FFFF00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th-TH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กลยุทธ์</a:t>
            </a:r>
            <a:r>
              <a:rPr lang="en-US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/</a:t>
            </a:r>
            <a:r>
              <a:rPr lang="th-TH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แนวทางจัดการความเสี่ยง</a:t>
            </a:r>
          </a:p>
        </p:txBody>
      </p:sp>
      <p:grpSp>
        <p:nvGrpSpPr>
          <p:cNvPr id="31" name="กลุ่ม 30"/>
          <p:cNvGrpSpPr/>
          <p:nvPr/>
        </p:nvGrpSpPr>
        <p:grpSpPr>
          <a:xfrm>
            <a:off x="121749" y="5356611"/>
            <a:ext cx="1935303" cy="977688"/>
            <a:chOff x="10209054" y="576906"/>
            <a:chExt cx="1950719" cy="969953"/>
          </a:xfrm>
        </p:grpSpPr>
        <p:sp>
          <p:nvSpPr>
            <p:cNvPr id="8" name="แผนผังลําดับงาน: กระบวนการสำรอง 7"/>
            <p:cNvSpPr/>
            <p:nvPr/>
          </p:nvSpPr>
          <p:spPr>
            <a:xfrm>
              <a:off x="10241280" y="610580"/>
              <a:ext cx="1886268" cy="936279"/>
            </a:xfrm>
            <a:prstGeom prst="flowChartAlternateProcess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8" name="กล่องข้อความ 17"/>
            <p:cNvSpPr txBox="1"/>
            <p:nvPr/>
          </p:nvSpPr>
          <p:spPr>
            <a:xfrm>
              <a:off x="10209054" y="576906"/>
              <a:ext cx="195071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 smtClean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ระดับความเสี่ยงสูงมาก</a:t>
              </a:r>
              <a:br>
                <a:rPr lang="th-TH" b="1" dirty="0" smtClean="0">
                  <a:latin typeface="TH SarabunPSK" panose="020B0500040200020003" pitchFamily="34" charset="-34"/>
                  <a:cs typeface="TH SarabunPSK" panose="020B0500040200020003" pitchFamily="34" charset="-34"/>
                </a:rPr>
              </a:br>
              <a:r>
                <a:rPr lang="th-TH" b="1" dirty="0" smtClean="0">
                  <a:latin typeface="TH SarabunPSK" panose="020B0500040200020003" pitchFamily="34" charset="-34"/>
                  <a:cs typeface="TH SarabunPSK" panose="020B0500040200020003" pitchFamily="34" charset="-34"/>
                </a:rPr>
                <a:t>16 (สูงมาก)</a:t>
              </a:r>
              <a:br>
                <a:rPr lang="th-TH" b="1" dirty="0" smtClean="0">
                  <a:latin typeface="TH SarabunPSK" panose="020B0500040200020003" pitchFamily="34" charset="-34"/>
                  <a:cs typeface="TH SarabunPSK" panose="020B0500040200020003" pitchFamily="34" charset="-34"/>
                </a:rPr>
              </a:br>
              <a:r>
                <a:rPr lang="th-TH" b="1" dirty="0" smtClean="0">
                  <a:latin typeface="TH SarabunPSK" panose="020B0500040200020003" pitchFamily="34" charset="-34"/>
                  <a:cs typeface="TH SarabunPSK" panose="020B0500040200020003" pitchFamily="34" charset="-34"/>
                </a:rPr>
                <a:t>(โอกาส 4 × ผลกระทบ 4)</a:t>
              </a:r>
              <a:endParaRPr lang="th-TH" b="1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sp>
        <p:nvSpPr>
          <p:cNvPr id="12" name="กล่องข้อความ 11"/>
          <p:cNvSpPr txBox="1"/>
          <p:nvPr/>
        </p:nvSpPr>
        <p:spPr>
          <a:xfrm>
            <a:off x="2742605" y="4512915"/>
            <a:ext cx="4847335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15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วันที่ 4 มีนาคม 2568 เวลา 15.00 น. ณ ห้องประชุมกองนโยบายและแผน </a:t>
            </a:r>
            <a:r>
              <a:rPr lang="th-TH" sz="15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ชั้น </a:t>
            </a:r>
            <a:r>
              <a:rPr lang="th-TH" sz="15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4 อาคาร 10 มหาวิทยาลัยราชภัฏ</a:t>
            </a:r>
            <a:r>
              <a:rPr lang="th-TH" sz="15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สกลนคร </a:t>
            </a:r>
            <a:r>
              <a:rPr lang="th-TH" sz="15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จัดประชุมหารือการดำเนินงานอบรมเชิงปฏิบัติการพัฒนาศักยภาพบุคลากร </a:t>
            </a:r>
            <a:r>
              <a:rPr lang="th-TH" sz="15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th-TH" sz="15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สายสนับสนุนวิชาการ</a:t>
            </a:r>
            <a:r>
              <a:rPr lang="th-TH" sz="15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) </a:t>
            </a:r>
            <a:r>
              <a:rPr lang="th-TH" sz="15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ฝ่ายเลขานุการคณะกรรมการดำเนินงานจัดโครงการอบรมฯ </a:t>
            </a:r>
          </a:p>
          <a:p>
            <a:pPr algn="thaiDist"/>
            <a:r>
              <a:rPr lang="th-TH" sz="15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จึง</a:t>
            </a:r>
            <a:r>
              <a:rPr lang="th-TH" sz="15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มีการประชุมหารือกับหน่วยงานที่เกี่ยวข้องใน</a:t>
            </a:r>
            <a:r>
              <a:rPr lang="th-TH" sz="1500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การ</a:t>
            </a:r>
            <a:r>
              <a:rPr lang="th-TH" sz="1500" dirty="0" err="1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จัด</a:t>
            </a:r>
            <a:r>
              <a:rPr lang="th-TH" sz="15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ทำร่าง</a:t>
            </a:r>
            <a:r>
              <a:rPr lang="th-TH" sz="15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หลักสูตร เพื่อพัฒนาศักยภาพสำหรับบุคลากรสายสนับสนุนวิชาการ ในการการบริหารโครงการเพื่อการสนับสนุนการทำงานของอาจารย์ ในการทำงานเชิงพื้นที่ ซึ่งประกอบด้วย หัวหน้างานคลัง หัวหน้างานพัสดุ หัวหน้างานบริหารทั่วไปกองกลาง และบุคลากรกองนโยบายและแแผน โดยที่ประชุมมีการร่างหลักสูตรที่เกี่ยวข้อง</a:t>
            </a:r>
            <a:r>
              <a:rPr lang="th-TH" sz="15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ดังนี้</a:t>
            </a:r>
            <a:endParaRPr lang="th-TH" sz="15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4" name="รูปภาพ 13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" t="20851" r="-882"/>
          <a:stretch/>
        </p:blipFill>
        <p:spPr>
          <a:xfrm>
            <a:off x="8424572" y="2131831"/>
            <a:ext cx="1962097" cy="10731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รูปภาพ 1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055" y="755643"/>
            <a:ext cx="1769222" cy="11791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2" name="รูปภาพ 21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4266" y="755643"/>
            <a:ext cx="1681002" cy="12070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3" name="รูปภาพ 22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0996" y="3272013"/>
            <a:ext cx="1629911" cy="10863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4" name="กล่องข้อความ 33"/>
          <p:cNvSpPr txBox="1"/>
          <p:nvPr/>
        </p:nvSpPr>
        <p:spPr>
          <a:xfrm>
            <a:off x="2768963" y="1660073"/>
            <a:ext cx="48473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1600" dirty="0">
                <a:solidFill>
                  <a:srgbClr val="043A9E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ตามที่สำนักงานปลัดกระทรวงการอุดมศึกษา วิทยาศาสตร์ วิจัยและนวัตกรรม สนับสนุนการดำเนินโครงการพัฒนาระบบบริหารงานบุคลากรเชิงรุกสู่การพลิกโฉมมหาวิทยาลัย “กลุ่มพัฒนาชุมชนท้องถิ่นหรือชุมชนอื่น” (กลุ่ม 3) ภายใต้โครงการพัฒนาความเป็นเลิศของสถาบันอุดมศึกษาและพัฒนากำลังคนขั้นสูง (</a:t>
            </a:r>
            <a:r>
              <a:rPr lang="en-US" sz="1600" dirty="0">
                <a:solidFill>
                  <a:srgbClr val="043A9E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Reinventing University) </a:t>
            </a:r>
            <a:r>
              <a:rPr lang="th-TH" sz="1600" dirty="0">
                <a:solidFill>
                  <a:srgbClr val="043A9E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ประจำปีงบประมาณ พ.ศ. 2568 </a:t>
            </a:r>
            <a:r>
              <a:rPr lang="th-TH" sz="1600" dirty="0" smtClean="0">
                <a:solidFill>
                  <a:srgbClr val="043A9E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นั้น</a:t>
            </a:r>
            <a:endParaRPr lang="th-TH" sz="1600" dirty="0">
              <a:effectLst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5" name="กล่องข้อความ 34"/>
          <p:cNvSpPr txBox="1"/>
          <p:nvPr/>
        </p:nvSpPr>
        <p:spPr>
          <a:xfrm>
            <a:off x="2734781" y="2943255"/>
            <a:ext cx="48473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1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มหาวิทยาลัยราชภัฏสกลนคร เป็นหนึ่งในสถาบันอุดมศึกษาที่ได้รับการพิจารณาคัดเลือกเป็นมหาวิทยาลัยนำร่องการพัฒนาระบบบริหารบุคลากรเชิงรุกสู่การพลิกโฉมมหาวิทยาลัย และมหาวิทยาลัยได้จัดทำข้อเสนอแผนงานโครงการฯ เรียบร้อยแล้ว </a:t>
            </a:r>
            <a:r>
              <a:rPr lang="th-TH" sz="16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th-TH" sz="16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16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ซึ่ง</a:t>
            </a:r>
            <a:r>
              <a:rPr lang="th-TH" sz="1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กองนโยบายและแผน รับผิดชอบดำเนินการใน </a:t>
            </a:r>
            <a:r>
              <a:rPr lang="th-TH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กิจกรรมที่ 2.2 อบรมเชิงปฏิบัติการพัฒนาศักยภาพบุคลากร (สายสนับสนุนวิชาการ) ในการบริหารโครงการเพื่อสนับสนุนการทำงานร่วมกับชุมชนอย่างยั่งยืน</a:t>
            </a:r>
            <a:endParaRPr lang="th-TH" sz="14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25" name="รูปภาพ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53051" y="4539971"/>
            <a:ext cx="4275418" cy="21157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7" name="กล่องข้อความ 26"/>
          <p:cNvSpPr txBox="1"/>
          <p:nvPr/>
        </p:nvSpPr>
        <p:spPr>
          <a:xfrm>
            <a:off x="8930328" y="4072677"/>
            <a:ext cx="1615752" cy="46729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2400" b="1" dirty="0" smtClean="0">
                <a:solidFill>
                  <a:srgbClr val="000096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ร่าง 4 หลักสูตร</a:t>
            </a:r>
            <a:endParaRPr lang="th-TH" sz="2400" b="1" dirty="0">
              <a:solidFill>
                <a:srgbClr val="000096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2" name="รูปภาพ 1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7673" y="2229928"/>
            <a:ext cx="1396861" cy="19757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4" name="กล่องข้อความ 23"/>
          <p:cNvSpPr txBox="1"/>
          <p:nvPr/>
        </p:nvSpPr>
        <p:spPr>
          <a:xfrm>
            <a:off x="6018016" y="6334299"/>
            <a:ext cx="1640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P.40 - 41 </a:t>
            </a:r>
            <a:endParaRPr lang="th-TH" sz="24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3177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ight Arrow 46"/>
          <p:cNvSpPr/>
          <p:nvPr/>
        </p:nvSpPr>
        <p:spPr>
          <a:xfrm>
            <a:off x="2412805" y="1869935"/>
            <a:ext cx="219285" cy="283197"/>
          </a:xfrm>
          <a:prstGeom prst="rightArrow">
            <a:avLst/>
          </a:prstGeom>
          <a:solidFill>
            <a:srgbClr val="00009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7" name="รูปแบบอิสระ 36"/>
          <p:cNvSpPr/>
          <p:nvPr/>
        </p:nvSpPr>
        <p:spPr>
          <a:xfrm>
            <a:off x="20649" y="46079"/>
            <a:ext cx="12192000" cy="620800"/>
          </a:xfrm>
          <a:custGeom>
            <a:avLst/>
            <a:gdLst>
              <a:gd name="connsiteX0" fmla="*/ 312041 w 8856984"/>
              <a:gd name="connsiteY0" fmla="*/ 0 h 399303"/>
              <a:gd name="connsiteX1" fmla="*/ 8544943 w 8856984"/>
              <a:gd name="connsiteY1" fmla="*/ 0 h 399303"/>
              <a:gd name="connsiteX2" fmla="*/ 8856984 w 8856984"/>
              <a:gd name="connsiteY2" fmla="*/ 312041 h 399303"/>
              <a:gd name="connsiteX3" fmla="*/ 8856984 w 8856984"/>
              <a:gd name="connsiteY3" fmla="*/ 399303 h 399303"/>
              <a:gd name="connsiteX4" fmla="*/ 0 w 8856984"/>
              <a:gd name="connsiteY4" fmla="*/ 399303 h 399303"/>
              <a:gd name="connsiteX5" fmla="*/ 0 w 8856984"/>
              <a:gd name="connsiteY5" fmla="*/ 312041 h 399303"/>
              <a:gd name="connsiteX6" fmla="*/ 312041 w 8856984"/>
              <a:gd name="connsiteY6" fmla="*/ 0 h 399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856984" h="399303">
                <a:moveTo>
                  <a:pt x="312041" y="0"/>
                </a:moveTo>
                <a:lnTo>
                  <a:pt x="8544943" y="0"/>
                </a:lnTo>
                <a:cubicBezTo>
                  <a:pt x="8717278" y="0"/>
                  <a:pt x="8856984" y="139706"/>
                  <a:pt x="8856984" y="312041"/>
                </a:cubicBezTo>
                <a:lnTo>
                  <a:pt x="8856984" y="399303"/>
                </a:lnTo>
                <a:lnTo>
                  <a:pt x="0" y="399303"/>
                </a:lnTo>
                <a:lnTo>
                  <a:pt x="0" y="312041"/>
                </a:lnTo>
                <a:cubicBezTo>
                  <a:pt x="0" y="139706"/>
                  <a:pt x="139706" y="0"/>
                  <a:pt x="312041" y="0"/>
                </a:cubicBezTo>
                <a:close/>
              </a:path>
            </a:pathLst>
          </a:custGeom>
          <a:solidFill>
            <a:srgbClr val="0000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th-TH" sz="28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ประเด็นความเสี่ยงที่ </a:t>
            </a:r>
            <a:r>
              <a:rPr lang="th-TH" sz="2800" b="1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4 งบประมาณ</a:t>
            </a:r>
            <a:r>
              <a:rPr lang="th-TH" sz="28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โครงการมหาวิทยาลัยราชภัฏเพื่อการพัฒนาท้องถิ่นมีแนวโน้มลดลง</a:t>
            </a:r>
            <a:r>
              <a:rPr 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(ต่อ)</a:t>
            </a:r>
            <a:endParaRPr lang="th-TH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0" name="สี่เหลี่ยมผืนผ้า 19"/>
          <p:cNvSpPr/>
          <p:nvPr/>
        </p:nvSpPr>
        <p:spPr>
          <a:xfrm>
            <a:off x="106509" y="1225010"/>
            <a:ext cx="2355426" cy="3985595"/>
          </a:xfrm>
          <a:prstGeom prst="rect">
            <a:avLst/>
          </a:prstGeom>
          <a:solidFill>
            <a:srgbClr val="FFFFCC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8000" bIns="48000" rtlCol="0" anchor="t"/>
          <a:lstStyle/>
          <a:p>
            <a:pPr>
              <a:spcAft>
                <a:spcPts val="0"/>
              </a:spcAft>
            </a:pPr>
            <a:r>
              <a:rPr lang="th-TH" sz="1600" b="1" dirty="0" smtClean="0">
                <a:solidFill>
                  <a:schemeClr val="tx1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ระยะเวลา </a:t>
            </a:r>
            <a:r>
              <a:rPr lang="th-TH" sz="1600" b="1" dirty="0">
                <a:solidFill>
                  <a:schemeClr val="tx1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:</a:t>
            </a:r>
            <a:r>
              <a:rPr lang="th-TH" sz="1600" dirty="0">
                <a:solidFill>
                  <a:schemeClr val="tx1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</a:t>
            </a:r>
            <a:endParaRPr lang="en-US" sz="1200" dirty="0">
              <a:solidFill>
                <a:schemeClr val="tx1"/>
              </a:solidFill>
              <a:latin typeface="TH SarabunPSK" panose="020B0500040200020003" pitchFamily="34" charset="-34"/>
              <a:ea typeface="Times New Roman" panose="02020603050405020304" pitchFamily="18" charset="0"/>
              <a:cs typeface="TH SarabunPSK" panose="020B0500040200020003" pitchFamily="34" charset="-34"/>
            </a:endParaRPr>
          </a:p>
          <a:p>
            <a:pPr>
              <a:spcAft>
                <a:spcPts val="0"/>
              </a:spcAft>
            </a:pPr>
            <a:r>
              <a:rPr lang="th-TH" sz="1600" dirty="0" smtClean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H SarabunPSK" panose="020B0500040200020003" pitchFamily="34" charset="-34"/>
              </a:rPr>
              <a:t>ต.ค.67 – </a:t>
            </a:r>
            <a:r>
              <a:rPr lang="th-TH" sz="1600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H SarabunPSK" panose="020B0500040200020003" pitchFamily="34" charset="-34"/>
              </a:rPr>
              <a:t>ก.ย. </a:t>
            </a:r>
            <a:r>
              <a:rPr lang="th-TH" sz="1600" dirty="0" smtClean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H SarabunPSK" panose="020B0500040200020003" pitchFamily="34" charset="-34"/>
              </a:rPr>
              <a:t>68</a:t>
            </a:r>
            <a:r>
              <a:rPr lang="en-US" sz="1600" dirty="0">
                <a:solidFill>
                  <a:schemeClr val="tx1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/>
            </a:r>
            <a:br>
              <a:rPr lang="en-US" sz="1600" dirty="0">
                <a:solidFill>
                  <a:schemeClr val="tx1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</a:br>
            <a:r>
              <a:rPr lang="th-TH" sz="1600" b="1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H SarabunPSK" panose="020B0500040200020003" pitchFamily="34" charset="-34"/>
              </a:rPr>
              <a:t>ผู้กำกับดูแล :</a:t>
            </a:r>
            <a:r>
              <a:rPr lang="th-TH" sz="1600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H SarabunPSK" panose="020B0500040200020003" pitchFamily="34" charset="-34"/>
              </a:rPr>
              <a:t> </a:t>
            </a:r>
            <a:endParaRPr lang="en-US" sz="1200" dirty="0">
              <a:solidFill>
                <a:schemeClr val="tx1"/>
              </a:solidFill>
              <a:latin typeface="Calibri" panose="020F0502020204030204" pitchFamily="34" charset="0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>
              <a:spcAft>
                <a:spcPts val="0"/>
              </a:spcAft>
            </a:pPr>
            <a:r>
              <a:rPr lang="th-TH" sz="1600" dirty="0" smtClean="0">
                <a:solidFill>
                  <a:srgbClr val="000096"/>
                </a:solidFill>
                <a:ea typeface="Cordia New" panose="020B0304020202020204" pitchFamily="34" charset="-34"/>
                <a:cs typeface="TH SarabunPSK" panose="020B0500040200020003" pitchFamily="34" charset="-34"/>
              </a:rPr>
              <a:t>1. รองอธิการบดีด้านวางแผนยุทธศาสตร์ นวัตกรรมและพันธกิจสากล</a:t>
            </a:r>
            <a:br>
              <a:rPr lang="th-TH" sz="1600" dirty="0" smtClean="0">
                <a:solidFill>
                  <a:srgbClr val="000096"/>
                </a:solidFill>
                <a:ea typeface="Cordia New" panose="020B0304020202020204" pitchFamily="34" charset="-34"/>
                <a:cs typeface="TH SarabunPSK" panose="020B0500040200020003" pitchFamily="34" charset="-34"/>
              </a:rPr>
            </a:br>
            <a:r>
              <a:rPr lang="th-TH" sz="1600" dirty="0" smtClean="0">
                <a:solidFill>
                  <a:srgbClr val="000096"/>
                </a:solidFill>
                <a:ea typeface="Cordia New" panose="020B0304020202020204" pitchFamily="34" charset="-34"/>
                <a:cs typeface="TH SarabunPSK" panose="020B0500040200020003" pitchFamily="34" charset="-34"/>
              </a:rPr>
              <a:t>2. รองอธิการบดีด้านวิจัย นวัตกรรมและถ่ายทอดเทคโนโลยี</a:t>
            </a:r>
            <a:r>
              <a:rPr lang="en-US" sz="1600" dirty="0" smtClean="0">
                <a:solidFill>
                  <a:schemeClr val="tx1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/>
            </a:r>
            <a:br>
              <a:rPr lang="en-US" sz="1600" dirty="0" smtClean="0">
                <a:solidFill>
                  <a:schemeClr val="tx1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</a:br>
            <a:r>
              <a:rPr lang="th-TH" sz="1600" b="1" dirty="0" smtClean="0">
                <a:solidFill>
                  <a:schemeClr val="tx1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ผู้รับผิดชอบ:</a:t>
            </a:r>
            <a:r>
              <a:rPr lang="th-TH" sz="1600" dirty="0" smtClean="0">
                <a:solidFill>
                  <a:schemeClr val="tx1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</a:t>
            </a:r>
            <a:endParaRPr lang="en-US" sz="1200" dirty="0" smtClean="0">
              <a:solidFill>
                <a:schemeClr val="tx1"/>
              </a:solidFill>
              <a:latin typeface="TH SarabunPSK" panose="020B0500040200020003" pitchFamily="34" charset="-34"/>
              <a:ea typeface="Times New Roman" panose="02020603050405020304" pitchFamily="18" charset="0"/>
              <a:cs typeface="TH SarabunPSK" panose="020B0500040200020003" pitchFamily="34" charset="-34"/>
            </a:endParaRPr>
          </a:p>
          <a:p>
            <a:pPr>
              <a:spcAft>
                <a:spcPts val="0"/>
              </a:spcAft>
            </a:pPr>
            <a:r>
              <a:rPr lang="th-TH" sz="1600" dirty="0" smtClean="0">
                <a:solidFill>
                  <a:srgbClr val="000096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1. ผู้อำนวยการสถาบันวิจัยฯ</a:t>
            </a:r>
            <a:endParaRPr lang="en-US" sz="1400" dirty="0" smtClean="0">
              <a:solidFill>
                <a:srgbClr val="000096"/>
              </a:solidFill>
              <a:latin typeface="TH SarabunPSK" panose="020B0500040200020003" pitchFamily="34" charset="-34"/>
              <a:ea typeface="Times New Roman" panose="02020603050405020304" pitchFamily="18" charset="0"/>
              <a:cs typeface="TH SarabunPSK" panose="020B0500040200020003" pitchFamily="34" charset="-34"/>
            </a:endParaRPr>
          </a:p>
          <a:p>
            <a:pPr>
              <a:spcAft>
                <a:spcPts val="0"/>
              </a:spcAft>
            </a:pPr>
            <a:r>
              <a:rPr lang="th-TH" sz="1600" dirty="0" smtClean="0">
                <a:solidFill>
                  <a:srgbClr val="000096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2. รองผู้อำนวยการสถาบันวิจัยฯ</a:t>
            </a:r>
            <a:br>
              <a:rPr lang="th-TH" sz="1600" dirty="0" smtClean="0">
                <a:solidFill>
                  <a:srgbClr val="000096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</a:br>
            <a:r>
              <a:rPr lang="th-TH" sz="1600" dirty="0" smtClean="0">
                <a:solidFill>
                  <a:srgbClr val="000096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(อาจารย์อรอนงค์ ขันเดช)</a:t>
            </a:r>
            <a:br>
              <a:rPr lang="th-TH" sz="1600" dirty="0" smtClean="0">
                <a:solidFill>
                  <a:srgbClr val="000096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</a:br>
            <a:r>
              <a:rPr lang="th-TH" sz="1600" dirty="0" smtClean="0">
                <a:solidFill>
                  <a:srgbClr val="000096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3. หัวหน้างานวิจัยและ</a:t>
            </a:r>
            <a:br>
              <a:rPr lang="th-TH" sz="1600" dirty="0" smtClean="0">
                <a:solidFill>
                  <a:srgbClr val="000096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</a:br>
            <a:r>
              <a:rPr lang="th-TH" sz="1600" dirty="0" smtClean="0">
                <a:solidFill>
                  <a:srgbClr val="000096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  บริการวิชาการ</a:t>
            </a:r>
            <a:endParaRPr lang="en-US" sz="1400" dirty="0" smtClean="0">
              <a:solidFill>
                <a:srgbClr val="000096"/>
              </a:solidFill>
              <a:latin typeface="TH SarabunPSK" panose="020B0500040200020003" pitchFamily="34" charset="-34"/>
              <a:ea typeface="Times New Roman" panose="02020603050405020304" pitchFamily="18" charset="0"/>
              <a:cs typeface="TH SarabunPSK" panose="020B0500040200020003" pitchFamily="34" charset="-34"/>
            </a:endParaRPr>
          </a:p>
          <a:p>
            <a:pPr>
              <a:spcAft>
                <a:spcPts val="0"/>
              </a:spcAft>
            </a:pPr>
            <a:r>
              <a:rPr lang="th-TH" sz="1600" dirty="0" smtClean="0">
                <a:solidFill>
                  <a:srgbClr val="000096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4. ผู้อำนวยการสำนักงานอธิการบดี</a:t>
            </a:r>
            <a:endParaRPr lang="en-US" sz="1400" dirty="0" smtClean="0">
              <a:solidFill>
                <a:srgbClr val="000096"/>
              </a:solidFill>
              <a:latin typeface="TH SarabunPSK" panose="020B0500040200020003" pitchFamily="34" charset="-34"/>
              <a:ea typeface="Times New Roman" panose="02020603050405020304" pitchFamily="18" charset="0"/>
              <a:cs typeface="TH SarabunPSK" panose="020B0500040200020003" pitchFamily="34" charset="-34"/>
            </a:endParaRPr>
          </a:p>
          <a:p>
            <a:r>
              <a:rPr lang="th-TH" sz="1600" dirty="0" smtClean="0">
                <a:solidFill>
                  <a:srgbClr val="000096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5. ผู้อำนวยการกองนโยบาย</a:t>
            </a:r>
            <a:br>
              <a:rPr lang="th-TH" sz="1600" dirty="0" smtClean="0">
                <a:solidFill>
                  <a:srgbClr val="000096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</a:br>
            <a:r>
              <a:rPr lang="th-TH" sz="1600" dirty="0" smtClean="0">
                <a:solidFill>
                  <a:srgbClr val="000096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   และแผน</a:t>
            </a:r>
            <a:endParaRPr lang="en-US" sz="1200" dirty="0">
              <a:solidFill>
                <a:srgbClr val="000096"/>
              </a:solidFill>
              <a:effectLst/>
              <a:latin typeface="TH SarabunPSK" panose="020B0500040200020003" pitchFamily="34" charset="-34"/>
              <a:ea typeface="Times New Roman" panose="02020603050405020304" pitchFamily="18" charset="0"/>
              <a:cs typeface="TH SarabunPSK" panose="020B0500040200020003" pitchFamily="34" charset="-34"/>
            </a:endParaRPr>
          </a:p>
        </p:txBody>
      </p:sp>
      <p:sp>
        <p:nvSpPr>
          <p:cNvPr id="26" name="สี่เหลี่ยมผืนผ้า 25"/>
          <p:cNvSpPr/>
          <p:nvPr/>
        </p:nvSpPr>
        <p:spPr>
          <a:xfrm>
            <a:off x="106509" y="707524"/>
            <a:ext cx="2360089" cy="479800"/>
          </a:xfrm>
          <a:prstGeom prst="rect">
            <a:avLst/>
          </a:prstGeom>
          <a:solidFill>
            <a:srgbClr val="FFFF00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th-TH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กลยุทธ์</a:t>
            </a:r>
            <a:r>
              <a:rPr lang="en-US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/</a:t>
            </a:r>
            <a:r>
              <a:rPr lang="th-TH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แนวทางจัดการความเสี่ยง</a:t>
            </a:r>
          </a:p>
        </p:txBody>
      </p:sp>
      <p:graphicFrame>
        <p:nvGraphicFramePr>
          <p:cNvPr id="28" name="ตาราง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790793"/>
              </p:ext>
            </p:extLst>
          </p:nvPr>
        </p:nvGraphicFramePr>
        <p:xfrm>
          <a:off x="2724053" y="714371"/>
          <a:ext cx="4582849" cy="451218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582849">
                  <a:extLst>
                    <a:ext uri="{9D8B030D-6E8A-4147-A177-3AD203B41FA5}">
                      <a16:colId xmlns:a16="http://schemas.microsoft.com/office/drawing/2014/main" val="2329570379"/>
                    </a:ext>
                  </a:extLst>
                </a:gridCol>
              </a:tblGrid>
              <a:tr h="535002">
                <a:tc>
                  <a:txBody>
                    <a:bodyPr/>
                    <a:lstStyle/>
                    <a:p>
                      <a:pPr marL="109220" indent="-109220">
                        <a:spcAft>
                          <a:spcPts val="0"/>
                        </a:spcAft>
                      </a:pPr>
                      <a:r>
                        <a:rPr lang="th-TH" sz="1600" dirty="0" smtClean="0">
                          <a:effectLst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2.</a:t>
                      </a:r>
                      <a:r>
                        <a:rPr lang="th-TH" sz="1600" dirty="0" smtClean="0">
                          <a:effectLst/>
                          <a:latin typeface="Angsana New" panose="02020603050405020304" pitchFamily="18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พัฒนาศักยภาพของบุคลากรมหาวิทยาลัยราชภัฏสกลนคร ให้มีทักษะและสมรรถนะที่เหมาะสม</a:t>
                      </a:r>
                      <a:r>
                        <a:rPr lang="th-TH" sz="1600" dirty="0" smtClean="0">
                          <a:effectLst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ในการปฏิบัติงานเชิงพื้นที่</a:t>
                      </a:r>
                      <a:endParaRPr lang="en-US" sz="16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12192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0795068"/>
                  </a:ext>
                </a:extLst>
              </a:tr>
              <a:tr h="3977187">
                <a:tc>
                  <a:txBody>
                    <a:bodyPr/>
                    <a:lstStyle/>
                    <a:p>
                      <a:pPr marL="0" indent="0" algn="l" defTabSz="914400" rtl="0" eaLnBrk="1" latinLnBrk="1" hangingPunct="1">
                        <a:buFontTx/>
                        <a:buNone/>
                      </a:pPr>
                      <a:r>
                        <a:rPr lang="th-TH" sz="1600" dirty="0" smtClean="0">
                          <a:solidFill>
                            <a:srgbClr val="000096"/>
                          </a:solidFill>
                          <a:effectLst/>
                          <a:ea typeface="Sarabun"/>
                          <a:cs typeface="TH SarabunPSK" panose="020B0500040200020003" pitchFamily="34" charset="-34"/>
                        </a:rPr>
                        <a:t>อบรมเชิงปฏิบัติการพัฒนาศักยภาพบุคลากร (สายวิชาการ) เชิงพื้นที่มุ่งเน้นเสริมทักษะและสมรรถนะสำหรับการทำงานร่วมกับชุมชนอย่างยั่งยืน </a:t>
                      </a:r>
                      <a:br>
                        <a:rPr lang="th-TH" sz="1600" dirty="0" smtClean="0">
                          <a:solidFill>
                            <a:srgbClr val="000096"/>
                          </a:solidFill>
                          <a:effectLst/>
                          <a:ea typeface="Sarabun"/>
                          <a:cs typeface="TH SarabunPSK" panose="020B0500040200020003" pitchFamily="34" charset="-34"/>
                        </a:rPr>
                      </a:br>
                      <a:r>
                        <a:rPr lang="th-TH" sz="1600" dirty="0" smtClean="0">
                          <a:solidFill>
                            <a:srgbClr val="000096"/>
                          </a:solidFill>
                          <a:effectLst/>
                          <a:ea typeface="Sarabun"/>
                          <a:cs typeface="TH SarabunPSK" panose="020B0500040200020003" pitchFamily="34" charset="-34"/>
                        </a:rPr>
                        <a:t>(สถาบันวิจัยและพัฒนา)</a:t>
                      </a:r>
                      <a:endParaRPr lang="th-TH" sz="1600" b="1" kern="1200" dirty="0">
                        <a:solidFill>
                          <a:srgbClr val="000096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pPr marL="285750" indent="-285750" algn="l" defTabSz="914400" rtl="0" eaLnBrk="1" latinLnBrk="1" hangingPunct="1">
                        <a:buFontTx/>
                        <a:buChar char="-"/>
                      </a:pPr>
                      <a:endParaRPr lang="th-TH" sz="1900" b="1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pPr marL="285750" indent="-285750" algn="l" defTabSz="914400" rtl="0" eaLnBrk="1" latinLnBrk="1" hangingPunct="1">
                        <a:buFontTx/>
                        <a:buChar char="-"/>
                      </a:pPr>
                      <a:endParaRPr lang="en-US" sz="1900" b="1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marL="288000" marR="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649359"/>
                  </a:ext>
                </a:extLst>
              </a:tr>
            </a:tbl>
          </a:graphicData>
        </a:graphic>
      </p:graphicFrame>
      <p:sp>
        <p:nvSpPr>
          <p:cNvPr id="5" name="กล่องข้อความ 4"/>
          <p:cNvSpPr txBox="1"/>
          <p:nvPr/>
        </p:nvSpPr>
        <p:spPr>
          <a:xfrm>
            <a:off x="2889544" y="2009333"/>
            <a:ext cx="436414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15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วันอังคารที่ 4 มีนาคม พ.ศ. 2568 เวลา 13.30 น. กองนโยบายและแผน จัดประชุมหารือการดำเนินงานอบรมเชิงปฏิบัติการพัฒนาศักยภาพบุคลากร (สายวิชาการ) บริหารจัดการโครงการเพื่อสนับสนุนการทำงานร่วมกับชุมชนอย่างยั่งยืน ณ ห้องประชุมกองนโยบายและแผน ชั้น 4 อาคาร 10 มหาวิทยาลัยราชภัฏสกลนคร โดย ศาสตราจารย์ ดร.ทศวรรษ สีตะวัน รองอธิการบดี เป็นประธานการประชุม ร่วมกับ</a:t>
            </a:r>
            <a:r>
              <a:rPr lang="th-TH" sz="15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คณะกรรมการเพื่อ</a:t>
            </a:r>
            <a:r>
              <a:rPr lang="th-TH" sz="15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หารือการดำเนินงานอบรมเชิงปฏิบัติการพัฒนาศักยภาพบุคลากร (สายวิชาการ) บริหารจัดการโครงการเพื่อสนับสนุนการทำงานร่วมกับชุมชนอย่างยั่งยืน ตามที่สำนักงานปลัดกระทรวงการอุดมศึกษา วิทยาศาสตร์ วิจัยและนวัตกรรม สนับสนุนการดำเนินโครงการพัฒนาระบบบริหารงานบุคลากรเชิงรุก สู่การพลิกโฉมมหาวิทยาลัย “กลุ่มพัฒนาชุมชนท้องถิ่นหรือชุมชนอื่น” (กลุ่ม 3) ภายใต้โครงการพัฒนาความเป็นเลิศของสถาบันอุดมศึกษาและพัฒนากำลังคนขั้นสูง (</a:t>
            </a:r>
            <a:r>
              <a:rPr lang="en-US" sz="15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Reinventing </a:t>
            </a:r>
            <a:r>
              <a:rPr lang="en-US" sz="15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University)</a:t>
            </a:r>
            <a:r>
              <a:rPr lang="th-TH" sz="15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ประจำปี</a:t>
            </a:r>
            <a:r>
              <a:rPr lang="th-TH" sz="15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งบประมาณ พ.ศ. 2568 </a:t>
            </a:r>
            <a:r>
              <a:rPr lang="th-TH" sz="15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ฯลฯ ซึ่งมีแผนการดำเนินดังนี้</a:t>
            </a:r>
            <a:endParaRPr lang="th-TH" sz="15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6" name="รูปภาพ 5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89" r="-886"/>
          <a:stretch/>
        </p:blipFill>
        <p:spPr>
          <a:xfrm>
            <a:off x="5444696" y="5322672"/>
            <a:ext cx="2217546" cy="11267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รูปภาพ 6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72"/>
          <a:stretch/>
        </p:blipFill>
        <p:spPr>
          <a:xfrm>
            <a:off x="7694213" y="5292087"/>
            <a:ext cx="2379217" cy="10470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รูปภาพ 8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8086" y="5329381"/>
            <a:ext cx="1602493" cy="10680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รูปภาพ 9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6"/>
          <a:stretch/>
        </p:blipFill>
        <p:spPr>
          <a:xfrm>
            <a:off x="106509" y="5322672"/>
            <a:ext cx="1958582" cy="966172"/>
          </a:xfrm>
          <a:prstGeom prst="rect">
            <a:avLst/>
          </a:prstGeom>
        </p:spPr>
      </p:pic>
      <p:grpSp>
        <p:nvGrpSpPr>
          <p:cNvPr id="31" name="กลุ่ม 30"/>
          <p:cNvGrpSpPr/>
          <p:nvPr/>
        </p:nvGrpSpPr>
        <p:grpSpPr>
          <a:xfrm>
            <a:off x="10105401" y="5226560"/>
            <a:ext cx="1935303" cy="1020783"/>
            <a:chOff x="10035739" y="966907"/>
            <a:chExt cx="1950719" cy="1012707"/>
          </a:xfrm>
        </p:grpSpPr>
        <p:sp>
          <p:nvSpPr>
            <p:cNvPr id="8" name="แผนผังลําดับงาน: กระบวนการสำรอง 7"/>
            <p:cNvSpPr/>
            <p:nvPr/>
          </p:nvSpPr>
          <p:spPr>
            <a:xfrm>
              <a:off x="10035739" y="1043335"/>
              <a:ext cx="1886268" cy="936279"/>
            </a:xfrm>
            <a:prstGeom prst="flowChartAlternateProcess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8" name="กล่องข้อความ 17"/>
            <p:cNvSpPr txBox="1"/>
            <p:nvPr/>
          </p:nvSpPr>
          <p:spPr>
            <a:xfrm>
              <a:off x="10035739" y="966907"/>
              <a:ext cx="195071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 smtClean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ระดับความเสี่ยงสูงมาก</a:t>
              </a:r>
              <a:br>
                <a:rPr lang="th-TH" b="1" dirty="0" smtClean="0">
                  <a:latin typeface="TH SarabunPSK" panose="020B0500040200020003" pitchFamily="34" charset="-34"/>
                  <a:cs typeface="TH SarabunPSK" panose="020B0500040200020003" pitchFamily="34" charset="-34"/>
                </a:rPr>
              </a:br>
              <a:r>
                <a:rPr lang="th-TH" b="1" dirty="0" smtClean="0">
                  <a:latin typeface="TH SarabunPSK" panose="020B0500040200020003" pitchFamily="34" charset="-34"/>
                  <a:cs typeface="TH SarabunPSK" panose="020B0500040200020003" pitchFamily="34" charset="-34"/>
                </a:rPr>
                <a:t>16 (สูงมาก)</a:t>
              </a:r>
              <a:br>
                <a:rPr lang="th-TH" b="1" dirty="0" smtClean="0">
                  <a:latin typeface="TH SarabunPSK" panose="020B0500040200020003" pitchFamily="34" charset="-34"/>
                  <a:cs typeface="TH SarabunPSK" panose="020B0500040200020003" pitchFamily="34" charset="-34"/>
                </a:rPr>
              </a:br>
              <a:r>
                <a:rPr lang="th-TH" b="1" dirty="0" smtClean="0">
                  <a:latin typeface="TH SarabunPSK" panose="020B0500040200020003" pitchFamily="34" charset="-34"/>
                  <a:cs typeface="TH SarabunPSK" panose="020B0500040200020003" pitchFamily="34" charset="-34"/>
                </a:rPr>
                <a:t>(โอกาส 4 × ผลกระทบ 4)</a:t>
              </a:r>
              <a:endParaRPr lang="th-TH" b="1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pic>
        <p:nvPicPr>
          <p:cNvPr id="11" name="รูปภาพ 10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062" y="5258098"/>
            <a:ext cx="1639053" cy="1092435"/>
          </a:xfrm>
          <a:prstGeom prst="rect">
            <a:avLst/>
          </a:prstGeom>
        </p:spPr>
      </p:pic>
      <p:graphicFrame>
        <p:nvGraphicFramePr>
          <p:cNvPr id="2" name="ตาราง 1"/>
          <p:cNvGraphicFramePr>
            <a:graphicFrameLocks noGrp="1"/>
          </p:cNvGraphicFramePr>
          <p:nvPr>
            <p:extLst/>
          </p:nvPr>
        </p:nvGraphicFramePr>
        <p:xfrm>
          <a:off x="7398865" y="1333127"/>
          <a:ext cx="4498340" cy="3769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54100">
                  <a:extLst>
                    <a:ext uri="{9D8B030D-6E8A-4147-A177-3AD203B41FA5}">
                      <a16:colId xmlns:a16="http://schemas.microsoft.com/office/drawing/2014/main" val="2346987944"/>
                    </a:ext>
                  </a:extLst>
                </a:gridCol>
                <a:gridCol w="3444240">
                  <a:extLst>
                    <a:ext uri="{9D8B030D-6E8A-4147-A177-3AD203B41FA5}">
                      <a16:colId xmlns:a16="http://schemas.microsoft.com/office/drawing/2014/main" val="31068376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1600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ระยะเวลา</a:t>
                      </a:r>
                      <a:endParaRPr lang="th-TH"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กิจกรรม</a:t>
                      </a:r>
                      <a:endParaRPr lang="th-TH" sz="1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19555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1400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มี.ค. 68</a:t>
                      </a:r>
                      <a:endParaRPr lang="th-TH" sz="14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1400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แต่งตั้งคณะกรรมการจากทุกคณะ สำนัก สถาบัน เพื่อกำหนดเกณฑ์คัดเลือกบุคลากรเข้าร่วมการพัฒนาศักยภาพ</a:t>
                      </a:r>
                      <a:endParaRPr lang="th-TH" sz="14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45981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th-TH" sz="14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1400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ประเมินศักยภาพบุคลากรสายวิชาการและสายสนับสนุน เพื่อจัดกลุ่มพัฒนาตามหลักสูตร</a:t>
                      </a:r>
                      <a:endParaRPr lang="th-TH" sz="14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80046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1400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มี.ค. – เม.ย. 68</a:t>
                      </a:r>
                      <a:endParaRPr lang="th-TH" sz="14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1400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ออกแบบและพัฒนาหลักสูตรการพัฒนาเชิงพื้นที่</a:t>
                      </a:r>
                      <a:endParaRPr lang="th-TH" sz="14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54278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1400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พ.ค. 68</a:t>
                      </a:r>
                      <a:endParaRPr lang="th-TH" sz="14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1400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อบรมเชิงปฏิบัติการเพื่อพัฒนาศักยภาพของบุคลากรในการดำเนินงานเชิงพื้นที่</a:t>
                      </a:r>
                      <a:br>
                        <a:rPr lang="th-TH" sz="1400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400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ใช้หลักสูตรเพื่อจัดอบรมปฏิบัติการ พื้นที่ 1</a:t>
                      </a:r>
                      <a:r>
                        <a:rPr lang="en-US" sz="1400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,2,3</a:t>
                      </a:r>
                      <a:endParaRPr lang="th-TH" sz="14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37964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1400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มิ.ย. 68</a:t>
                      </a:r>
                      <a:endParaRPr lang="th-TH" sz="14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1400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อบรมเชิงปฏิบัติการพัฒนาข้อเสนอโครงการและถอดบทเรียน</a:t>
                      </a:r>
                      <a:endParaRPr lang="th-TH" sz="14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70546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1400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มิ.ย. – ก.ค. 68</a:t>
                      </a:r>
                      <a:endParaRPr lang="th-TH" sz="14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1400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จัดทำคู่มือการปฏิบัติงานเชิงพื้นที่ : เน้นกระบวนการออกแบบโครงการร่วมกับชุมชน</a:t>
                      </a:r>
                      <a:endParaRPr lang="th-TH" sz="14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59499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1400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ส.ค. – ก.ย. 68</a:t>
                      </a:r>
                      <a:endParaRPr lang="th-TH" sz="14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1400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ประเมินและสรุปผลการดำเนินงาน</a:t>
                      </a:r>
                      <a:endParaRPr lang="th-TH" sz="14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5570116"/>
                  </a:ext>
                </a:extLst>
              </a:tr>
            </a:tbl>
          </a:graphicData>
        </a:graphic>
      </p:graphicFrame>
      <p:sp>
        <p:nvSpPr>
          <p:cNvPr id="3" name="กล่องข้อความ 2"/>
          <p:cNvSpPr txBox="1"/>
          <p:nvPr/>
        </p:nvSpPr>
        <p:spPr>
          <a:xfrm>
            <a:off x="7094065" y="699147"/>
            <a:ext cx="49904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แผนการดำเนินงาน </a:t>
            </a:r>
            <a:b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b="1" dirty="0" smtClean="0">
                <a:solidFill>
                  <a:srgbClr val="000096"/>
                </a:solidFill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</a:rPr>
              <a:t>อบรม</a:t>
            </a:r>
            <a:r>
              <a:rPr lang="th-TH" b="1" dirty="0">
                <a:solidFill>
                  <a:srgbClr val="000096"/>
                </a:solidFill>
                <a:latin typeface="TH SarabunPSK" panose="020B0500040200020003" pitchFamily="34" charset="-34"/>
                <a:ea typeface="Sarabun"/>
                <a:cs typeface="TH SarabunPSK" panose="020B0500040200020003" pitchFamily="34" charset="-34"/>
              </a:rPr>
              <a:t>เชิงปฏิบัติการพัฒนาศักยภาพบุคลากร (สายวิชาการ) </a:t>
            </a:r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9" name="กล่องข้อความ 18"/>
          <p:cNvSpPr txBox="1"/>
          <p:nvPr/>
        </p:nvSpPr>
        <p:spPr>
          <a:xfrm>
            <a:off x="10288888" y="4803413"/>
            <a:ext cx="1640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P.40 - 41 </a:t>
            </a:r>
            <a:endParaRPr lang="th-TH" sz="24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4012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กล่องข้อความ 1"/>
          <p:cNvSpPr txBox="1"/>
          <p:nvPr/>
        </p:nvSpPr>
        <p:spPr>
          <a:xfrm>
            <a:off x="625642" y="702644"/>
            <a:ext cx="87012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เพิ่มเติม รายงานผลการอบรมให้กับบุคลากรสายสนับสนุนวิชาการในวันที่ 20 สิงหาคม 2568</a:t>
            </a:r>
            <a:endParaRPr lang="th-TH" sz="24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aphicFrame>
        <p:nvGraphicFramePr>
          <p:cNvPr id="4" name="ตาราง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028323"/>
              </p:ext>
            </p:extLst>
          </p:nvPr>
        </p:nvGraphicFramePr>
        <p:xfrm>
          <a:off x="625643" y="1249055"/>
          <a:ext cx="10828419" cy="9326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9473">
                  <a:extLst>
                    <a:ext uri="{9D8B030D-6E8A-4147-A177-3AD203B41FA5}">
                      <a16:colId xmlns:a16="http://schemas.microsoft.com/office/drawing/2014/main" val="3282179494"/>
                    </a:ext>
                  </a:extLst>
                </a:gridCol>
                <a:gridCol w="3609473">
                  <a:extLst>
                    <a:ext uri="{9D8B030D-6E8A-4147-A177-3AD203B41FA5}">
                      <a16:colId xmlns:a16="http://schemas.microsoft.com/office/drawing/2014/main" val="1739066930"/>
                    </a:ext>
                  </a:extLst>
                </a:gridCol>
                <a:gridCol w="3609473">
                  <a:extLst>
                    <a:ext uri="{9D8B030D-6E8A-4147-A177-3AD203B41FA5}">
                      <a16:colId xmlns:a16="http://schemas.microsoft.com/office/drawing/2014/main" val="192534290"/>
                    </a:ext>
                  </a:extLst>
                </a:gridCol>
              </a:tblGrid>
              <a:tr h="536428">
                <a:tc>
                  <a:txBody>
                    <a:bodyPr/>
                    <a:lstStyle/>
                    <a:p>
                      <a:r>
                        <a:rPr lang="th-TH" sz="2000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จำนวนหลักสูตร/</a:t>
                      </a:r>
                      <a:r>
                        <a:rPr lang="th-TH" sz="2000" dirty="0" err="1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เวิร์ก</a:t>
                      </a:r>
                      <a:r>
                        <a:rPr lang="th-TH" sz="2000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ช็อปที่จัดขึ้น มีอะไรบ้าง</a:t>
                      </a:r>
                      <a:endParaRPr lang="th-TH" sz="20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000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จำนวนบุคลากรที่เข้าร่วม</a:t>
                      </a:r>
                      <a:endParaRPr lang="th-TH" sz="20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000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ความพึงพอใจและทักษะที่เพิ่มขึ้นของผู้เข้าร่วม</a:t>
                      </a:r>
                      <a:endParaRPr lang="th-TH" sz="20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4708124"/>
                  </a:ext>
                </a:extLst>
              </a:tr>
              <a:tr h="303199">
                <a:tc>
                  <a:txBody>
                    <a:bodyPr/>
                    <a:lstStyle/>
                    <a:p>
                      <a:endParaRPr lang="th-TH" sz="20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200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20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769061"/>
                  </a:ext>
                </a:extLst>
              </a:tr>
            </a:tbl>
          </a:graphicData>
        </a:graphic>
      </p:graphicFrame>
      <p:sp>
        <p:nvSpPr>
          <p:cNvPr id="6" name="รูปแบบอิสระ 5"/>
          <p:cNvSpPr/>
          <p:nvPr/>
        </p:nvSpPr>
        <p:spPr>
          <a:xfrm>
            <a:off x="20649" y="46079"/>
            <a:ext cx="12192000" cy="620800"/>
          </a:xfrm>
          <a:custGeom>
            <a:avLst/>
            <a:gdLst>
              <a:gd name="connsiteX0" fmla="*/ 312041 w 8856984"/>
              <a:gd name="connsiteY0" fmla="*/ 0 h 399303"/>
              <a:gd name="connsiteX1" fmla="*/ 8544943 w 8856984"/>
              <a:gd name="connsiteY1" fmla="*/ 0 h 399303"/>
              <a:gd name="connsiteX2" fmla="*/ 8856984 w 8856984"/>
              <a:gd name="connsiteY2" fmla="*/ 312041 h 399303"/>
              <a:gd name="connsiteX3" fmla="*/ 8856984 w 8856984"/>
              <a:gd name="connsiteY3" fmla="*/ 399303 h 399303"/>
              <a:gd name="connsiteX4" fmla="*/ 0 w 8856984"/>
              <a:gd name="connsiteY4" fmla="*/ 399303 h 399303"/>
              <a:gd name="connsiteX5" fmla="*/ 0 w 8856984"/>
              <a:gd name="connsiteY5" fmla="*/ 312041 h 399303"/>
              <a:gd name="connsiteX6" fmla="*/ 312041 w 8856984"/>
              <a:gd name="connsiteY6" fmla="*/ 0 h 399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856984" h="399303">
                <a:moveTo>
                  <a:pt x="312041" y="0"/>
                </a:moveTo>
                <a:lnTo>
                  <a:pt x="8544943" y="0"/>
                </a:lnTo>
                <a:cubicBezTo>
                  <a:pt x="8717278" y="0"/>
                  <a:pt x="8856984" y="139706"/>
                  <a:pt x="8856984" y="312041"/>
                </a:cubicBezTo>
                <a:lnTo>
                  <a:pt x="8856984" y="399303"/>
                </a:lnTo>
                <a:lnTo>
                  <a:pt x="0" y="399303"/>
                </a:lnTo>
                <a:lnTo>
                  <a:pt x="0" y="312041"/>
                </a:lnTo>
                <a:cubicBezTo>
                  <a:pt x="0" y="139706"/>
                  <a:pt x="139706" y="0"/>
                  <a:pt x="312041" y="0"/>
                </a:cubicBezTo>
                <a:close/>
              </a:path>
            </a:pathLst>
          </a:custGeom>
          <a:solidFill>
            <a:srgbClr val="0000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th-TH" sz="28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ประเด็นความเสี่ยงที่ </a:t>
            </a:r>
            <a:r>
              <a:rPr lang="th-TH" sz="2800" b="1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4 งบประมาณ</a:t>
            </a:r>
            <a:r>
              <a:rPr lang="th-TH" sz="28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โครงการมหาวิทยาลัยราชภัฏเพื่อการพัฒนาท้องถิ่นมีแนวโน้มลดลง</a:t>
            </a:r>
            <a:r>
              <a:rPr 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(ต่อ)</a:t>
            </a:r>
            <a:endParaRPr lang="th-TH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6337574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กล่องข้อความ 3"/>
          <p:cNvSpPr txBox="1"/>
          <p:nvPr/>
        </p:nvSpPr>
        <p:spPr>
          <a:xfrm>
            <a:off x="1" y="23417"/>
            <a:ext cx="12192000" cy="492443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/>
          <a:p>
            <a:pPr algn="ctr" defTabSz="1219170" latinLnBrk="1"/>
            <a:r>
              <a:rPr lang="th-TH" sz="3200" b="1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การบ่งชี้เหตุการณ์</a:t>
            </a:r>
            <a:endParaRPr lang="en-US" sz="3200" b="1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1" name="กล่องข้อความ 10"/>
          <p:cNvSpPr txBox="1"/>
          <p:nvPr/>
        </p:nvSpPr>
        <p:spPr>
          <a:xfrm>
            <a:off x="335360" y="1084041"/>
            <a:ext cx="11574811" cy="389787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/>
          <a:p>
            <a:pPr algn="ctr" defTabSz="1219170" latinLnBrk="1"/>
            <a:r>
              <a:rPr lang="th-TH" sz="2533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ความเสี่ยงจากปัจจัยภายนอก (ความเสี่ยงจากเหตุการณ์)</a:t>
            </a:r>
            <a:endParaRPr lang="en-US" sz="2533" b="1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2" name="สี่เหลี่ยมผืนผ้า 11"/>
          <p:cNvSpPr/>
          <p:nvPr/>
        </p:nvSpPr>
        <p:spPr>
          <a:xfrm>
            <a:off x="335360" y="1508787"/>
            <a:ext cx="11574811" cy="486195"/>
          </a:xfrm>
          <a:prstGeom prst="rect">
            <a:avLst/>
          </a:prstGeom>
          <a:solidFill>
            <a:srgbClr val="FFFF00"/>
          </a:solidFill>
          <a:ln w="158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 defTabSz="1219170" latinLnBrk="1"/>
            <a:r>
              <a:rPr lang="th-TH" sz="2533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วัตถุประสงค์ระดับองค์กรและระดับกิจกรรม</a:t>
            </a:r>
            <a:endParaRPr lang="en-US" sz="2533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3" name="สี่เหลี่ยมผืนผ้า 12"/>
          <p:cNvSpPr/>
          <p:nvPr/>
        </p:nvSpPr>
        <p:spPr>
          <a:xfrm>
            <a:off x="335360" y="2375453"/>
            <a:ext cx="11574811" cy="428580"/>
          </a:xfrm>
          <a:prstGeom prst="rect">
            <a:avLst/>
          </a:prstGeom>
          <a:solidFill>
            <a:srgbClr val="FFC000"/>
          </a:solidFill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8000" bIns="48000" rtlCol="0" anchor="ctr"/>
          <a:lstStyle/>
          <a:p>
            <a:pPr algn="ctr" defTabSz="1219170" latinLnBrk="1"/>
            <a:r>
              <a:rPr lang="th-TH" sz="2533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ระบุปัจจัยเสี่ยง</a:t>
            </a:r>
            <a:endParaRPr lang="en-US" sz="2533" b="1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5" name="ลูกศรขึ้น 14"/>
          <p:cNvSpPr/>
          <p:nvPr/>
        </p:nvSpPr>
        <p:spPr>
          <a:xfrm>
            <a:off x="4191374" y="2022953"/>
            <a:ext cx="480053" cy="338812"/>
          </a:xfrm>
          <a:prstGeom prst="upArrow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latinLnBrk="1"/>
            <a:endParaRPr lang="th-TH" sz="2400">
              <a:solidFill>
                <a:prstClr val="white"/>
              </a:solidFill>
              <a:latin typeface="Arial"/>
            </a:endParaRPr>
          </a:p>
        </p:txBody>
      </p:sp>
      <p:sp>
        <p:nvSpPr>
          <p:cNvPr id="16" name="ลูกศรขึ้น 15"/>
          <p:cNvSpPr/>
          <p:nvPr/>
        </p:nvSpPr>
        <p:spPr>
          <a:xfrm>
            <a:off x="7004963" y="2022953"/>
            <a:ext cx="480053" cy="338812"/>
          </a:xfrm>
          <a:prstGeom prst="upArrow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latinLnBrk="1"/>
            <a:endParaRPr lang="th-TH" sz="2400">
              <a:solidFill>
                <a:prstClr val="white"/>
              </a:solidFill>
              <a:latin typeface="Arial"/>
            </a:endParaRPr>
          </a:p>
        </p:txBody>
      </p:sp>
      <p:sp>
        <p:nvSpPr>
          <p:cNvPr id="17" name="ลูกศรขึ้น 16"/>
          <p:cNvSpPr/>
          <p:nvPr/>
        </p:nvSpPr>
        <p:spPr>
          <a:xfrm>
            <a:off x="10096276" y="2022953"/>
            <a:ext cx="480053" cy="338812"/>
          </a:xfrm>
          <a:prstGeom prst="upArrow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latinLnBrk="1"/>
            <a:endParaRPr lang="th-TH" sz="2400">
              <a:solidFill>
                <a:prstClr val="white"/>
              </a:solidFill>
              <a:latin typeface="Arial"/>
            </a:endParaRPr>
          </a:p>
        </p:txBody>
      </p:sp>
      <p:graphicFrame>
        <p:nvGraphicFramePr>
          <p:cNvPr id="18" name="ตาราง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5135805"/>
              </p:ext>
            </p:extLst>
          </p:nvPr>
        </p:nvGraphicFramePr>
        <p:xfrm>
          <a:off x="6393647" y="2900209"/>
          <a:ext cx="2323063" cy="3017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23063">
                  <a:extLst>
                    <a:ext uri="{9D8B030D-6E8A-4147-A177-3AD203B41FA5}">
                      <a16:colId xmlns:a16="http://schemas.microsoft.com/office/drawing/2014/main" val="2329570379"/>
                    </a:ext>
                  </a:extLst>
                </a:gridCol>
              </a:tblGrid>
              <a:tr h="810791"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th-TH" sz="2400" b="1" dirty="0" smtClean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ความเสี่ยงด้านกลยุทธ์ </a:t>
                      </a:r>
                      <a:endParaRPr lang="en-US" sz="2400" b="1" dirty="0" smtClean="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  <a:p>
                      <a:pPr marL="0" algn="ctr" defTabSz="914400" rtl="0" eaLnBrk="1" latinLnBrk="1" hangingPunct="1"/>
                      <a:r>
                        <a:rPr lang="en-US" sz="2400" b="1" dirty="0" smtClean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(Strategy Risk)</a:t>
                      </a:r>
                      <a:r>
                        <a:rPr lang="th-TH" sz="2400" b="1" dirty="0" smtClean="0"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 </a:t>
                      </a:r>
                      <a:endParaRPr lang="en-US" sz="2400" b="1" kern="1200" dirty="0" smtClean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marL="121920" marR="0" marT="0" marB="0">
                    <a:lnL w="952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0795068"/>
                  </a:ext>
                </a:extLst>
              </a:tr>
              <a:tr h="220672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</a:t>
                      </a:r>
                      <a:r>
                        <a:rPr kumimoji="0" lang="th-TH" sz="2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บุคลากร/นักวิจัย</a:t>
                      </a:r>
                      <a:r>
                        <a:rPr kumimoji="0" lang="th-TH" sz="2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มีศักยภาพไม่เพียงพอต่อการพัฒนาเชิงพื้นที่</a:t>
                      </a:r>
                      <a:endParaRPr kumimoji="0" lang="en-US" sz="2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  <a:p>
                      <a:pPr marL="92710" marR="0" lvl="0" indent="-9271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b="1" kern="1200" dirty="0" smtClean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lang="en-US" sz="2000" b="1" kern="1200" dirty="0" smtClean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15,</a:t>
                      </a:r>
                      <a:r>
                        <a:rPr lang="th-TH" sz="2000" b="1" kern="1200" dirty="0" smtClean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สูงมาก)</a:t>
                      </a:r>
                      <a:endParaRPr kumimoji="0" lang="en-US" sz="2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288000" marR="0" marT="60960" marB="60960">
                    <a:lnL w="952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F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649359"/>
                  </a:ext>
                </a:extLst>
              </a:tr>
            </a:tbl>
          </a:graphicData>
        </a:graphic>
      </p:graphicFrame>
      <p:graphicFrame>
        <p:nvGraphicFramePr>
          <p:cNvPr id="19" name="ตาราง 18"/>
          <p:cNvGraphicFramePr>
            <a:graphicFrameLocks noGrp="1"/>
          </p:cNvGraphicFramePr>
          <p:nvPr>
            <p:extLst/>
          </p:nvPr>
        </p:nvGraphicFramePr>
        <p:xfrm>
          <a:off x="288577" y="2908805"/>
          <a:ext cx="2736634" cy="297445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36634">
                  <a:extLst>
                    <a:ext uri="{9D8B030D-6E8A-4147-A177-3AD203B41FA5}">
                      <a16:colId xmlns:a16="http://schemas.microsoft.com/office/drawing/2014/main" val="2329570379"/>
                    </a:ext>
                  </a:extLst>
                </a:gridCol>
              </a:tblGrid>
              <a:tr h="68270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b="1" dirty="0" smtClean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การปฏิบัติงาน</a:t>
                      </a:r>
                      <a:br>
                        <a:rPr lang="th-TH" sz="2400" b="1" dirty="0" smtClean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</a:br>
                      <a:r>
                        <a:rPr lang="th-TH" sz="2400" b="1" kern="12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lang="en-US" sz="2400" b="1" dirty="0" smtClean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Operation Risk</a:t>
                      </a:r>
                      <a:r>
                        <a:rPr lang="th-TH" sz="2400" b="1" kern="12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)</a:t>
                      </a:r>
                      <a:endParaRPr lang="en-US" sz="2400" b="1" kern="1200" dirty="0" smtClean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marL="121920" marR="0" marT="0" marB="0">
                    <a:lnL w="952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0795068"/>
                  </a:ext>
                </a:extLst>
              </a:tr>
              <a:tr h="2242932">
                <a:tc>
                  <a:txBody>
                    <a:bodyPr/>
                    <a:lstStyle/>
                    <a:p>
                      <a:pPr marL="182880" marR="0" lvl="0" indent="-18288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 </a:t>
                      </a:r>
                      <a:r>
                        <a:rPr kumimoji="0" lang="th-TH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การถูกโจมตีเครื่องแม่ข่าย </a:t>
                      </a:r>
                      <a:r>
                        <a:rPr kumimoji="0" lang="en-US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(Server) </a:t>
                      </a:r>
                      <a:r>
                        <a:rPr kumimoji="0" lang="th-TH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ทำให้ไม่สามารถให้บริการได้ </a:t>
                      </a:r>
                      <a:r>
                        <a:rPr kumimoji="0" lang="en-US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(Denial of Service-Dos)</a:t>
                      </a:r>
                      <a:r>
                        <a:rPr kumimoji="0" lang="th-TH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/>
                      </a:r>
                      <a:br>
                        <a:rPr kumimoji="0" lang="th-TH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</a:br>
                      <a:r>
                        <a:rPr lang="th-TH" sz="2400" b="1" kern="1200" dirty="0" smtClean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(20</a:t>
                      </a:r>
                      <a:r>
                        <a:rPr lang="en-US" sz="2400" b="1" kern="1200" dirty="0" smtClean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,</a:t>
                      </a:r>
                      <a:r>
                        <a:rPr lang="th-TH" sz="2400" b="1" kern="1200" dirty="0" smtClean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สูงมาก)</a:t>
                      </a:r>
                      <a:endParaRPr kumimoji="0" lang="en-US" sz="2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  <a:p>
                      <a:pPr>
                        <a:lnSpc>
                          <a:spcPct val="89000"/>
                        </a:lnSpc>
                      </a:pPr>
                      <a:endParaRPr lang="en-US" sz="2000" b="1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marL="288000" marR="0" marT="60960" marB="60960">
                    <a:lnL w="952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649359"/>
                  </a:ext>
                </a:extLst>
              </a:tr>
            </a:tbl>
          </a:graphicData>
        </a:graphic>
      </p:graphicFrame>
      <p:graphicFrame>
        <p:nvGraphicFramePr>
          <p:cNvPr id="24" name="ตาราง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3783131"/>
              </p:ext>
            </p:extLst>
          </p:nvPr>
        </p:nvGraphicFramePr>
        <p:xfrm>
          <a:off x="8887627" y="2887316"/>
          <a:ext cx="2845750" cy="299594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45750">
                  <a:extLst>
                    <a:ext uri="{9D8B030D-6E8A-4147-A177-3AD203B41FA5}">
                      <a16:colId xmlns:a16="http://schemas.microsoft.com/office/drawing/2014/main" val="2329570379"/>
                    </a:ext>
                  </a:extLst>
                </a:gridCol>
              </a:tblGrid>
              <a:tr h="1061512"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th-TH" sz="2400" b="1" dirty="0" smtClean="0">
                          <a:effectLst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ความเสี่ยงด้านการเงิน</a:t>
                      </a:r>
                      <a:br>
                        <a:rPr lang="th-TH" sz="2400" b="1" dirty="0" smtClean="0">
                          <a:effectLst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</a:br>
                      <a:r>
                        <a:rPr lang="th-TH" sz="2400" b="1" kern="12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Finace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Risk</a:t>
                      </a:r>
                      <a:r>
                        <a:rPr lang="th-TH" sz="2400" b="1" kern="12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)</a:t>
                      </a:r>
                      <a:endParaRPr lang="en-US" sz="2400" b="1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marL="121920" marR="0" marT="0" marB="0">
                    <a:lnL w="9525" cap="flat" cmpd="sng" algn="ctr">
                      <a:solidFill>
                        <a:srgbClr val="FF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0795068"/>
                  </a:ext>
                </a:extLst>
              </a:tr>
              <a:tr h="193442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170305" algn="l"/>
                          <a:tab pos="2637155" algn="ctr"/>
                          <a:tab pos="5274310" algn="r"/>
                        </a:tabLst>
                        <a:defRPr/>
                      </a:pPr>
                      <a:r>
                        <a:rPr lang="th-TH" sz="2400" b="1" dirty="0" smtClean="0"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4.</a:t>
                      </a:r>
                      <a:r>
                        <a:rPr kumimoji="0" lang="th-TH" sz="2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งบประมาณโครงการ</a:t>
                      </a:r>
                      <a:r>
                        <a:rPr kumimoji="0" lang="th-TH" sz="2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มหาวิทยาลัย</a:t>
                      </a:r>
                      <a:r>
                        <a:rPr kumimoji="0" lang="th-TH" sz="2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ราชภัฏเพื่อการพัฒนาท้องถิ่นมีแนวโน้มลดลง </a:t>
                      </a:r>
                      <a:endParaRPr kumimoji="0" lang="en-US" sz="2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b="1" kern="1200" dirty="0" smtClean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lang="en-US" sz="2400" b="1" kern="1200" dirty="0" smtClean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15,</a:t>
                      </a:r>
                      <a:r>
                        <a:rPr lang="th-TH" sz="2400" b="1" kern="1200" dirty="0" smtClean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สูงมาก)</a:t>
                      </a:r>
                      <a:endParaRPr lang="th-TH" sz="2400" b="1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pPr marL="285750" indent="-285750" algn="l" defTabSz="914400" rtl="0" eaLnBrk="1" latinLnBrk="1" hangingPunct="1">
                        <a:buFontTx/>
                        <a:buChar char="-"/>
                      </a:pPr>
                      <a:endParaRPr lang="en-US" sz="1900" b="1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marL="288000" marR="0" marT="60960" marB="60960">
                    <a:lnL w="9525" cap="flat" cmpd="sng" algn="ctr">
                      <a:solidFill>
                        <a:srgbClr val="FF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99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649359"/>
                  </a:ext>
                </a:extLst>
              </a:tr>
            </a:tbl>
          </a:graphicData>
        </a:graphic>
      </p:graphicFrame>
      <p:graphicFrame>
        <p:nvGraphicFramePr>
          <p:cNvPr id="25" name="ตาราง 24"/>
          <p:cNvGraphicFramePr>
            <a:graphicFrameLocks noGrp="1"/>
          </p:cNvGraphicFramePr>
          <p:nvPr>
            <p:extLst/>
          </p:nvPr>
        </p:nvGraphicFramePr>
        <p:xfrm>
          <a:off x="3308122" y="2910566"/>
          <a:ext cx="2716663" cy="298065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16663">
                  <a:extLst>
                    <a:ext uri="{9D8B030D-6E8A-4147-A177-3AD203B41FA5}">
                      <a16:colId xmlns:a16="http://schemas.microsoft.com/office/drawing/2014/main" val="2329570379"/>
                    </a:ext>
                  </a:extLst>
                </a:gridCol>
              </a:tblGrid>
              <a:tr h="887045"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lang="th-TH" sz="2400" b="1" dirty="0" smtClean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ความเสี่ยงด้านกลยุทธ์ </a:t>
                      </a:r>
                      <a:endParaRPr lang="en-US" sz="2400" b="1" dirty="0" smtClean="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  <a:p>
                      <a:pPr marL="0" algn="ctr" defTabSz="914400" rtl="0" eaLnBrk="1" latinLnBrk="1" hangingPunct="1"/>
                      <a:r>
                        <a:rPr lang="en-US" sz="2400" b="1" dirty="0" smtClean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(Strategy Risk)</a:t>
                      </a:r>
                      <a:r>
                        <a:rPr lang="th-TH" sz="2400" b="1" dirty="0" smtClean="0"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 </a:t>
                      </a:r>
                      <a:endParaRPr lang="en-US" sz="2400" b="1" kern="1200" dirty="0" smtClean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marL="121920" marR="0" marT="0" marB="0">
                    <a:lnL w="9525" cap="flat" cmpd="sng" algn="ctr">
                      <a:solidFill>
                        <a:srgbClr val="66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6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6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6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0795068"/>
                  </a:ext>
                </a:extLst>
              </a:tr>
              <a:tr h="2093606">
                <a:tc>
                  <a:txBody>
                    <a:bodyPr/>
                    <a:lstStyle/>
                    <a:p>
                      <a:pPr marL="182880" marR="0" lvl="0" indent="-18288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venir Next LT Pro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2. </a:t>
                      </a:r>
                      <a:r>
                        <a:rPr kumimoji="0" lang="th-TH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การพัฒนาปัญญาประดิษฐ์ </a:t>
                      </a:r>
                      <a:r>
                        <a:rPr kumimoji="0" lang="en-US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(AI)</a:t>
                      </a:r>
                      <a:r>
                        <a:rPr kumimoji="0" lang="th-TH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ที่เข้ามาทดแทนตำแหน่งงานในตลาดแรงงาน</a:t>
                      </a:r>
                      <a:br>
                        <a:rPr kumimoji="0" lang="th-TH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</a:br>
                      <a:r>
                        <a:rPr lang="th-TH" sz="2400" b="1" kern="1200" dirty="0" smtClean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lang="en-US" sz="2400" b="1" kern="1200" dirty="0" smtClean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16,</a:t>
                      </a:r>
                      <a:r>
                        <a:rPr lang="th-TH" sz="2400" b="1" kern="1200" dirty="0" smtClean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สูงมาก)</a:t>
                      </a:r>
                      <a:endParaRPr kumimoji="0" lang="en-US" sz="2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288000" marR="0" marT="60960" marB="60960">
                    <a:lnL w="9525" cap="flat" cmpd="sng" algn="ctr">
                      <a:solidFill>
                        <a:srgbClr val="66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6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6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6C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649359"/>
                  </a:ext>
                </a:extLst>
              </a:tr>
            </a:tbl>
          </a:graphicData>
        </a:graphic>
      </p:graphicFrame>
      <p:sp>
        <p:nvSpPr>
          <p:cNvPr id="34" name="รูปแบบอิสระ 33"/>
          <p:cNvSpPr/>
          <p:nvPr/>
        </p:nvSpPr>
        <p:spPr>
          <a:xfrm>
            <a:off x="335360" y="548681"/>
            <a:ext cx="11574811" cy="532404"/>
          </a:xfrm>
          <a:custGeom>
            <a:avLst/>
            <a:gdLst>
              <a:gd name="connsiteX0" fmla="*/ 312041 w 8856984"/>
              <a:gd name="connsiteY0" fmla="*/ 0 h 399303"/>
              <a:gd name="connsiteX1" fmla="*/ 8544943 w 8856984"/>
              <a:gd name="connsiteY1" fmla="*/ 0 h 399303"/>
              <a:gd name="connsiteX2" fmla="*/ 8856984 w 8856984"/>
              <a:gd name="connsiteY2" fmla="*/ 312041 h 399303"/>
              <a:gd name="connsiteX3" fmla="*/ 8856984 w 8856984"/>
              <a:gd name="connsiteY3" fmla="*/ 399303 h 399303"/>
              <a:gd name="connsiteX4" fmla="*/ 0 w 8856984"/>
              <a:gd name="connsiteY4" fmla="*/ 399303 h 399303"/>
              <a:gd name="connsiteX5" fmla="*/ 0 w 8856984"/>
              <a:gd name="connsiteY5" fmla="*/ 312041 h 399303"/>
              <a:gd name="connsiteX6" fmla="*/ 312041 w 8856984"/>
              <a:gd name="connsiteY6" fmla="*/ 0 h 399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856984" h="399303">
                <a:moveTo>
                  <a:pt x="312041" y="0"/>
                </a:moveTo>
                <a:lnTo>
                  <a:pt x="8544943" y="0"/>
                </a:lnTo>
                <a:cubicBezTo>
                  <a:pt x="8717278" y="0"/>
                  <a:pt x="8856984" y="139706"/>
                  <a:pt x="8856984" y="312041"/>
                </a:cubicBezTo>
                <a:lnTo>
                  <a:pt x="8856984" y="399303"/>
                </a:lnTo>
                <a:lnTo>
                  <a:pt x="0" y="399303"/>
                </a:lnTo>
                <a:lnTo>
                  <a:pt x="0" y="312041"/>
                </a:lnTo>
                <a:cubicBezTo>
                  <a:pt x="0" y="139706"/>
                  <a:pt x="139706" y="0"/>
                  <a:pt x="312041" y="0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1219170" latinLnBrk="1"/>
            <a:r>
              <a:rPr lang="th-TH" sz="2533" b="1" dirty="0">
                <a:solidFill>
                  <a:prstClr val="white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ระบุเหตุ/ปัจจัยที่อาจก่อให้เกิดความเสี่ยงที่จะไม่บรรลุวัตถุประสงค์ที่กำหนดภายใต้สภาพแวดล้อมภายใน</a:t>
            </a:r>
            <a:endParaRPr lang="en-US" sz="2533" b="1" dirty="0">
              <a:solidFill>
                <a:prstClr val="white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9" name="ลูกศรขึ้น 38"/>
          <p:cNvSpPr/>
          <p:nvPr/>
        </p:nvSpPr>
        <p:spPr>
          <a:xfrm>
            <a:off x="1395995" y="2022953"/>
            <a:ext cx="480053" cy="338812"/>
          </a:xfrm>
          <a:prstGeom prst="upArrow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latinLnBrk="1"/>
            <a:endParaRPr lang="th-TH" sz="2400">
              <a:solidFill>
                <a:prstClr val="white"/>
              </a:solidFill>
              <a:latin typeface="Arial"/>
            </a:endParaRPr>
          </a:p>
        </p:txBody>
      </p:sp>
      <p:sp>
        <p:nvSpPr>
          <p:cNvPr id="40" name="สี่เหลี่ยมผืนผ้า 39"/>
          <p:cNvSpPr/>
          <p:nvPr/>
        </p:nvSpPr>
        <p:spPr>
          <a:xfrm>
            <a:off x="335360" y="5997750"/>
            <a:ext cx="11574811" cy="486195"/>
          </a:xfrm>
          <a:prstGeom prst="rect">
            <a:avLst/>
          </a:prstGeom>
          <a:solidFill>
            <a:srgbClr val="92D050"/>
          </a:solidFill>
          <a:ln w="158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 defTabSz="1219170" latinLnBrk="1"/>
            <a:r>
              <a:rPr lang="th-TH" sz="2533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ระบุปัจจัยเสี่ยงที่สอดคล้องกับวัตถุประสงค์การบริหารความเสี่ยง</a:t>
            </a:r>
            <a:endParaRPr lang="en-US" sz="2533" b="1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7" name="กล่องข้อความ 36"/>
          <p:cNvSpPr txBox="1"/>
          <p:nvPr/>
        </p:nvSpPr>
        <p:spPr>
          <a:xfrm>
            <a:off x="9440787" y="6485616"/>
            <a:ext cx="24693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 latinLnBrk="1"/>
            <a:r>
              <a:rPr lang="th-TH" sz="16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ที่มา : กรมบัญชีกลาง กระทรวงการคลัง</a:t>
            </a:r>
            <a:endParaRPr lang="en-US" sz="1600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199206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ข้อความ 1"/>
          <p:cNvSpPr>
            <a:spLocks noGrp="1"/>
          </p:cNvSpPr>
          <p:nvPr>
            <p:ph type="body" sz="quarter" idx="10"/>
          </p:nvPr>
        </p:nvSpPr>
        <p:spPr>
          <a:xfrm>
            <a:off x="0" y="2507788"/>
            <a:ext cx="12192000" cy="768085"/>
          </a:xfrm>
          <a:solidFill>
            <a:srgbClr val="FFFFCC"/>
          </a:solidFill>
        </p:spPr>
        <p:txBody>
          <a:bodyPr>
            <a:noAutofit/>
          </a:bodyPr>
          <a:lstStyle/>
          <a:p>
            <a:r>
              <a:rPr lang="th-TH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1. ขอให้หน่วยงานที่รับผิดชอบความเสี่ยง รายงานผลตาม </a:t>
            </a:r>
            <a:r>
              <a:rPr lang="en-US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KRI </a:t>
            </a:r>
            <a:r>
              <a:rPr lang="th-TH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และ</a:t>
            </a:r>
            <a:r>
              <a:rPr lang="th-TH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ความเสี่ยง</a:t>
            </a:r>
            <a:r>
              <a:rPr lang="th-TH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คงเหลือ</a:t>
            </a:r>
            <a:endParaRPr lang="th-TH" sz="3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0186571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0" y="403227"/>
            <a:ext cx="12192000" cy="43815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6"/>
                </a:solidFill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ตารางสรุปผลการดำเนินงานและร้อยละความสำเร็จแผนบริหารความเสี่ยง มหาวิทยาลัยราชภัฏสกลนคร ประจำปีงบประมาณ พ.ศ. 2568</a:t>
            </a:r>
            <a:endParaRPr kumimoji="0" lang="th-TH" sz="2400" b="1" i="0" u="none" strike="noStrike" kern="1200" cap="none" spc="0" normalizeH="0" baseline="0" noProof="0" dirty="0">
              <a:ln>
                <a:noFill/>
              </a:ln>
              <a:solidFill>
                <a:srgbClr val="000096"/>
              </a:solidFill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aphicFrame>
        <p:nvGraphicFramePr>
          <p:cNvPr id="5" name="ตาราง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5971129"/>
              </p:ext>
            </p:extLst>
          </p:nvPr>
        </p:nvGraphicFramePr>
        <p:xfrm>
          <a:off x="212785" y="1011885"/>
          <a:ext cx="11708598" cy="393192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453787">
                  <a:extLst>
                    <a:ext uri="{9D8B030D-6E8A-4147-A177-3AD203B41FA5}">
                      <a16:colId xmlns:a16="http://schemas.microsoft.com/office/drawing/2014/main" val="3555266698"/>
                    </a:ext>
                  </a:extLst>
                </a:gridCol>
                <a:gridCol w="1698601">
                  <a:extLst>
                    <a:ext uri="{9D8B030D-6E8A-4147-A177-3AD203B41FA5}">
                      <a16:colId xmlns:a16="http://schemas.microsoft.com/office/drawing/2014/main" val="4245874942"/>
                    </a:ext>
                  </a:extLst>
                </a:gridCol>
                <a:gridCol w="2340868">
                  <a:extLst>
                    <a:ext uri="{9D8B030D-6E8A-4147-A177-3AD203B41FA5}">
                      <a16:colId xmlns:a16="http://schemas.microsoft.com/office/drawing/2014/main" val="1844017301"/>
                    </a:ext>
                  </a:extLst>
                </a:gridCol>
                <a:gridCol w="853032">
                  <a:extLst>
                    <a:ext uri="{9D8B030D-6E8A-4147-A177-3AD203B41FA5}">
                      <a16:colId xmlns:a16="http://schemas.microsoft.com/office/drawing/2014/main" val="1520464162"/>
                    </a:ext>
                  </a:extLst>
                </a:gridCol>
                <a:gridCol w="926411">
                  <a:extLst>
                    <a:ext uri="{9D8B030D-6E8A-4147-A177-3AD203B41FA5}">
                      <a16:colId xmlns:a16="http://schemas.microsoft.com/office/drawing/2014/main" val="1169559694"/>
                    </a:ext>
                  </a:extLst>
                </a:gridCol>
                <a:gridCol w="733791">
                  <a:extLst>
                    <a:ext uri="{9D8B030D-6E8A-4147-A177-3AD203B41FA5}">
                      <a16:colId xmlns:a16="http://schemas.microsoft.com/office/drawing/2014/main" val="4188942567"/>
                    </a:ext>
                  </a:extLst>
                </a:gridCol>
                <a:gridCol w="825514">
                  <a:extLst>
                    <a:ext uri="{9D8B030D-6E8A-4147-A177-3AD203B41FA5}">
                      <a16:colId xmlns:a16="http://schemas.microsoft.com/office/drawing/2014/main" val="3596490239"/>
                    </a:ext>
                  </a:extLst>
                </a:gridCol>
                <a:gridCol w="724619">
                  <a:extLst>
                    <a:ext uri="{9D8B030D-6E8A-4147-A177-3AD203B41FA5}">
                      <a16:colId xmlns:a16="http://schemas.microsoft.com/office/drawing/2014/main" val="2303081155"/>
                    </a:ext>
                  </a:extLst>
                </a:gridCol>
                <a:gridCol w="764364">
                  <a:extLst>
                    <a:ext uri="{9D8B030D-6E8A-4147-A177-3AD203B41FA5}">
                      <a16:colId xmlns:a16="http://schemas.microsoft.com/office/drawing/2014/main" val="1888150999"/>
                    </a:ext>
                  </a:extLst>
                </a:gridCol>
                <a:gridCol w="727628">
                  <a:extLst>
                    <a:ext uri="{9D8B030D-6E8A-4147-A177-3AD203B41FA5}">
                      <a16:colId xmlns:a16="http://schemas.microsoft.com/office/drawing/2014/main" val="1861456695"/>
                    </a:ext>
                  </a:extLst>
                </a:gridCol>
                <a:gridCol w="874483">
                  <a:extLst>
                    <a:ext uri="{9D8B030D-6E8A-4147-A177-3AD203B41FA5}">
                      <a16:colId xmlns:a16="http://schemas.microsoft.com/office/drawing/2014/main" val="377788859"/>
                    </a:ext>
                  </a:extLst>
                </a:gridCol>
                <a:gridCol w="785500">
                  <a:extLst>
                    <a:ext uri="{9D8B030D-6E8A-4147-A177-3AD203B41FA5}">
                      <a16:colId xmlns:a16="http://schemas.microsoft.com/office/drawing/2014/main" val="3081569410"/>
                    </a:ext>
                  </a:extLst>
                </a:gridCol>
              </a:tblGrid>
              <a:tr h="260617">
                <a:tc rowSpan="2"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solidFill>
                            <a:srgbClr val="000096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ลำ</a:t>
                      </a:r>
                    </a:p>
                    <a:p>
                      <a:pPr algn="ctr"/>
                      <a:r>
                        <a:rPr lang="th-TH" sz="2000" b="1" dirty="0" smtClean="0">
                          <a:solidFill>
                            <a:srgbClr val="000096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ดับ</a:t>
                      </a:r>
                      <a:endParaRPr lang="th-TH" sz="2000" b="1" dirty="0">
                        <a:solidFill>
                          <a:srgbClr val="000096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solidFill>
                            <a:srgbClr val="000096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ความเสี่ยง</a:t>
                      </a:r>
                      <a:endParaRPr lang="th-TH" sz="2000" b="1" dirty="0">
                        <a:solidFill>
                          <a:srgbClr val="000096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000096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KRI</a:t>
                      </a:r>
                      <a:endParaRPr lang="th-TH" sz="2000" b="1" dirty="0">
                        <a:solidFill>
                          <a:srgbClr val="000096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solidFill>
                            <a:srgbClr val="000096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เป้าหมาย</a:t>
                      </a:r>
                      <a:endParaRPr lang="th-TH" sz="2000" b="1" dirty="0">
                        <a:solidFill>
                          <a:srgbClr val="000096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th-TH" sz="2000" b="1" dirty="0" smtClean="0">
                        <a:solidFill>
                          <a:srgbClr val="000096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ctr"/>
                      <a:r>
                        <a:rPr lang="th-TH" sz="2000" b="1" dirty="0" smtClean="0">
                          <a:solidFill>
                            <a:srgbClr val="000096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ผลการดำเนินงาน</a:t>
                      </a:r>
                      <a:endParaRPr lang="th-TH" sz="2000" b="1" dirty="0">
                        <a:solidFill>
                          <a:srgbClr val="000096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th-TH" sz="2000" dirty="0" smtClean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การประเมินความเสี่ยง*</a:t>
                      </a:r>
                      <a:endParaRPr lang="th-TH" sz="2000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h-TH" sz="1800" dirty="0">
                        <a:solidFill>
                          <a:srgbClr val="000096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 sz="1800" dirty="0">
                        <a:solidFill>
                          <a:srgbClr val="000096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th-TH" sz="2000" dirty="0" smtClean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ความเสี่ยงคงเหลือ</a:t>
                      </a:r>
                      <a:endParaRPr lang="th-TH" sz="2000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h-TH" sz="1200" dirty="0">
                        <a:solidFill>
                          <a:srgbClr val="000096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h-TH" sz="1200" dirty="0">
                        <a:solidFill>
                          <a:srgbClr val="000096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h-TH" sz="2000" dirty="0" smtClean="0">
                          <a:solidFill>
                            <a:srgbClr val="000096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ร้อยละความสำเร็จ</a:t>
                      </a:r>
                      <a:endParaRPr lang="th-TH" sz="2000" dirty="0">
                        <a:solidFill>
                          <a:srgbClr val="000096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1647452"/>
                  </a:ext>
                </a:extLst>
              </a:tr>
              <a:tr h="434362">
                <a:tc vMerge="1">
                  <a:txBody>
                    <a:bodyPr/>
                    <a:lstStyle/>
                    <a:p>
                      <a:pPr algn="ctr"/>
                      <a:endParaRPr lang="th-TH" sz="1800" b="1" dirty="0">
                        <a:solidFill>
                          <a:srgbClr val="000096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th-TH" sz="1800" b="1" dirty="0">
                        <a:solidFill>
                          <a:srgbClr val="000096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th-TH" sz="1800" b="1" dirty="0">
                        <a:solidFill>
                          <a:srgbClr val="000096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th-TH" sz="1800" b="1" dirty="0">
                        <a:solidFill>
                          <a:srgbClr val="000096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th-TH" sz="1800" b="1" dirty="0">
                        <a:solidFill>
                          <a:srgbClr val="000096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solidFill>
                            <a:srgbClr val="000096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โอกาส</a:t>
                      </a:r>
                      <a:endParaRPr lang="th-TH" sz="2000" b="1" dirty="0">
                        <a:solidFill>
                          <a:srgbClr val="000096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solidFill>
                            <a:srgbClr val="000096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ผล</a:t>
                      </a:r>
                      <a:br>
                        <a:rPr lang="th-TH" sz="2000" b="1" dirty="0" smtClean="0">
                          <a:solidFill>
                            <a:srgbClr val="000096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2000" b="1" dirty="0" smtClean="0">
                          <a:solidFill>
                            <a:srgbClr val="000096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กระทบ</a:t>
                      </a:r>
                      <a:endParaRPr lang="th-TH" sz="2000" b="1" dirty="0">
                        <a:solidFill>
                          <a:srgbClr val="000096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solidFill>
                            <a:srgbClr val="000096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ระดับ</a:t>
                      </a:r>
                      <a:br>
                        <a:rPr lang="th-TH" sz="2000" b="1" dirty="0" smtClean="0">
                          <a:solidFill>
                            <a:srgbClr val="000096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2000" b="1" dirty="0" smtClean="0">
                          <a:solidFill>
                            <a:srgbClr val="000096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ความเสี่ยง</a:t>
                      </a:r>
                      <a:endParaRPr lang="th-TH" sz="2000" b="1" dirty="0">
                        <a:solidFill>
                          <a:srgbClr val="000096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solidFill>
                            <a:srgbClr val="000096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โอกาส</a:t>
                      </a:r>
                      <a:br>
                        <a:rPr lang="th-TH" sz="2000" b="1" dirty="0" smtClean="0">
                          <a:solidFill>
                            <a:srgbClr val="000096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2000" b="1" dirty="0" smtClean="0">
                          <a:solidFill>
                            <a:srgbClr val="000096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คง</a:t>
                      </a:r>
                    </a:p>
                    <a:p>
                      <a:pPr algn="ctr"/>
                      <a:r>
                        <a:rPr lang="th-TH" sz="2000" b="1" dirty="0" smtClean="0">
                          <a:solidFill>
                            <a:srgbClr val="000096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เหลือ</a:t>
                      </a:r>
                      <a:endParaRPr lang="th-TH" sz="2000" b="1" dirty="0">
                        <a:solidFill>
                          <a:srgbClr val="000096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solidFill>
                            <a:srgbClr val="000096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ผลกระทบ</a:t>
                      </a:r>
                      <a:br>
                        <a:rPr lang="th-TH" sz="2000" b="1" dirty="0" smtClean="0">
                          <a:solidFill>
                            <a:srgbClr val="000096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2000" b="1" dirty="0" smtClean="0">
                          <a:solidFill>
                            <a:srgbClr val="000096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คงเหลือ</a:t>
                      </a:r>
                      <a:endParaRPr lang="th-TH" sz="2000" b="1" dirty="0">
                        <a:solidFill>
                          <a:srgbClr val="000096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solidFill>
                            <a:srgbClr val="000096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ระดับ</a:t>
                      </a:r>
                      <a:br>
                        <a:rPr lang="th-TH" sz="2000" b="1" dirty="0" smtClean="0">
                          <a:solidFill>
                            <a:srgbClr val="000096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2000" b="1" dirty="0" smtClean="0">
                          <a:solidFill>
                            <a:srgbClr val="000096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ความเสี่ยงคงเหลือ</a:t>
                      </a:r>
                      <a:endParaRPr lang="th-TH" sz="2000" b="1" dirty="0">
                        <a:solidFill>
                          <a:srgbClr val="000096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th-TH" sz="1800" b="1" dirty="0">
                        <a:solidFill>
                          <a:srgbClr val="000096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9596130"/>
                  </a:ext>
                </a:extLst>
              </a:tr>
              <a:tr h="434362">
                <a:tc rowSpan="5"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  <a:endParaRPr lang="th-TH" sz="20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rowSpan="5">
                  <a:txBody>
                    <a:bodyPr/>
                    <a:lstStyle/>
                    <a:p>
                      <a:pPr marL="0" marR="0" indent="0" algn="l" defTabSz="121917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b="1" kern="1200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การถูกโจมตีเครื่องแม่ข่าย </a:t>
                      </a:r>
                      <a:r>
                        <a:rPr lang="en-US" sz="2000" b="1" kern="1200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(Server) </a:t>
                      </a:r>
                      <a:r>
                        <a:rPr lang="th-TH" sz="2000" b="1" kern="1200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ทำให้ไม่สามารถให้บริการได้ </a:t>
                      </a:r>
                      <a:r>
                        <a:rPr lang="en-US" sz="2000" b="1" kern="1200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(Denial of Service-Dos)</a:t>
                      </a:r>
                      <a:r>
                        <a:rPr lang="th-TH" sz="2000" b="1" kern="1200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/>
                      </a:r>
                      <a:br>
                        <a:rPr lang="th-TH" sz="2000" b="1" kern="1200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2000" b="0" i="1" kern="1200" dirty="0" smtClean="0">
                          <a:solidFill>
                            <a:srgbClr val="000096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(หน่วยงานที่รับผิดชอบ </a:t>
                      </a:r>
                      <a:r>
                        <a:rPr lang="en-US" sz="2000" b="0" i="1" kern="1200" dirty="0" smtClean="0">
                          <a:solidFill>
                            <a:srgbClr val="000096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: </a:t>
                      </a:r>
                      <a:r>
                        <a:rPr lang="th-TH" sz="2000" b="0" i="1" kern="1200" dirty="0" smtClean="0">
                          <a:solidFill>
                            <a:srgbClr val="000096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สำนัก</a:t>
                      </a:r>
                      <a:r>
                        <a:rPr lang="th-TH" sz="2000" b="0" i="1" kern="1200" dirty="0" err="1" smtClean="0">
                          <a:solidFill>
                            <a:srgbClr val="000096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วิทยบริ</a:t>
                      </a:r>
                      <a:r>
                        <a:rPr lang="th-TH" sz="2000" b="0" i="1" kern="1200" dirty="0" smtClean="0">
                          <a:solidFill>
                            <a:srgbClr val="000096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การฯ)</a:t>
                      </a:r>
                      <a:endParaRPr lang="en-US" sz="2000" b="0" i="1" dirty="0" smtClean="0">
                        <a:solidFill>
                          <a:srgbClr val="000096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1800" dirty="0" smtClean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1. ร้อยละผู้ใช้งานรายงานว่าไฟล์สำคัญไม่สามารถเปิดใช้งานได้</a:t>
                      </a:r>
                      <a:r>
                        <a:rPr lang="en-US" sz="1800" dirty="0" smtClean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 </a:t>
                      </a:r>
                      <a:endParaRPr lang="th-TH" sz="1800" u="none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ร้อยละ 5</a:t>
                      </a:r>
                      <a:endParaRPr lang="th-TH" sz="18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....................</a:t>
                      </a:r>
                      <a:endParaRPr lang="th-TH" sz="18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</a:t>
                      </a:r>
                      <a:endParaRPr lang="th-TH" sz="2000" b="1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</a:t>
                      </a:r>
                      <a:endParaRPr lang="th-TH" sz="2000" b="1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20</a:t>
                      </a:r>
                      <a:endParaRPr lang="th-TH" sz="2000" b="1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/>
                      <a:r>
                        <a:rPr lang="th-TH" sz="1800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..........</a:t>
                      </a:r>
                      <a:endParaRPr lang="th-TH" sz="18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rowSpan="5">
                  <a:txBody>
                    <a:bodyPr/>
                    <a:lstStyle/>
                    <a:p>
                      <a:pPr marL="0" marR="0" indent="0" algn="ctr" defTabSz="121917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..........</a:t>
                      </a:r>
                    </a:p>
                    <a:p>
                      <a:pPr algn="ctr"/>
                      <a:endParaRPr lang="th-TH" sz="18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rowSpan="5">
                  <a:txBody>
                    <a:bodyPr/>
                    <a:lstStyle/>
                    <a:p>
                      <a:pPr marL="0" marR="0" indent="0" algn="ctr" defTabSz="121917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..........</a:t>
                      </a:r>
                    </a:p>
                    <a:p>
                      <a:pPr algn="ctr"/>
                      <a:endParaRPr lang="th-TH" sz="18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rowSpan="2">
                  <a:txBody>
                    <a:bodyPr/>
                    <a:lstStyle/>
                    <a:p>
                      <a:endParaRPr lang="th-TH" sz="18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9790588"/>
                  </a:ext>
                </a:extLst>
              </a:tr>
              <a:tr h="101600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r>
                        <a:rPr lang="th-TH" sz="1800" u="none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 </a:t>
                      </a:r>
                      <a:r>
                        <a:rPr lang="th-TH" sz="1800" dirty="0" smtClean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การแจ้งเตือนจาก </a:t>
                      </a:r>
                      <a:r>
                        <a:rPr lang="en-US" sz="1800" dirty="0" smtClean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Firewall, IDS</a:t>
                      </a:r>
                      <a:r>
                        <a:rPr lang="th-TH" sz="1800" dirty="0" smtClean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/</a:t>
                      </a:r>
                      <a:r>
                        <a:rPr lang="en-US" sz="1800" dirty="0" smtClean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IPS </a:t>
                      </a:r>
                      <a:r>
                        <a:rPr lang="th-TH" sz="1800" dirty="0" smtClean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หรือ </a:t>
                      </a:r>
                      <a:r>
                        <a:rPr lang="en-US" sz="1800" dirty="0" smtClean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Endpoint Security </a:t>
                      </a:r>
                      <a:r>
                        <a:rPr lang="th-TH" sz="1800" dirty="0" smtClean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เกี่ยวกับพฤติกรรมที่ผิดปกติ </a:t>
                      </a:r>
                      <a:endParaRPr lang="th-TH" sz="1800" u="none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th-TH" sz="1800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จำนวน </a:t>
                      </a:r>
                    </a:p>
                    <a:p>
                      <a:pPr algn="ctr"/>
                      <a:r>
                        <a:rPr lang="th-TH" sz="1800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 ครั้ง</a:t>
                      </a:r>
                      <a:endParaRPr lang="th-TH" sz="18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endParaRPr lang="th-TH" sz="18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indent="0" algn="ctr" defTabSz="121917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800" dirty="0" smtClean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5505067"/>
                  </a:ext>
                </a:extLst>
              </a:tr>
              <a:tr h="741680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th-TH" sz="18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th-TH" sz="18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th-TH" sz="18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th-TH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5022767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th-TH" sz="18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th-TH" sz="18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th-TH" sz="18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rowSpan="2">
                  <a:txBody>
                    <a:bodyPr/>
                    <a:lstStyle/>
                    <a:p>
                      <a:endParaRPr lang="th-TH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6034379"/>
                  </a:ext>
                </a:extLst>
              </a:tr>
              <a:tr h="350378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121917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u="none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 </a:t>
                      </a:r>
                      <a:r>
                        <a:rPr lang="th-TH" sz="18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ไฟล์ข้อมูลสำคัญสูญหาย </a:t>
                      </a:r>
                      <a:endParaRPr lang="en-US" sz="1800" dirty="0" smtClean="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dirty="0" smtClean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ร้อยละ 60</a:t>
                      </a:r>
                      <a:endParaRPr lang="th-TH" sz="18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21917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800" dirty="0" smtClean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indent="0" algn="ctr" defTabSz="121917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800" dirty="0" smtClean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64048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315606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0" y="78487"/>
            <a:ext cx="12192000" cy="43815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ตารางสรุปผลการดำเนินงานและร้อยละความสำเร็จแผนบริหารความเสี่ยง มหาวิทยาลัยราชภัฏสกลนคร ประจำปีงบประมาณ พ.ศ. 2568</a:t>
            </a:r>
            <a:endParaRPr kumimoji="0" lang="th-TH" sz="2400" b="1" i="0" u="none" strike="noStrike" kern="1200" cap="none" spc="0" normalizeH="0" baseline="0" noProof="0" dirty="0">
              <a:ln>
                <a:noFill/>
              </a:ln>
              <a:solidFill>
                <a:srgbClr val="00009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aphicFrame>
        <p:nvGraphicFramePr>
          <p:cNvPr id="5" name="ตาราง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0077014"/>
              </p:ext>
            </p:extLst>
          </p:nvPr>
        </p:nvGraphicFramePr>
        <p:xfrm>
          <a:off x="86587" y="601687"/>
          <a:ext cx="11843341" cy="597408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622714">
                  <a:extLst>
                    <a:ext uri="{9D8B030D-6E8A-4147-A177-3AD203B41FA5}">
                      <a16:colId xmlns:a16="http://schemas.microsoft.com/office/drawing/2014/main" val="3555266698"/>
                    </a:ext>
                  </a:extLst>
                </a:gridCol>
                <a:gridCol w="1582098">
                  <a:extLst>
                    <a:ext uri="{9D8B030D-6E8A-4147-A177-3AD203B41FA5}">
                      <a16:colId xmlns:a16="http://schemas.microsoft.com/office/drawing/2014/main" val="4245874942"/>
                    </a:ext>
                  </a:extLst>
                </a:gridCol>
                <a:gridCol w="2451517">
                  <a:extLst>
                    <a:ext uri="{9D8B030D-6E8A-4147-A177-3AD203B41FA5}">
                      <a16:colId xmlns:a16="http://schemas.microsoft.com/office/drawing/2014/main" val="1844017301"/>
                    </a:ext>
                  </a:extLst>
                </a:gridCol>
                <a:gridCol w="1196411">
                  <a:extLst>
                    <a:ext uri="{9D8B030D-6E8A-4147-A177-3AD203B41FA5}">
                      <a16:colId xmlns:a16="http://schemas.microsoft.com/office/drawing/2014/main" val="1520464162"/>
                    </a:ext>
                  </a:extLst>
                </a:gridCol>
                <a:gridCol w="904538">
                  <a:extLst>
                    <a:ext uri="{9D8B030D-6E8A-4147-A177-3AD203B41FA5}">
                      <a16:colId xmlns:a16="http://schemas.microsoft.com/office/drawing/2014/main" val="1169559694"/>
                    </a:ext>
                  </a:extLst>
                </a:gridCol>
                <a:gridCol w="537345">
                  <a:extLst>
                    <a:ext uri="{9D8B030D-6E8A-4147-A177-3AD203B41FA5}">
                      <a16:colId xmlns:a16="http://schemas.microsoft.com/office/drawing/2014/main" val="4188942567"/>
                    </a:ext>
                  </a:extLst>
                </a:gridCol>
                <a:gridCol w="762686">
                  <a:extLst>
                    <a:ext uri="{9D8B030D-6E8A-4147-A177-3AD203B41FA5}">
                      <a16:colId xmlns:a16="http://schemas.microsoft.com/office/drawing/2014/main" val="3596490239"/>
                    </a:ext>
                  </a:extLst>
                </a:gridCol>
                <a:gridCol w="707720">
                  <a:extLst>
                    <a:ext uri="{9D8B030D-6E8A-4147-A177-3AD203B41FA5}">
                      <a16:colId xmlns:a16="http://schemas.microsoft.com/office/drawing/2014/main" val="2303081155"/>
                    </a:ext>
                  </a:extLst>
                </a:gridCol>
                <a:gridCol w="782981">
                  <a:extLst>
                    <a:ext uri="{9D8B030D-6E8A-4147-A177-3AD203B41FA5}">
                      <a16:colId xmlns:a16="http://schemas.microsoft.com/office/drawing/2014/main" val="1888150999"/>
                    </a:ext>
                  </a:extLst>
                </a:gridCol>
                <a:gridCol w="745350">
                  <a:extLst>
                    <a:ext uri="{9D8B030D-6E8A-4147-A177-3AD203B41FA5}">
                      <a16:colId xmlns:a16="http://schemas.microsoft.com/office/drawing/2014/main" val="1861456695"/>
                    </a:ext>
                  </a:extLst>
                </a:gridCol>
                <a:gridCol w="745350">
                  <a:extLst>
                    <a:ext uri="{9D8B030D-6E8A-4147-A177-3AD203B41FA5}">
                      <a16:colId xmlns:a16="http://schemas.microsoft.com/office/drawing/2014/main" val="377788859"/>
                    </a:ext>
                  </a:extLst>
                </a:gridCol>
                <a:gridCol w="804631">
                  <a:extLst>
                    <a:ext uri="{9D8B030D-6E8A-4147-A177-3AD203B41FA5}">
                      <a16:colId xmlns:a16="http://schemas.microsoft.com/office/drawing/2014/main" val="3081569410"/>
                    </a:ext>
                  </a:extLst>
                </a:gridCol>
              </a:tblGrid>
              <a:tr h="260617">
                <a:tc rowSpan="2">
                  <a:txBody>
                    <a:bodyPr/>
                    <a:lstStyle/>
                    <a:p>
                      <a:pPr algn="ctr"/>
                      <a:r>
                        <a:rPr lang="th-TH" sz="1400" b="1" dirty="0" smtClean="0">
                          <a:solidFill>
                            <a:srgbClr val="000096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ลำดับ</a:t>
                      </a:r>
                      <a:endParaRPr lang="th-TH" sz="1400" b="1" dirty="0">
                        <a:solidFill>
                          <a:srgbClr val="000096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h-TH" sz="1400" b="1" dirty="0" smtClean="0">
                          <a:solidFill>
                            <a:srgbClr val="000096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ความเสี่ยง</a:t>
                      </a:r>
                      <a:endParaRPr lang="th-TH" sz="1400" b="1" dirty="0">
                        <a:solidFill>
                          <a:srgbClr val="000096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0096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KRI</a:t>
                      </a:r>
                      <a:endParaRPr lang="th-TH" sz="1400" b="1" dirty="0">
                        <a:solidFill>
                          <a:srgbClr val="000096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h-TH" sz="1400" b="1" dirty="0" smtClean="0">
                          <a:solidFill>
                            <a:srgbClr val="000096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เป้าหมาย</a:t>
                      </a:r>
                      <a:endParaRPr lang="th-TH" sz="1400" b="1" dirty="0">
                        <a:solidFill>
                          <a:srgbClr val="000096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h-TH" sz="1400" b="1" dirty="0" smtClean="0">
                          <a:solidFill>
                            <a:srgbClr val="000096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ผลการดำเนินงาน</a:t>
                      </a:r>
                      <a:endParaRPr lang="th-TH" sz="1400" b="1" dirty="0">
                        <a:solidFill>
                          <a:srgbClr val="000096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th-TH" sz="1200" dirty="0" smtClean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การประเมินความเสี่ยง*</a:t>
                      </a:r>
                      <a:endParaRPr lang="th-TH" sz="1200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h-TH" sz="1800" dirty="0">
                        <a:solidFill>
                          <a:srgbClr val="000096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 sz="1800" dirty="0">
                        <a:solidFill>
                          <a:srgbClr val="000096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th-TH" sz="1200" dirty="0" smtClean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ความเสี่ยงคงเหลือ</a:t>
                      </a:r>
                      <a:endParaRPr lang="th-TH" sz="1200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h-TH" sz="1200" dirty="0">
                        <a:solidFill>
                          <a:srgbClr val="000096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h-TH" sz="1200" dirty="0">
                        <a:solidFill>
                          <a:srgbClr val="000096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h-TH" sz="1400" dirty="0" smtClean="0">
                          <a:solidFill>
                            <a:srgbClr val="000096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ร้อยละความ</a:t>
                      </a:r>
                    </a:p>
                    <a:p>
                      <a:pPr algn="ctr"/>
                      <a:r>
                        <a:rPr lang="th-TH" sz="1400" dirty="0" smtClean="0">
                          <a:solidFill>
                            <a:srgbClr val="000096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สำเร็จ</a:t>
                      </a:r>
                      <a:endParaRPr lang="th-TH" sz="1400" dirty="0">
                        <a:solidFill>
                          <a:srgbClr val="000096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1647452"/>
                  </a:ext>
                </a:extLst>
              </a:tr>
              <a:tr h="434362">
                <a:tc vMerge="1">
                  <a:txBody>
                    <a:bodyPr/>
                    <a:lstStyle/>
                    <a:p>
                      <a:pPr algn="ctr"/>
                      <a:endParaRPr lang="th-TH" sz="1800" b="1" dirty="0">
                        <a:solidFill>
                          <a:srgbClr val="000096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th-TH" sz="1800" b="1" dirty="0">
                        <a:solidFill>
                          <a:srgbClr val="000096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th-TH" sz="1800" b="1" dirty="0">
                        <a:solidFill>
                          <a:srgbClr val="000096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th-TH" sz="1800" b="1" dirty="0">
                        <a:solidFill>
                          <a:srgbClr val="000096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th-TH" sz="1800" b="1" dirty="0">
                        <a:solidFill>
                          <a:srgbClr val="000096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b="1" dirty="0" smtClean="0">
                          <a:solidFill>
                            <a:srgbClr val="000096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โอ</a:t>
                      </a:r>
                    </a:p>
                    <a:p>
                      <a:pPr algn="ctr"/>
                      <a:r>
                        <a:rPr lang="th-TH" sz="1400" b="1" dirty="0" smtClean="0">
                          <a:solidFill>
                            <a:srgbClr val="000096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กาส</a:t>
                      </a:r>
                      <a:endParaRPr lang="th-TH" sz="1400" b="1" dirty="0">
                        <a:solidFill>
                          <a:srgbClr val="000096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b="1" dirty="0" smtClean="0">
                          <a:solidFill>
                            <a:srgbClr val="000096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ผล</a:t>
                      </a:r>
                    </a:p>
                    <a:p>
                      <a:pPr algn="ctr"/>
                      <a:r>
                        <a:rPr lang="th-TH" sz="1400" b="1" dirty="0" smtClean="0">
                          <a:solidFill>
                            <a:srgbClr val="000096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กระทบ</a:t>
                      </a:r>
                      <a:endParaRPr lang="th-TH" sz="1400" b="1" dirty="0">
                        <a:solidFill>
                          <a:srgbClr val="000096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b="1" dirty="0" smtClean="0">
                          <a:solidFill>
                            <a:srgbClr val="000096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ระดับ</a:t>
                      </a:r>
                      <a:br>
                        <a:rPr lang="th-TH" sz="1400" b="1" dirty="0" smtClean="0">
                          <a:solidFill>
                            <a:srgbClr val="000096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400" b="1" dirty="0" smtClean="0">
                          <a:solidFill>
                            <a:srgbClr val="000096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ความเสี่ยง</a:t>
                      </a:r>
                      <a:endParaRPr lang="th-TH" sz="1400" b="1" dirty="0">
                        <a:solidFill>
                          <a:srgbClr val="000096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b="1" dirty="0" smtClean="0">
                          <a:solidFill>
                            <a:srgbClr val="000096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โอกาส</a:t>
                      </a:r>
                      <a:br>
                        <a:rPr lang="th-TH" sz="1400" b="1" dirty="0" smtClean="0">
                          <a:solidFill>
                            <a:srgbClr val="000096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400" b="1" dirty="0" smtClean="0">
                          <a:solidFill>
                            <a:srgbClr val="000096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คงเหลือ</a:t>
                      </a:r>
                      <a:endParaRPr lang="th-TH" sz="1400" b="1" dirty="0">
                        <a:solidFill>
                          <a:srgbClr val="000096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b="1" dirty="0" smtClean="0">
                          <a:solidFill>
                            <a:srgbClr val="000096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ผลกระทบ</a:t>
                      </a:r>
                      <a:br>
                        <a:rPr lang="th-TH" sz="1400" b="1" dirty="0" smtClean="0">
                          <a:solidFill>
                            <a:srgbClr val="000096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400" b="1" dirty="0" smtClean="0">
                          <a:solidFill>
                            <a:srgbClr val="000096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คงเหลือ</a:t>
                      </a:r>
                      <a:endParaRPr lang="th-TH" sz="1400" b="1" dirty="0">
                        <a:solidFill>
                          <a:srgbClr val="000096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b="1" dirty="0" smtClean="0">
                          <a:solidFill>
                            <a:srgbClr val="000096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ระดับ</a:t>
                      </a:r>
                      <a:endParaRPr lang="th-TH" sz="1400" b="1" dirty="0">
                        <a:solidFill>
                          <a:srgbClr val="000096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th-TH" sz="1800" b="1" dirty="0">
                        <a:solidFill>
                          <a:srgbClr val="000096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9596130"/>
                  </a:ext>
                </a:extLst>
              </a:tr>
              <a:tr h="1587793">
                <a:tc rowSpan="3">
                  <a:txBody>
                    <a:bodyPr/>
                    <a:lstStyle/>
                    <a:p>
                      <a:pPr algn="ctr"/>
                      <a:r>
                        <a:rPr lang="th-TH" sz="1400" b="1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  <a:endParaRPr lang="th-TH" sz="14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การพัฒนาปัญญาประดิษฐ์ </a:t>
                      </a:r>
                      <a:r>
                        <a:rPr kumimoji="0" lang="en-US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(AI)</a:t>
                      </a:r>
                      <a:r>
                        <a:rPr kumimoji="0" lang="th-TH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ที่เข้ามาทดแทนตำแหน่งงานในตลาดแรงงาน</a:t>
                      </a:r>
                      <a:br>
                        <a:rPr kumimoji="0" lang="th-TH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</a:br>
                      <a:r>
                        <a:rPr kumimoji="0" lang="th-TH" sz="14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96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(หน่วยงานที่รับผิดชอบ </a:t>
                      </a:r>
                      <a:r>
                        <a:rPr kumimoji="0" lang="en-US" sz="14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96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: </a:t>
                      </a:r>
                      <a:r>
                        <a:rPr kumimoji="0" lang="th-TH" sz="14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96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สำนักส่งเสริมวิชาการ/ทุกคณะ)</a:t>
                      </a:r>
                      <a:endParaRPr kumimoji="0" lang="en-US" sz="14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96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179388" indent="-179388">
                        <a:buAutoNum type="arabicPeriod"/>
                      </a:pPr>
                      <a:r>
                        <a:rPr lang="th-TH" sz="1400" dirty="0" smtClean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ร้อยละหลักสูตรที่สอดคล้องกับความต้องการของตลาดแรงงาน</a:t>
                      </a:r>
                      <a:br>
                        <a:rPr lang="th-TH" sz="1400" dirty="0" smtClean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400" dirty="0" smtClean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1.1 คณะครุศาสตร์ </a:t>
                      </a:r>
                      <a:br>
                        <a:rPr lang="th-TH" sz="1400" dirty="0" smtClean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400" dirty="0" smtClean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1.2 คณะมนุษย์ศาสตร์ฯ</a:t>
                      </a:r>
                      <a:br>
                        <a:rPr lang="th-TH" sz="1400" dirty="0" smtClean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400" dirty="0" smtClean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1.3</a:t>
                      </a:r>
                      <a:r>
                        <a:rPr lang="th-TH" sz="1400" baseline="0" dirty="0" smtClean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 คณะวิทยาศาสตร์ฯ</a:t>
                      </a:r>
                      <a:br>
                        <a:rPr lang="th-TH" sz="1400" baseline="0" dirty="0" smtClean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400" baseline="0" dirty="0" smtClean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1.4 คณะเทคโนโลยีการเกษตร</a:t>
                      </a:r>
                      <a:br>
                        <a:rPr lang="th-TH" sz="1400" baseline="0" dirty="0" smtClean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400" baseline="0" dirty="0" smtClean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1.5 คณะเทคโนโลยีอุตสาหกรรม</a:t>
                      </a:r>
                      <a:br>
                        <a:rPr lang="th-TH" sz="1400" baseline="0" dirty="0" smtClean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400" baseline="0" dirty="0" smtClean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1.6 คณะวิทยาการจัดการ</a:t>
                      </a:r>
                      <a:endParaRPr lang="th-TH" sz="1400" dirty="0" smtClean="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ร้อยละ </a:t>
                      </a:r>
                      <a:r>
                        <a:rPr lang="th-TH" sz="1400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60</a:t>
                      </a:r>
                      <a:endParaRPr lang="th-TH" sz="14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121917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..................</a:t>
                      </a:r>
                      <a:br>
                        <a:rPr lang="th-TH" sz="1400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endParaRPr lang="th-TH" sz="1400" dirty="0" smtClean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marL="0" marR="0" indent="0" algn="l" defTabSz="121917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..................</a:t>
                      </a:r>
                      <a:br>
                        <a:rPr lang="th-TH" sz="1400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400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..................</a:t>
                      </a:r>
                    </a:p>
                    <a:p>
                      <a:pPr marL="0" marR="0" indent="0" algn="l" defTabSz="121917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..................</a:t>
                      </a:r>
                    </a:p>
                    <a:p>
                      <a:pPr marL="0" marR="0" indent="0" algn="l" defTabSz="121917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..................</a:t>
                      </a:r>
                    </a:p>
                    <a:p>
                      <a:pPr marL="0" marR="0" indent="0" algn="l" defTabSz="121917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..................</a:t>
                      </a:r>
                    </a:p>
                    <a:p>
                      <a:pPr marL="0" marR="0" indent="0" algn="l" defTabSz="121917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..................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</a:t>
                      </a:r>
                      <a:endParaRPr lang="th-TH" sz="14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</a:t>
                      </a:r>
                      <a:endParaRPr lang="th-TH" sz="14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16</a:t>
                      </a:r>
                      <a:endParaRPr lang="th-TH" sz="14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1400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..............</a:t>
                      </a:r>
                      <a:endParaRPr lang="th-TH" sz="14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1400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............</a:t>
                      </a:r>
                      <a:endParaRPr lang="th-TH" sz="14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1400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...........</a:t>
                      </a:r>
                      <a:endParaRPr lang="th-TH" sz="14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th-TH" sz="14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0813441"/>
                  </a:ext>
                </a:extLst>
              </a:tr>
              <a:tr h="301888">
                <a:tc vMerge="1">
                  <a:txBody>
                    <a:bodyPr/>
                    <a:lstStyle/>
                    <a:p>
                      <a:pPr algn="ctr"/>
                      <a:endParaRPr lang="th-TH" sz="18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96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1400" dirty="0" smtClean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2. พัฒนาทักษะใหม่ของอาจารย์ผู้สอน</a:t>
                      </a:r>
                    </a:p>
                    <a:p>
                      <a:pPr marL="0" marR="0" indent="0" algn="l" defTabSz="121917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u="none" dirty="0" smtClean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</a:t>
                      </a:r>
                      <a:r>
                        <a:rPr lang="th-TH" sz="1400" dirty="0" smtClean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2.1 คณะครุศาสตร์ </a:t>
                      </a:r>
                      <a:br>
                        <a:rPr lang="th-TH" sz="1400" dirty="0" smtClean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400" dirty="0" smtClean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   2.2 คณะมนุษย์ศาสตร์ฯ</a:t>
                      </a:r>
                      <a:br>
                        <a:rPr lang="th-TH" sz="1400" dirty="0" smtClean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400" dirty="0" smtClean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   2.3</a:t>
                      </a:r>
                      <a:r>
                        <a:rPr lang="th-TH" sz="1400" baseline="0" dirty="0" smtClean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 คณะวิทยาศาสตร์ฯ</a:t>
                      </a:r>
                      <a:br>
                        <a:rPr lang="th-TH" sz="1400" baseline="0" dirty="0" smtClean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400" baseline="0" dirty="0" smtClean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   2.4 คณะเทคโนโลยีการเกษตร</a:t>
                      </a:r>
                      <a:br>
                        <a:rPr lang="th-TH" sz="1400" baseline="0" dirty="0" smtClean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400" baseline="0" dirty="0" smtClean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   2.5 คณะเทคโนโลยีอุตสาหกรรม</a:t>
                      </a:r>
                      <a:br>
                        <a:rPr lang="th-TH" sz="1400" baseline="0" dirty="0" smtClean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400" baseline="0" dirty="0" smtClean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   2.6 คณะวิทยาการจัดการ</a:t>
                      </a:r>
                      <a:endParaRPr lang="th-TH" sz="1400" dirty="0" smtClean="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ร้อยละ 80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th-TH" sz="1400" dirty="0" smtClean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marL="0" marR="0" indent="0" algn="l" defTabSz="121917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..................</a:t>
                      </a:r>
                      <a:br>
                        <a:rPr lang="th-TH" sz="1400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400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..................</a:t>
                      </a:r>
                    </a:p>
                    <a:p>
                      <a:pPr marL="0" marR="0" indent="0" algn="l" defTabSz="121917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..................</a:t>
                      </a:r>
                    </a:p>
                    <a:p>
                      <a:pPr marL="0" marR="0" indent="0" algn="l" defTabSz="121917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..................</a:t>
                      </a:r>
                    </a:p>
                    <a:p>
                      <a:pPr marL="0" marR="0" indent="0" algn="l" defTabSz="121917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..................</a:t>
                      </a:r>
                    </a:p>
                    <a:p>
                      <a:pPr marL="0" marR="0" indent="0" algn="l" defTabSz="121917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..................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h-TH" sz="14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h-TH" sz="14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h-TH" sz="14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th-TH" sz="14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th-TH" sz="14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th-TH" sz="14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th-TH" sz="14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3953366"/>
                  </a:ext>
                </a:extLst>
              </a:tr>
              <a:tr h="653120">
                <a:tc vMerge="1">
                  <a:txBody>
                    <a:bodyPr/>
                    <a:lstStyle/>
                    <a:p>
                      <a:pPr algn="ctr"/>
                      <a:endParaRPr lang="th-TH" sz="18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96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1400" dirty="0" smtClean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3. ร้อยละสร้างหลักสูตรที่บูรณาการกับการทำงาน </a:t>
                      </a:r>
                    </a:p>
                    <a:p>
                      <a:pPr marL="0" marR="0" indent="0" algn="l" defTabSz="121917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dirty="0" smtClean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   3.1 คณะครุศาสตร์ </a:t>
                      </a:r>
                      <a:br>
                        <a:rPr lang="th-TH" sz="1400" dirty="0" smtClean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400" dirty="0" smtClean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   3.2 คณะมนุษย์ศาสตร์ฯ</a:t>
                      </a:r>
                      <a:br>
                        <a:rPr lang="th-TH" sz="1400" dirty="0" smtClean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400" dirty="0" smtClean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   3.3</a:t>
                      </a:r>
                      <a:r>
                        <a:rPr lang="th-TH" sz="1400" baseline="0" dirty="0" smtClean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 คณะวิทยาศาสตร์ฯ</a:t>
                      </a:r>
                      <a:br>
                        <a:rPr lang="th-TH" sz="1400" baseline="0" dirty="0" smtClean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400" baseline="0" dirty="0" smtClean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   3.4 คณะเทคโนโลยีการเกษตร</a:t>
                      </a:r>
                      <a:br>
                        <a:rPr lang="th-TH" sz="1400" baseline="0" dirty="0" smtClean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400" baseline="0" dirty="0" smtClean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   3.5 คณะเทคโนโลยีอุตสาหกรรม</a:t>
                      </a:r>
                      <a:br>
                        <a:rPr lang="th-TH" sz="1400" baseline="0" dirty="0" smtClean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400" baseline="0" dirty="0" smtClean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   3.6 คณะวิทยาการจัดการ</a:t>
                      </a:r>
                      <a:endParaRPr lang="th-TH" sz="1400" dirty="0" smtClean="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ร้อยละ 70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th-TH" sz="1400" dirty="0" smtClean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endParaRPr lang="th-TH" sz="1400" dirty="0" smtClean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marL="0" marR="0" indent="0" algn="l" defTabSz="121917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..................</a:t>
                      </a:r>
                      <a:br>
                        <a:rPr lang="th-TH" sz="1400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400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..................</a:t>
                      </a:r>
                    </a:p>
                    <a:p>
                      <a:pPr marL="0" marR="0" indent="0" algn="l" defTabSz="121917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..................</a:t>
                      </a:r>
                    </a:p>
                    <a:p>
                      <a:pPr marL="0" marR="0" indent="0" algn="l" defTabSz="121917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..................</a:t>
                      </a:r>
                    </a:p>
                    <a:p>
                      <a:pPr marL="0" marR="0" indent="0" algn="l" defTabSz="121917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..................</a:t>
                      </a:r>
                    </a:p>
                    <a:p>
                      <a:pPr marL="0" marR="0" indent="0" algn="l" defTabSz="121917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..................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h-TH" sz="14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h-TH" sz="14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h-TH" sz="14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th-TH" sz="14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th-TH" sz="14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th-TH" sz="14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th-TH" sz="14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66151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247518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0" y="78487"/>
            <a:ext cx="12192000" cy="43815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ตารางสรุปผลการดำเนินงานและร้อยละความสำเร็จแผนบริหารความเสี่ยง มหาวิทยาลัยราชภัฏสกลนคร ประจำปีงบประมาณ พ.ศ. 2568</a:t>
            </a:r>
            <a:endParaRPr kumimoji="0" lang="th-TH" sz="2400" b="1" i="0" u="none" strike="noStrike" kern="1200" cap="none" spc="0" normalizeH="0" baseline="0" noProof="0" dirty="0">
              <a:ln>
                <a:noFill/>
              </a:ln>
              <a:solidFill>
                <a:srgbClr val="00009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aphicFrame>
        <p:nvGraphicFramePr>
          <p:cNvPr id="5" name="ตาราง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1188374"/>
              </p:ext>
            </p:extLst>
          </p:nvPr>
        </p:nvGraphicFramePr>
        <p:xfrm>
          <a:off x="86587" y="601687"/>
          <a:ext cx="11843341" cy="5745773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600089">
                  <a:extLst>
                    <a:ext uri="{9D8B030D-6E8A-4147-A177-3AD203B41FA5}">
                      <a16:colId xmlns:a16="http://schemas.microsoft.com/office/drawing/2014/main" val="3555266698"/>
                    </a:ext>
                  </a:extLst>
                </a:gridCol>
                <a:gridCol w="1751724">
                  <a:extLst>
                    <a:ext uri="{9D8B030D-6E8A-4147-A177-3AD203B41FA5}">
                      <a16:colId xmlns:a16="http://schemas.microsoft.com/office/drawing/2014/main" val="4245874942"/>
                    </a:ext>
                  </a:extLst>
                </a:gridCol>
                <a:gridCol w="2304516">
                  <a:extLst>
                    <a:ext uri="{9D8B030D-6E8A-4147-A177-3AD203B41FA5}">
                      <a16:colId xmlns:a16="http://schemas.microsoft.com/office/drawing/2014/main" val="1844017301"/>
                    </a:ext>
                  </a:extLst>
                </a:gridCol>
                <a:gridCol w="1196411">
                  <a:extLst>
                    <a:ext uri="{9D8B030D-6E8A-4147-A177-3AD203B41FA5}">
                      <a16:colId xmlns:a16="http://schemas.microsoft.com/office/drawing/2014/main" val="1520464162"/>
                    </a:ext>
                  </a:extLst>
                </a:gridCol>
                <a:gridCol w="904538">
                  <a:extLst>
                    <a:ext uri="{9D8B030D-6E8A-4147-A177-3AD203B41FA5}">
                      <a16:colId xmlns:a16="http://schemas.microsoft.com/office/drawing/2014/main" val="1169559694"/>
                    </a:ext>
                  </a:extLst>
                </a:gridCol>
                <a:gridCol w="537345">
                  <a:extLst>
                    <a:ext uri="{9D8B030D-6E8A-4147-A177-3AD203B41FA5}">
                      <a16:colId xmlns:a16="http://schemas.microsoft.com/office/drawing/2014/main" val="4188942567"/>
                    </a:ext>
                  </a:extLst>
                </a:gridCol>
                <a:gridCol w="762686">
                  <a:extLst>
                    <a:ext uri="{9D8B030D-6E8A-4147-A177-3AD203B41FA5}">
                      <a16:colId xmlns:a16="http://schemas.microsoft.com/office/drawing/2014/main" val="3596490239"/>
                    </a:ext>
                  </a:extLst>
                </a:gridCol>
                <a:gridCol w="707720">
                  <a:extLst>
                    <a:ext uri="{9D8B030D-6E8A-4147-A177-3AD203B41FA5}">
                      <a16:colId xmlns:a16="http://schemas.microsoft.com/office/drawing/2014/main" val="2303081155"/>
                    </a:ext>
                  </a:extLst>
                </a:gridCol>
                <a:gridCol w="782981">
                  <a:extLst>
                    <a:ext uri="{9D8B030D-6E8A-4147-A177-3AD203B41FA5}">
                      <a16:colId xmlns:a16="http://schemas.microsoft.com/office/drawing/2014/main" val="1888150999"/>
                    </a:ext>
                  </a:extLst>
                </a:gridCol>
                <a:gridCol w="745350">
                  <a:extLst>
                    <a:ext uri="{9D8B030D-6E8A-4147-A177-3AD203B41FA5}">
                      <a16:colId xmlns:a16="http://schemas.microsoft.com/office/drawing/2014/main" val="1861456695"/>
                    </a:ext>
                  </a:extLst>
                </a:gridCol>
                <a:gridCol w="745350">
                  <a:extLst>
                    <a:ext uri="{9D8B030D-6E8A-4147-A177-3AD203B41FA5}">
                      <a16:colId xmlns:a16="http://schemas.microsoft.com/office/drawing/2014/main" val="377788859"/>
                    </a:ext>
                  </a:extLst>
                </a:gridCol>
                <a:gridCol w="804631">
                  <a:extLst>
                    <a:ext uri="{9D8B030D-6E8A-4147-A177-3AD203B41FA5}">
                      <a16:colId xmlns:a16="http://schemas.microsoft.com/office/drawing/2014/main" val="3081569410"/>
                    </a:ext>
                  </a:extLst>
                </a:gridCol>
              </a:tblGrid>
              <a:tr h="260617">
                <a:tc rowSpan="2">
                  <a:txBody>
                    <a:bodyPr/>
                    <a:lstStyle/>
                    <a:p>
                      <a:pPr algn="ctr"/>
                      <a:r>
                        <a:rPr lang="th-TH" sz="1800" b="1" dirty="0" smtClean="0">
                          <a:solidFill>
                            <a:srgbClr val="000096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ลำดับ</a:t>
                      </a:r>
                      <a:endParaRPr lang="th-TH" sz="1800" b="1" dirty="0">
                        <a:solidFill>
                          <a:srgbClr val="000096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h-TH" sz="1800" b="1" dirty="0" smtClean="0">
                          <a:solidFill>
                            <a:srgbClr val="000096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ความเสี่ยง</a:t>
                      </a:r>
                      <a:endParaRPr lang="th-TH" sz="1800" b="1" dirty="0">
                        <a:solidFill>
                          <a:srgbClr val="000096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000096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KRI</a:t>
                      </a:r>
                      <a:endParaRPr lang="th-TH" sz="1800" b="1" dirty="0">
                        <a:solidFill>
                          <a:srgbClr val="000096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h-TH" sz="1800" b="1" dirty="0" smtClean="0">
                          <a:solidFill>
                            <a:srgbClr val="000096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เป้าหมาย</a:t>
                      </a:r>
                      <a:endParaRPr lang="th-TH" sz="1800" b="1" dirty="0">
                        <a:solidFill>
                          <a:srgbClr val="000096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h-TH" sz="1800" b="1" dirty="0" smtClean="0">
                          <a:solidFill>
                            <a:srgbClr val="000096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ผลการดำเนินงาน</a:t>
                      </a:r>
                      <a:endParaRPr lang="th-TH" sz="1800" b="1" dirty="0">
                        <a:solidFill>
                          <a:srgbClr val="000096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th-TH" sz="2000" dirty="0" smtClean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การประเมินความเสี่ยง*</a:t>
                      </a:r>
                      <a:endParaRPr lang="th-TH" sz="2000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h-TH" sz="1800" dirty="0">
                        <a:solidFill>
                          <a:srgbClr val="000096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 sz="1800" dirty="0">
                        <a:solidFill>
                          <a:srgbClr val="000096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th-TH" sz="2000" dirty="0" smtClean="0">
                          <a:solidFill>
                            <a:schemeClr val="bg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ความเสี่ยงคงเหลือ</a:t>
                      </a:r>
                      <a:endParaRPr lang="th-TH" sz="2000" dirty="0">
                        <a:solidFill>
                          <a:schemeClr val="bg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h-TH" sz="1200" dirty="0">
                        <a:solidFill>
                          <a:srgbClr val="000096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h-TH" sz="1200" dirty="0">
                        <a:solidFill>
                          <a:srgbClr val="000096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h-TH" sz="1800" dirty="0" smtClean="0">
                          <a:solidFill>
                            <a:srgbClr val="000096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ร้อยละความ</a:t>
                      </a:r>
                    </a:p>
                    <a:p>
                      <a:pPr algn="ctr"/>
                      <a:r>
                        <a:rPr lang="th-TH" sz="1800" dirty="0" smtClean="0">
                          <a:solidFill>
                            <a:srgbClr val="000096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สำเร็จ</a:t>
                      </a:r>
                      <a:endParaRPr lang="th-TH" sz="1800" dirty="0">
                        <a:solidFill>
                          <a:srgbClr val="000096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1647452"/>
                  </a:ext>
                </a:extLst>
              </a:tr>
              <a:tr h="434362">
                <a:tc vMerge="1">
                  <a:txBody>
                    <a:bodyPr/>
                    <a:lstStyle/>
                    <a:p>
                      <a:pPr algn="ctr"/>
                      <a:endParaRPr lang="th-TH" sz="1800" b="1" dirty="0">
                        <a:solidFill>
                          <a:srgbClr val="000096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th-TH" sz="1800" b="1" dirty="0">
                        <a:solidFill>
                          <a:srgbClr val="000096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th-TH" sz="1800" b="1" dirty="0">
                        <a:solidFill>
                          <a:srgbClr val="000096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th-TH" sz="1800" b="1" dirty="0">
                        <a:solidFill>
                          <a:srgbClr val="000096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th-TH" sz="1800" b="1" dirty="0">
                        <a:solidFill>
                          <a:srgbClr val="000096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 smtClean="0">
                          <a:solidFill>
                            <a:srgbClr val="000096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โอ</a:t>
                      </a:r>
                    </a:p>
                    <a:p>
                      <a:pPr algn="ctr"/>
                      <a:r>
                        <a:rPr lang="th-TH" sz="1600" b="1" dirty="0" smtClean="0">
                          <a:solidFill>
                            <a:srgbClr val="000096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กาส</a:t>
                      </a:r>
                      <a:endParaRPr lang="th-TH" sz="1600" b="1" dirty="0">
                        <a:solidFill>
                          <a:srgbClr val="000096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b="1" dirty="0" smtClean="0">
                          <a:solidFill>
                            <a:srgbClr val="000096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ผล</a:t>
                      </a:r>
                    </a:p>
                    <a:p>
                      <a:pPr algn="ctr"/>
                      <a:r>
                        <a:rPr lang="th-TH" sz="1600" b="1" dirty="0" smtClean="0">
                          <a:solidFill>
                            <a:srgbClr val="000096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กระทบ</a:t>
                      </a:r>
                      <a:endParaRPr lang="th-TH" sz="1600" b="1" dirty="0">
                        <a:solidFill>
                          <a:srgbClr val="000096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 smtClean="0">
                          <a:solidFill>
                            <a:srgbClr val="000096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ระดับ</a:t>
                      </a:r>
                      <a:br>
                        <a:rPr lang="th-TH" sz="1800" b="1" dirty="0" smtClean="0">
                          <a:solidFill>
                            <a:srgbClr val="000096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800" b="1" dirty="0" smtClean="0">
                          <a:solidFill>
                            <a:srgbClr val="000096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ความเสี่ยง</a:t>
                      </a:r>
                      <a:endParaRPr lang="th-TH" sz="1800" b="1" dirty="0">
                        <a:solidFill>
                          <a:srgbClr val="000096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 smtClean="0">
                          <a:solidFill>
                            <a:srgbClr val="000096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โอกาส</a:t>
                      </a:r>
                      <a:br>
                        <a:rPr lang="th-TH" sz="1800" b="1" dirty="0" smtClean="0">
                          <a:solidFill>
                            <a:srgbClr val="000096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800" b="1" dirty="0" smtClean="0">
                          <a:solidFill>
                            <a:srgbClr val="000096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คงเหลือ</a:t>
                      </a:r>
                      <a:endParaRPr lang="th-TH" sz="1800" b="1" dirty="0">
                        <a:solidFill>
                          <a:srgbClr val="000096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 smtClean="0">
                          <a:solidFill>
                            <a:srgbClr val="000096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ผลกระทบ</a:t>
                      </a:r>
                      <a:br>
                        <a:rPr lang="th-TH" sz="1800" b="1" dirty="0" smtClean="0">
                          <a:solidFill>
                            <a:srgbClr val="000096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800" b="1" dirty="0" smtClean="0">
                          <a:solidFill>
                            <a:srgbClr val="000096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คงเหลือ</a:t>
                      </a:r>
                      <a:endParaRPr lang="th-TH" sz="1800" b="1" dirty="0">
                        <a:solidFill>
                          <a:srgbClr val="000096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 smtClean="0">
                          <a:solidFill>
                            <a:srgbClr val="000096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ระดับ</a:t>
                      </a:r>
                      <a:endParaRPr lang="th-TH" sz="1800" b="1" dirty="0">
                        <a:solidFill>
                          <a:srgbClr val="000096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th-TH" sz="1800" b="1" dirty="0">
                        <a:solidFill>
                          <a:srgbClr val="000096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9596130"/>
                  </a:ext>
                </a:extLst>
              </a:tr>
              <a:tr h="955596">
                <a:tc rowSpan="3">
                  <a:txBody>
                    <a:bodyPr/>
                    <a:lstStyle/>
                    <a:p>
                      <a:pPr algn="ctr"/>
                      <a:r>
                        <a:rPr lang="th-TH" sz="1800" b="1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</a:t>
                      </a:r>
                      <a:endParaRPr lang="th-TH" sz="18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indent="0"/>
                      <a:r>
                        <a:rPr kumimoji="0" lang="th-TH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บุคลากร/นักวิจัย</a:t>
                      </a:r>
                      <a:r>
                        <a:rPr kumimoji="0" lang="th-TH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มีศักยภาพไม่เพียงพอต่อการพัฒนาเชิงพื้นที่</a:t>
                      </a:r>
                      <a:endParaRPr kumimoji="0" lang="en-US" sz="1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  <a:p>
                      <a:pPr marL="0" marR="0" indent="0" algn="l" defTabSz="121917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i="1" kern="1200" dirty="0" smtClean="0">
                          <a:solidFill>
                            <a:srgbClr val="000096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(หน่วยงานที่รับผิดชอบ </a:t>
                      </a:r>
                      <a:r>
                        <a:rPr lang="en-US" sz="1800" b="0" i="1" kern="1200" dirty="0" smtClean="0">
                          <a:solidFill>
                            <a:srgbClr val="000096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: </a:t>
                      </a:r>
                      <a:r>
                        <a:rPr lang="th-TH" sz="1800" b="0" i="1" kern="1200" dirty="0" smtClean="0">
                          <a:solidFill>
                            <a:srgbClr val="000096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สถาบันวิจัยและพัฒนา)</a:t>
                      </a:r>
                      <a:endParaRPr lang="en-US" sz="1800" b="0" i="1" dirty="0" smtClean="0">
                        <a:solidFill>
                          <a:srgbClr val="000096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1800" u="none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 </a:t>
                      </a:r>
                      <a:r>
                        <a:rPr lang="th-TH" sz="18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จำนวนโครงการวิจัยหรือบริการวิชาการที่ตอบโจทย์</a:t>
                      </a:r>
                      <a:endParaRPr lang="en-US" sz="1800" dirty="0" smtClean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  <a:p>
                      <a:r>
                        <a:rPr lang="th-TH" sz="18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ความต้องการเชิงพื้นที่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 </a:t>
                      </a:r>
                      <a:endParaRPr lang="th-TH" sz="1800" u="none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kern="12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ไม่น้อยกว่า 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80</a:t>
                      </a:r>
                      <a:r>
                        <a:rPr lang="th-TH" sz="1800" kern="12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% </a:t>
                      </a:r>
                      <a:endParaRPr lang="th-TH" sz="18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h-TH" sz="1800" dirty="0">
                        <a:solidFill>
                          <a:srgbClr val="FF0000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th-TH" sz="1800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</a:t>
                      </a:r>
                      <a:endParaRPr lang="th-TH" sz="18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th-TH" sz="1800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</a:t>
                      </a:r>
                      <a:endParaRPr lang="th-TH" sz="18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th-TH" sz="1800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15</a:t>
                      </a:r>
                      <a:endParaRPr lang="th-TH" sz="18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rowSpan="3">
                  <a:txBody>
                    <a:bodyPr/>
                    <a:lstStyle/>
                    <a:p>
                      <a:r>
                        <a:rPr lang="th-TH" sz="1800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..............</a:t>
                      </a:r>
                      <a:endParaRPr lang="th-TH" sz="18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rowSpan="3">
                  <a:txBody>
                    <a:bodyPr/>
                    <a:lstStyle/>
                    <a:p>
                      <a:r>
                        <a:rPr lang="th-TH" sz="1800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............</a:t>
                      </a:r>
                      <a:endParaRPr lang="th-TH" sz="18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rowSpan="3">
                  <a:txBody>
                    <a:bodyPr/>
                    <a:lstStyle/>
                    <a:p>
                      <a:r>
                        <a:rPr lang="th-TH" sz="1800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...........</a:t>
                      </a:r>
                      <a:endParaRPr lang="th-TH" sz="18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th-TH" sz="18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9870871"/>
                  </a:ext>
                </a:extLst>
              </a:tr>
              <a:tr h="611877">
                <a:tc vMerge="1">
                  <a:txBody>
                    <a:bodyPr/>
                    <a:lstStyle/>
                    <a:p>
                      <a:pPr algn="ctr"/>
                      <a:endParaRPr lang="th-TH" sz="18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indent="0"/>
                      <a:endParaRPr lang="en-US" sz="1800" b="1" dirty="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1800" u="none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 </a:t>
                      </a:r>
                      <a:r>
                        <a:rPr lang="th-TH" sz="18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จำนวนบุคลากร/นักวิจัยได้รับการศักยภาพการพัฒนาเชิงพื้นที่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 </a:t>
                      </a:r>
                      <a:endParaRPr lang="th-TH" sz="1800" u="none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21917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kern="12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ไม่น้อยกว่า 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8</a:t>
                      </a:r>
                      <a:r>
                        <a:rPr lang="th-TH" sz="1800" kern="12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5% </a:t>
                      </a:r>
                      <a:endParaRPr lang="th-TH" sz="1800" dirty="0" smtClean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ctr"/>
                      <a:endParaRPr lang="th-TH" sz="18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h-TH" sz="1800" dirty="0">
                        <a:solidFill>
                          <a:srgbClr val="FF0000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th-TH" sz="18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th-TH" sz="18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th-TH" sz="18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th-TH" sz="18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th-TH" sz="18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th-TH" sz="18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th-TH" sz="18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6604447"/>
                  </a:ext>
                </a:extLst>
              </a:tr>
              <a:tr h="644897">
                <a:tc vMerge="1">
                  <a:txBody>
                    <a:bodyPr/>
                    <a:lstStyle/>
                    <a:p>
                      <a:pPr algn="ctr"/>
                      <a:endParaRPr lang="th-TH" sz="18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indent="0"/>
                      <a:endParaRPr lang="en-US" sz="1800" b="1" dirty="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u="none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 </a:t>
                      </a:r>
                      <a:r>
                        <a:rPr lang="th-TH" sz="18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บุคลากรที่เข้าร่วมมีความรู้การพัฒนาเชิงพื้นที่ </a:t>
                      </a:r>
                      <a:endParaRPr lang="th-TH" sz="1800" u="none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21917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kern="12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ไม่น้อยกว่า 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80</a:t>
                      </a:r>
                      <a:r>
                        <a:rPr lang="th-TH" sz="1800" kern="12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% </a:t>
                      </a:r>
                      <a:endParaRPr lang="th-TH" sz="1800" dirty="0" smtClean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ctr"/>
                      <a:endParaRPr lang="th-TH" sz="18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h-TH" sz="1800" dirty="0">
                        <a:solidFill>
                          <a:srgbClr val="FF0000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th-TH" sz="18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th-TH" sz="18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th-TH" sz="18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th-TH" sz="18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th-TH" sz="18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th-TH" sz="18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th-TH" sz="18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3230146"/>
                  </a:ext>
                </a:extLst>
              </a:tr>
              <a:tr h="608107">
                <a:tc rowSpan="3">
                  <a:txBody>
                    <a:bodyPr/>
                    <a:lstStyle/>
                    <a:p>
                      <a:pPr algn="ctr"/>
                      <a:r>
                        <a:rPr lang="th-TH" sz="1800" b="1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</a:t>
                      </a:r>
                      <a:endParaRPr lang="th-TH" sz="18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indent="0" algn="l" defTabSz="121917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งบประมาณโครงการ</a:t>
                      </a:r>
                      <a:r>
                        <a:rPr kumimoji="0" lang="th-TH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มหาวิทยาลัย</a:t>
                      </a:r>
                      <a:r>
                        <a:rPr kumimoji="0" lang="th-TH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ราชภัฏเพื่อการพัฒนาท้องถิ่นมีแนวโน้มลดลง </a:t>
                      </a:r>
                      <a:br>
                        <a:rPr kumimoji="0" lang="th-TH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</a:br>
                      <a:r>
                        <a:rPr lang="th-TH" sz="1800" b="0" i="1" kern="1200" dirty="0" smtClean="0">
                          <a:solidFill>
                            <a:srgbClr val="000096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(หน่วยงานที่รับผิดชอบ </a:t>
                      </a:r>
                      <a:r>
                        <a:rPr lang="en-US" sz="1800" b="0" i="1" kern="1200" dirty="0" smtClean="0">
                          <a:solidFill>
                            <a:srgbClr val="000096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: </a:t>
                      </a:r>
                      <a:r>
                        <a:rPr lang="th-TH" sz="1800" b="0" i="1" kern="1200" dirty="0" smtClean="0">
                          <a:solidFill>
                            <a:srgbClr val="000096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กองนโยบายและแผน)</a:t>
                      </a:r>
                      <a:endParaRPr lang="en-US" sz="1800" b="0" i="1" dirty="0" smtClean="0">
                        <a:solidFill>
                          <a:srgbClr val="000096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  <a:p>
                      <a:pPr marL="0" indent="0"/>
                      <a:endParaRPr lang="en-US" sz="1800" b="1" dirty="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1800" dirty="0" smtClean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1. </a:t>
                      </a:r>
                      <a:r>
                        <a:rPr lang="th-TH" sz="1800" kern="12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ร้อยละของงบประมาณที่ได้รับอนุมัติ </a:t>
                      </a:r>
                      <a:endParaRPr lang="th-TH" sz="1800" u="none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kern="12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ต่ำกว่า</a:t>
                      </a:r>
                      <a:br>
                        <a:rPr lang="th-TH" sz="1800" kern="12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</a:br>
                      <a:r>
                        <a:rPr lang="th-TH" sz="1800" kern="12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ร้อยละ 80</a:t>
                      </a:r>
                      <a:endParaRPr lang="th-TH" sz="18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h-TH" sz="1800" dirty="0">
                        <a:solidFill>
                          <a:srgbClr val="FF0000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th-TH" sz="1800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</a:t>
                      </a:r>
                      <a:endParaRPr lang="th-TH" sz="18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th-TH" sz="1800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</a:t>
                      </a:r>
                      <a:endParaRPr lang="th-TH" sz="18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th-TH" sz="1800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15</a:t>
                      </a:r>
                      <a:endParaRPr lang="th-TH" sz="18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3">
                  <a:txBody>
                    <a:bodyPr/>
                    <a:lstStyle/>
                    <a:p>
                      <a:r>
                        <a:rPr lang="th-TH" sz="1800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..............</a:t>
                      </a:r>
                      <a:endParaRPr lang="th-TH" sz="18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3">
                  <a:txBody>
                    <a:bodyPr/>
                    <a:lstStyle/>
                    <a:p>
                      <a:r>
                        <a:rPr lang="th-TH" sz="1800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............</a:t>
                      </a:r>
                      <a:endParaRPr lang="th-TH" sz="18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rowSpan="3">
                  <a:txBody>
                    <a:bodyPr/>
                    <a:lstStyle/>
                    <a:p>
                      <a:r>
                        <a:rPr lang="th-TH" sz="1800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...........</a:t>
                      </a:r>
                      <a:endParaRPr lang="th-TH" sz="18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endParaRPr lang="th-TH" sz="18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0762021"/>
                  </a:ext>
                </a:extLst>
              </a:tr>
              <a:tr h="608107">
                <a:tc vMerge="1">
                  <a:txBody>
                    <a:bodyPr/>
                    <a:lstStyle/>
                    <a:p>
                      <a:pPr algn="ctr"/>
                      <a:endParaRPr lang="th-TH" sz="18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indent="0"/>
                      <a:endParaRPr lang="en-US" sz="1800" b="1" dirty="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1800" u="none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 </a:t>
                      </a:r>
                      <a:r>
                        <a:rPr lang="th-TH" sz="1800" kern="12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ร้อยละของงบประมาณที่เบิกจ่ายได้ตรงตามแผนงาน </a:t>
                      </a:r>
                      <a:endParaRPr lang="th-TH" sz="1800" u="none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21917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kern="12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ต่ำกว่า</a:t>
                      </a:r>
                      <a:br>
                        <a:rPr lang="th-TH" sz="1800" kern="12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</a:br>
                      <a:r>
                        <a:rPr lang="th-TH" sz="1800" kern="12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ร้อยละ 70</a:t>
                      </a:r>
                      <a:endParaRPr lang="th-TH" sz="1800" dirty="0" smtClean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h-TH" sz="1800" dirty="0">
                        <a:solidFill>
                          <a:srgbClr val="FF0000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th-TH" sz="18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th-TH" sz="18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th-TH" sz="18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th-TH" sz="18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th-TH" sz="18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th-TH" sz="18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endParaRPr lang="th-TH" sz="18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2399620"/>
                  </a:ext>
                </a:extLst>
              </a:tr>
              <a:tr h="608107">
                <a:tc vMerge="1">
                  <a:txBody>
                    <a:bodyPr/>
                    <a:lstStyle/>
                    <a:p>
                      <a:pPr algn="ctr"/>
                      <a:endParaRPr lang="th-TH" sz="18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indent="0"/>
                      <a:endParaRPr lang="en-US" sz="1800" b="1" dirty="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1800" u="none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 </a:t>
                      </a:r>
                      <a:r>
                        <a:rPr lang="th-TH" sz="1800" dirty="0" smtClean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การเปลี่ยนแปลง (%) ของงบประมาณที่ได้รับเมื่อเทียบกับปีที่ผ่านมา</a:t>
                      </a:r>
                      <a:endParaRPr lang="th-TH" sz="1800" u="none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kern="12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ลดลงมากกว่า</a:t>
                      </a:r>
                      <a:br>
                        <a:rPr lang="th-TH" sz="1800" kern="12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</a:br>
                      <a:r>
                        <a:rPr lang="th-TH" sz="1800" kern="12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10</a:t>
                      </a:r>
                      <a:r>
                        <a:rPr lang="th-TH" sz="1800" kern="12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%)</a:t>
                      </a:r>
                      <a:endParaRPr lang="th-TH" sz="18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h-TH" sz="1800" dirty="0">
                        <a:solidFill>
                          <a:srgbClr val="FF0000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th-TH" sz="18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th-TH" sz="18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th-TH" sz="18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th-TH" sz="18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th-TH" sz="18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th-TH" sz="18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endParaRPr lang="th-TH" sz="18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07171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251112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ข้อความ 1"/>
          <p:cNvSpPr>
            <a:spLocks noGrp="1"/>
          </p:cNvSpPr>
          <p:nvPr>
            <p:ph type="body" sz="quarter" idx="10"/>
          </p:nvPr>
        </p:nvSpPr>
        <p:spPr>
          <a:xfrm>
            <a:off x="66675" y="1936288"/>
            <a:ext cx="12192000" cy="2083262"/>
          </a:xfrm>
          <a:solidFill>
            <a:srgbClr val="FFFFCC"/>
          </a:solidFill>
        </p:spPr>
        <p:txBody>
          <a:bodyPr>
            <a:noAutofit/>
          </a:bodyPr>
          <a:lstStyle/>
          <a:p>
            <a:r>
              <a:rPr lang="th-TH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2. </a:t>
            </a:r>
            <a:r>
              <a:rPr lang="th-TH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ขอความร่วมมือหน่วยงานที่รับผิดชอบความเสี่ยง รายงานผลการบริหารความเสี่ยง </a:t>
            </a:r>
            <a:r>
              <a:rPr lang="th-TH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th-TH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รอบ </a:t>
            </a:r>
            <a:r>
              <a:rPr lang="th-TH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12 เดือน โดยสามารถอ้างอิงและเพิ่มเติมข้อมูลจากรายงานผลรอบ 6 เดือนที่มีอยู่ในสไลด์ และหากมีข้อมูลเพิ่มเติม </a:t>
            </a:r>
            <a:r>
              <a:rPr lang="th-TH" sz="3600" b="1" dirty="0" smtClean="0">
                <a:solidFill>
                  <a:srgbClr val="00009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สามารถเพิ่มหน้าสไลด์ใหม่</a:t>
            </a:r>
            <a:r>
              <a:rPr lang="th-TH" sz="3600" b="1" dirty="0">
                <a:solidFill>
                  <a:srgbClr val="00009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ได้</a:t>
            </a:r>
          </a:p>
        </p:txBody>
      </p:sp>
    </p:spTree>
    <p:extLst>
      <p:ext uri="{BB962C8B-B14F-4D97-AF65-F5344CB8AC3E}">
        <p14:creationId xmlns:p14="http://schemas.microsoft.com/office/powerpoint/2010/main" val="26702373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ight Arrow 46"/>
          <p:cNvSpPr/>
          <p:nvPr/>
        </p:nvSpPr>
        <p:spPr>
          <a:xfrm>
            <a:off x="2525300" y="724328"/>
            <a:ext cx="219285" cy="283197"/>
          </a:xfrm>
          <a:prstGeom prst="rightArrow">
            <a:avLst/>
          </a:prstGeom>
          <a:solidFill>
            <a:srgbClr val="0000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aphicFrame>
        <p:nvGraphicFramePr>
          <p:cNvPr id="22" name="ตาราง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0401893"/>
              </p:ext>
            </p:extLst>
          </p:nvPr>
        </p:nvGraphicFramePr>
        <p:xfrm>
          <a:off x="2744584" y="569297"/>
          <a:ext cx="4544979" cy="436441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544979">
                  <a:extLst>
                    <a:ext uri="{9D8B030D-6E8A-4147-A177-3AD203B41FA5}">
                      <a16:colId xmlns:a16="http://schemas.microsoft.com/office/drawing/2014/main" val="2329570379"/>
                    </a:ext>
                  </a:extLst>
                </a:gridCol>
              </a:tblGrid>
              <a:tr h="495765">
                <a:tc>
                  <a:txBody>
                    <a:bodyPr/>
                    <a:lstStyle/>
                    <a:p>
                      <a:pPr marL="0" algn="l" defTabSz="914400" rtl="0" eaLnBrk="1" latinLnBrk="1" hangingPunct="1"/>
                      <a:r>
                        <a:rPr lang="th-TH" sz="1800" b="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1.</a:t>
                      </a:r>
                      <a:r>
                        <a:rPr lang="th-TH" sz="1800" dirty="0">
                          <a:effectLst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จัดทำแผนรับมือเหตุภัยคุกคามทางไซเบอร์ โดยทำการ </a:t>
                      </a: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Monitor </a:t>
                      </a: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จราจรของระบบเครือข่ายอย่างสม่ำเสมอเพื่อให้สามารถ </a:t>
                      </a: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Blocked </a:t>
                      </a:r>
                      <a:r>
                        <a:rPr lang="th-TH" sz="1800" dirty="0" smtClean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/>
                      </a:r>
                      <a:br>
                        <a:rPr lang="th-TH" sz="1800" dirty="0" smtClean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</a:br>
                      <a:r>
                        <a:rPr lang="th-TH" sz="1800" dirty="0" smtClean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การ</a:t>
                      </a: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โจมตีได้ทัน</a:t>
                      </a:r>
                      <a:endParaRPr lang="en-US" sz="1800" b="0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marL="121920" marR="0" marT="0" marB="0">
                    <a:lnL w="952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0795068"/>
                  </a:ext>
                </a:extLst>
              </a:tr>
              <a:tr h="3105286">
                <a:tc>
                  <a:txBody>
                    <a:bodyPr/>
                    <a:lstStyle/>
                    <a:p>
                      <a:pPr>
                        <a:lnSpc>
                          <a:spcPct val="89000"/>
                        </a:lnSpc>
                      </a:pPr>
                      <a:r>
                        <a:rPr lang="th-TH" sz="18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โครงการจัดหาอุปกรณ์รักษาความปลอดภัย 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Firewall </a:t>
                      </a:r>
                      <a:r>
                        <a:rPr lang="th-TH" sz="18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Next </a:t>
                      </a:r>
                      <a:r>
                        <a:rPr lang="th-TH" sz="1800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/>
                      </a:r>
                      <a:br>
                        <a:rPr lang="th-TH" sz="1800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Generation 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Firewall</a:t>
                      </a:r>
                      <a:r>
                        <a:rPr lang="th-TH" sz="1800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)</a:t>
                      </a:r>
                      <a:r>
                        <a:rPr lang="th-TH" sz="1800" b="1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800" b="0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งบประมาณ </a:t>
                      </a:r>
                      <a:r>
                        <a:rPr lang="th-TH" sz="18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2,000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,000 </a:t>
                      </a:r>
                      <a:r>
                        <a:rPr lang="th-TH" sz="1800" b="0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บาท</a:t>
                      </a:r>
                      <a:endParaRPr lang="th-TH" sz="1800" b="0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pPr>
                        <a:lnSpc>
                          <a:spcPct val="89000"/>
                        </a:lnSpc>
                      </a:pPr>
                      <a:r>
                        <a:rPr lang="th-TH" sz="1800" b="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1) การดำเนินการ</a:t>
                      </a:r>
                      <a:r>
                        <a:rPr lang="th-TH" sz="1800" b="0" kern="1200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อยู่ระหว่างการเสนอขอจัดซื้อ</a:t>
                      </a:r>
                      <a:r>
                        <a:rPr lang="th-TH" sz="1800" b="0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อุปกรณ์รักษาความปลอดภัย </a:t>
                      </a:r>
                      <a:r>
                        <a:rPr lang="en-US" sz="1800" b="0" dirty="0" smtClean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Firewall </a:t>
                      </a:r>
                      <a:r>
                        <a:rPr lang="th-TH" sz="1800" b="0" dirty="0" smtClean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lang="en-US" sz="1800" b="0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Next Generation Firewall</a:t>
                      </a:r>
                      <a:r>
                        <a:rPr lang="th-TH" sz="1800" b="0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) ชุดใหม่ </a:t>
                      </a:r>
                      <a:r>
                        <a:rPr lang="th-TH" sz="1800" b="0" dirty="0" smtClean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/>
                      </a:r>
                      <a:br>
                        <a:rPr lang="th-TH" sz="1800" b="0" dirty="0" smtClean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800" b="0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จำนวน </a:t>
                      </a:r>
                      <a:r>
                        <a:rPr lang="th-TH" sz="18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1 ชุด </a:t>
                      </a:r>
                      <a:r>
                        <a:rPr lang="th-TH" sz="1800" b="0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งบประมาณ </a:t>
                      </a:r>
                      <a:r>
                        <a:rPr lang="th-TH" sz="18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2,000,000 บาท </a:t>
                      </a:r>
                      <a:r>
                        <a:rPr lang="th-TH" sz="1800" b="0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เพื่อ</a:t>
                      </a:r>
                      <a:r>
                        <a:rPr lang="th-TH" sz="18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ทดแทนของเดิมและเพิ่มประสิทธิภาพการทำงาน และป้องกันภัยคุกคาม</a:t>
                      </a:r>
                      <a:r>
                        <a:rPr lang="th-TH" sz="1800" b="0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และการ</a:t>
                      </a:r>
                      <a:r>
                        <a:rPr lang="th-TH" sz="18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ถูกโจมตี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/>
                      </a:r>
                      <a:br>
                        <a:rPr lang="en-US" sz="18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  <a:r>
                        <a:rPr lang="th-TH" sz="18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) </a:t>
                      </a:r>
                      <a:r>
                        <a:rPr lang="th-TH" sz="1800" b="0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สำนัก</a:t>
                      </a:r>
                      <a:r>
                        <a:rPr lang="th-TH" sz="1800" b="0" dirty="0" err="1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วิทยบริ</a:t>
                      </a:r>
                      <a:r>
                        <a:rPr lang="th-TH" sz="1800" b="0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การและเทคโนโลยี</a:t>
                      </a:r>
                      <a:r>
                        <a:rPr lang="th-TH" sz="1800" b="0" baseline="0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800" b="0" kern="12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จัดทำ</a:t>
                      </a:r>
                      <a:r>
                        <a:rPr lang="th-TH" sz="1800" b="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แผนรับมือเหตุภัยคุกคามทางไซเบอร์ </a:t>
                      </a:r>
                      <a:r>
                        <a:rPr lang="th-TH" sz="1800" b="0" kern="12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พ.ศ.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800" b="0" kern="12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2568 </a:t>
                      </a:r>
                      <a:r>
                        <a:rPr lang="th-TH" sz="1800" b="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ใช้สำหรับการรับมือเหตุ</a:t>
                      </a:r>
                      <a:r>
                        <a:rPr lang="th-TH" sz="1800" b="0" kern="12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ภัยคุกคาม</a:t>
                      </a:r>
                      <a:r>
                        <a:rPr lang="th-TH" sz="1800" b="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ทางไซเบอร์ที่เกิดขึ้นต่อระบบสารสนเทศ และข้อมูลดิจิทัลของมหาวิทยาลัย </a:t>
                      </a:r>
                      <a:r>
                        <a:rPr lang="th-TH" sz="1800" b="0" kern="12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กำหนด</a:t>
                      </a:r>
                      <a:r>
                        <a:rPr lang="th-TH" sz="1800" b="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หน้าที่ความรับผิดชอบให้หน่วยงานภายในมหาวิทยาลัยสำหรับทีมรับมือ  </a:t>
                      </a:r>
                      <a:r>
                        <a:rPr lang="th-TH" sz="1800" b="0" kern="12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เหตุการณ์</a:t>
                      </a:r>
                      <a:r>
                        <a:rPr lang="th-TH" sz="1800" b="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ภัยคุกคามทางไซเบอร์ กำหนดการรายงานเหตุฯ การรับมือเหตุภัยฯ   </a:t>
                      </a:r>
                      <a:r>
                        <a:rPr lang="th-TH" sz="1800" b="0" kern="12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และ</a:t>
                      </a:r>
                      <a:r>
                        <a:rPr lang="th-TH" sz="1800" b="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การลดผลกระทบที่อาจเกิดขึ้นต่อการดำเนินงานของมหาวิทยาลัย </a:t>
                      </a:r>
                      <a:r>
                        <a:rPr lang="th-TH" sz="1800" b="0" kern="12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และ</a:t>
                      </a:r>
                      <a:r>
                        <a:rPr lang="th-TH" sz="1800" b="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เผยแพร่บนเว็บไซต์ 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https://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arit.snru.ac.th/topics/18590</a:t>
                      </a:r>
                      <a:endParaRPr lang="th-TH" sz="1800" b="0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 marL="288000" marR="0" marT="60960" marB="60960">
                    <a:lnL w="952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649359"/>
                  </a:ext>
                </a:extLst>
              </a:tr>
            </a:tbl>
          </a:graphicData>
        </a:graphic>
      </p:graphicFrame>
      <p:sp>
        <p:nvSpPr>
          <p:cNvPr id="23" name="สี่เหลี่ยมผืนผ้า 22"/>
          <p:cNvSpPr/>
          <p:nvPr/>
        </p:nvSpPr>
        <p:spPr>
          <a:xfrm>
            <a:off x="121920" y="604267"/>
            <a:ext cx="2354820" cy="479800"/>
          </a:xfrm>
          <a:prstGeom prst="rect">
            <a:avLst/>
          </a:prstGeom>
          <a:solidFill>
            <a:srgbClr val="FFFF00"/>
          </a:solidFill>
          <a:ln w="158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th-TH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กลยุทธ์</a:t>
            </a:r>
            <a:r>
              <a:rPr lang="en-US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/</a:t>
            </a:r>
            <a:r>
              <a:rPr lang="th-TH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แนวทางจัดการความเสี่ยง</a:t>
            </a:r>
          </a:p>
        </p:txBody>
      </p:sp>
      <p:sp>
        <p:nvSpPr>
          <p:cNvPr id="24" name="สี่เหลี่ยมผืนผ้า 23"/>
          <p:cNvSpPr/>
          <p:nvPr/>
        </p:nvSpPr>
        <p:spPr>
          <a:xfrm>
            <a:off x="121920" y="1142180"/>
            <a:ext cx="2544633" cy="2634563"/>
          </a:xfrm>
          <a:prstGeom prst="rect">
            <a:avLst/>
          </a:prstGeom>
          <a:solidFill>
            <a:srgbClr val="FFFFCC"/>
          </a:solidFill>
          <a:ln w="158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8000" bIns="48000" rtlCol="0" anchor="t"/>
          <a:lstStyle/>
          <a:p>
            <a:r>
              <a:rPr lang="th-TH" sz="1600" b="1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H SarabunPSK" panose="020B0500040200020003" pitchFamily="34" charset="-34"/>
              </a:rPr>
              <a:t>ระยะเวลา :</a:t>
            </a:r>
            <a:r>
              <a:rPr lang="th-TH" sz="1600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H SarabunPSK" panose="020B0500040200020003" pitchFamily="34" charset="-34"/>
              </a:rPr>
              <a:t> </a:t>
            </a:r>
            <a:endParaRPr lang="en-US" sz="1600" dirty="0">
              <a:solidFill>
                <a:schemeClr val="tx1"/>
              </a:solidFill>
              <a:latin typeface="Calibri" panose="020F0502020204030204" pitchFamily="34" charset="0"/>
              <a:ea typeface="Times New Roman" panose="02020603050405020304" pitchFamily="18" charset="0"/>
              <a:cs typeface="Cordia New" panose="020B0304020202020204" pitchFamily="34" charset="-34"/>
            </a:endParaRPr>
          </a:p>
          <a:p>
            <a:pPr>
              <a:spcAft>
                <a:spcPts val="0"/>
              </a:spcAft>
            </a:pPr>
            <a:r>
              <a:rPr lang="th-TH" sz="1600" dirty="0">
                <a:solidFill>
                  <a:schemeClr val="tx1"/>
                </a:solidFill>
                <a:ea typeface="Cordia New" panose="020B0304020202020204" pitchFamily="34" charset="-34"/>
                <a:cs typeface="TH SarabunPSK" panose="020B0500040200020003" pitchFamily="34" charset="-34"/>
              </a:rPr>
              <a:t>1 ต.ค. 67 – 30 ก.ย. 68</a:t>
            </a:r>
            <a:r>
              <a:rPr lang="en-US" sz="1600" dirty="0">
                <a:solidFill>
                  <a:schemeClr val="tx1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/>
            </a:r>
            <a:br>
              <a:rPr lang="en-US" sz="1600" dirty="0">
                <a:solidFill>
                  <a:schemeClr val="tx1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</a:br>
            <a:r>
              <a:rPr lang="th-TH" sz="1600" b="1" dirty="0">
                <a:solidFill>
                  <a:schemeClr val="tx1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ผู้กำกับดูแล :</a:t>
            </a:r>
            <a:r>
              <a:rPr lang="th-TH" sz="1600" dirty="0">
                <a:solidFill>
                  <a:schemeClr val="tx1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</a:t>
            </a:r>
            <a:endParaRPr lang="en-US" sz="1600" dirty="0">
              <a:solidFill>
                <a:schemeClr val="tx1"/>
              </a:solidFill>
              <a:latin typeface="TH SarabunPSK" panose="020B0500040200020003" pitchFamily="34" charset="-34"/>
              <a:ea typeface="Times New Roman" panose="02020603050405020304" pitchFamily="18" charset="0"/>
              <a:cs typeface="TH SarabunPSK" panose="020B0500040200020003" pitchFamily="34" charset="-34"/>
            </a:endParaRPr>
          </a:p>
          <a:p>
            <a:pPr>
              <a:spcAft>
                <a:spcPts val="0"/>
              </a:spcAft>
            </a:pPr>
            <a:r>
              <a:rPr lang="th-TH" sz="1600" dirty="0">
                <a:solidFill>
                  <a:schemeClr val="tx1"/>
                </a:solidFill>
                <a:ea typeface="Cordia New" panose="020B0304020202020204" pitchFamily="34" charset="-34"/>
                <a:cs typeface="TH SarabunPSK" panose="020B0500040200020003" pitchFamily="34" charset="-34"/>
              </a:rPr>
              <a:t>ผู้อำนวยการสำนัก</a:t>
            </a:r>
            <a:r>
              <a:rPr lang="th-TH" sz="1600" dirty="0" err="1">
                <a:solidFill>
                  <a:schemeClr val="tx1"/>
                </a:solidFill>
                <a:ea typeface="Cordia New" panose="020B0304020202020204" pitchFamily="34" charset="-34"/>
                <a:cs typeface="TH SarabunPSK" panose="020B0500040200020003" pitchFamily="34" charset="-34"/>
              </a:rPr>
              <a:t>วิทยบริ</a:t>
            </a:r>
            <a:r>
              <a:rPr lang="th-TH" sz="1600" dirty="0">
                <a:solidFill>
                  <a:schemeClr val="tx1"/>
                </a:solidFill>
                <a:ea typeface="Cordia New" panose="020B0304020202020204" pitchFamily="34" charset="-34"/>
                <a:cs typeface="TH SarabunPSK" panose="020B0500040200020003" pitchFamily="34" charset="-34"/>
              </a:rPr>
              <a:t>การและเทคโนโลยี</a:t>
            </a:r>
            <a:r>
              <a:rPr lang="en-US" sz="1600" dirty="0">
                <a:solidFill>
                  <a:schemeClr val="tx1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  <a:t/>
            </a:r>
            <a:br>
              <a:rPr lang="en-US" sz="1600" dirty="0">
                <a:solidFill>
                  <a:schemeClr val="tx1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Cordia New" panose="020B0304020202020204" pitchFamily="34" charset="-34"/>
              </a:rPr>
            </a:br>
            <a:r>
              <a:rPr lang="th-TH" sz="1600" b="1" dirty="0">
                <a:solidFill>
                  <a:schemeClr val="tx1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ผู้รับผิดชอบ:</a:t>
            </a:r>
            <a:r>
              <a:rPr lang="th-TH" sz="1600" dirty="0">
                <a:solidFill>
                  <a:schemeClr val="tx1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</a:t>
            </a:r>
            <a:endParaRPr lang="en-US" sz="1600" dirty="0">
              <a:solidFill>
                <a:schemeClr val="tx1"/>
              </a:solidFill>
              <a:latin typeface="TH SarabunPSK" panose="020B0500040200020003" pitchFamily="34" charset="-34"/>
              <a:ea typeface="Times New Roman" panose="02020603050405020304" pitchFamily="18" charset="0"/>
              <a:cs typeface="TH SarabunPSK" panose="020B0500040200020003" pitchFamily="34" charset="-34"/>
            </a:endParaRPr>
          </a:p>
          <a:p>
            <a:pPr>
              <a:spcAft>
                <a:spcPts val="0"/>
              </a:spcAft>
            </a:pPr>
            <a:r>
              <a:rPr lang="th-TH" sz="1600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H SarabunPSK" panose="020B0500040200020003" pitchFamily="34" charset="-34"/>
              </a:rPr>
              <a:t>1. หัวหน้างานพัฒนาเทคโนโลยีเครือข่ายและโครงสร้างพื้นฐาน</a:t>
            </a:r>
            <a:br>
              <a:rPr lang="th-TH" sz="1600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H SarabunPSK" panose="020B0500040200020003" pitchFamily="34" charset="-34"/>
              </a:rPr>
            </a:br>
            <a:r>
              <a:rPr lang="th-TH" sz="1600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H SarabunPSK" panose="020B0500040200020003" pitchFamily="34" charset="-34"/>
              </a:rPr>
              <a:t>2. หัวหน้างานพัฒนาระบบสารสนเทศ</a:t>
            </a:r>
            <a:endParaRPr lang="en-US" sz="1200" dirty="0">
              <a:solidFill>
                <a:schemeClr val="tx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ordia New" panose="020B0304020202020204" pitchFamily="34" charset="-34"/>
            </a:endParaRPr>
          </a:p>
        </p:txBody>
      </p:sp>
      <p:sp>
        <p:nvSpPr>
          <p:cNvPr id="37" name="รูปแบบอิสระ 36"/>
          <p:cNvSpPr/>
          <p:nvPr/>
        </p:nvSpPr>
        <p:spPr>
          <a:xfrm>
            <a:off x="0" y="-9439"/>
            <a:ext cx="12191999" cy="468926"/>
          </a:xfrm>
          <a:custGeom>
            <a:avLst/>
            <a:gdLst>
              <a:gd name="connsiteX0" fmla="*/ 312041 w 8856984"/>
              <a:gd name="connsiteY0" fmla="*/ 0 h 399303"/>
              <a:gd name="connsiteX1" fmla="*/ 8544943 w 8856984"/>
              <a:gd name="connsiteY1" fmla="*/ 0 h 399303"/>
              <a:gd name="connsiteX2" fmla="*/ 8856984 w 8856984"/>
              <a:gd name="connsiteY2" fmla="*/ 312041 h 399303"/>
              <a:gd name="connsiteX3" fmla="*/ 8856984 w 8856984"/>
              <a:gd name="connsiteY3" fmla="*/ 399303 h 399303"/>
              <a:gd name="connsiteX4" fmla="*/ 0 w 8856984"/>
              <a:gd name="connsiteY4" fmla="*/ 399303 h 399303"/>
              <a:gd name="connsiteX5" fmla="*/ 0 w 8856984"/>
              <a:gd name="connsiteY5" fmla="*/ 312041 h 399303"/>
              <a:gd name="connsiteX6" fmla="*/ 312041 w 8856984"/>
              <a:gd name="connsiteY6" fmla="*/ 0 h 399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856984" h="399303">
                <a:moveTo>
                  <a:pt x="312041" y="0"/>
                </a:moveTo>
                <a:lnTo>
                  <a:pt x="8544943" y="0"/>
                </a:lnTo>
                <a:cubicBezTo>
                  <a:pt x="8717278" y="0"/>
                  <a:pt x="8856984" y="139706"/>
                  <a:pt x="8856984" y="312041"/>
                </a:cubicBezTo>
                <a:lnTo>
                  <a:pt x="8856984" y="399303"/>
                </a:lnTo>
                <a:lnTo>
                  <a:pt x="0" y="399303"/>
                </a:lnTo>
                <a:lnTo>
                  <a:pt x="0" y="312041"/>
                </a:lnTo>
                <a:cubicBezTo>
                  <a:pt x="0" y="139706"/>
                  <a:pt x="139706" y="0"/>
                  <a:pt x="312041" y="0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ประเด็นความเสี่ยงที่ 1 การถูกโจมตีเครื่องแม่ข่าย (</a:t>
            </a:r>
            <a:r>
              <a:rPr lang="en-US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Server</a:t>
            </a: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) ทำให้ไม่สามารถให้บริการได้ (</a:t>
            </a:r>
            <a:r>
              <a:rPr lang="en-US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Denial of Service</a:t>
            </a: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-</a:t>
            </a:r>
            <a:r>
              <a:rPr lang="en-US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Dos</a:t>
            </a: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  <a:endParaRPr lang="th-TH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0196" y="5415746"/>
            <a:ext cx="2178054" cy="1317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7244" y="5442386"/>
            <a:ext cx="1372260" cy="11859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รูปภาพ 1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901" y="3369692"/>
            <a:ext cx="2417000" cy="32586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15" name="ตาราง 14">
            <a:extLst>
              <a:ext uri="{FF2B5EF4-FFF2-40B4-BE49-F238E27FC236}">
                <a16:creationId xmlns:a16="http://schemas.microsoft.com/office/drawing/2014/main" id="{A0CCA43D-AD59-CF22-EFEF-2ECFBC0999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8870815"/>
              </p:ext>
            </p:extLst>
          </p:nvPr>
        </p:nvGraphicFramePr>
        <p:xfrm>
          <a:off x="7289563" y="1432194"/>
          <a:ext cx="4318777" cy="269077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318777">
                  <a:extLst>
                    <a:ext uri="{9D8B030D-6E8A-4147-A177-3AD203B41FA5}">
                      <a16:colId xmlns:a16="http://schemas.microsoft.com/office/drawing/2014/main" val="2329570379"/>
                    </a:ext>
                  </a:extLst>
                </a:gridCol>
              </a:tblGrid>
              <a:tr h="50928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1800" b="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2. </a:t>
                      </a: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ติดตาม </a:t>
                      </a: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Update </a:t>
                      </a: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ฐานข้อมูล </a:t>
                      </a: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Black list </a:t>
                      </a:r>
                      <a:r>
                        <a:rPr lang="th-TH" sz="1800" dirty="0" smtClean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ของ </a:t>
                      </a: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Domain </a:t>
                      </a: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ที่เข้าข่ายเป็น </a:t>
                      </a:r>
                      <a:r>
                        <a:rPr lang="en-US" sz="1800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Spammer </a:t>
                      </a:r>
                      <a:r>
                        <a:rPr lang="th-TH" sz="1800" dirty="0" smtClean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อย่าง</a:t>
                      </a: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สม่ำเสมอ</a:t>
                      </a:r>
                      <a:endParaRPr lang="en-US" sz="1400" dirty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 marL="121920" marR="0" marT="0" marB="0">
                    <a:lnL w="952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0795068"/>
                  </a:ext>
                </a:extLst>
              </a:tr>
              <a:tr h="2142136">
                <a:tc>
                  <a:txBody>
                    <a:bodyPr/>
                    <a:lstStyle/>
                    <a:p>
                      <a:pPr>
                        <a:lnSpc>
                          <a:spcPct val="89000"/>
                        </a:lnSpc>
                      </a:pPr>
                      <a:r>
                        <a:rPr lang="th-TH" sz="1800" b="0" kern="12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งานพัฒนาเทคโนโลยีเครือข่ายและโครงสร้างพื้นฐาน</a:t>
                      </a:r>
                      <a:r>
                        <a:rPr lang="th-TH" sz="1800" b="0" kern="1200" baseline="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ได้สรุป</a:t>
                      </a:r>
                      <a:r>
                        <a:rPr lang="th-TH" sz="1800" b="0" kern="12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ผล</a:t>
                      </a:r>
                      <a:r>
                        <a:rPr lang="th-TH" sz="1800" b="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การจากการ 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Monitor </a:t>
                      </a:r>
                      <a:r>
                        <a:rPr lang="th-TH" sz="1800" b="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การจราจรของระบบเครือข่ายของมหาวิทยาลัย </a:t>
                      </a:r>
                      <a:r>
                        <a:rPr lang="th-TH" sz="1800" b="0" kern="12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/>
                      </a:r>
                      <a:br>
                        <a:rPr lang="th-TH" sz="1800" b="0" kern="12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</a:br>
                      <a:r>
                        <a:rPr lang="th-TH" sz="1800" b="0" kern="12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มี</a:t>
                      </a:r>
                      <a:r>
                        <a:rPr lang="th-TH" sz="1800" b="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การโจมตีจากภายนอกมาเป็นระยะ</a:t>
                      </a:r>
                      <a:r>
                        <a:rPr lang="th-TH" sz="1800" b="0" kern="12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โดยเฉลี่ย</a:t>
                      </a:r>
                      <a:r>
                        <a:rPr lang="th-TH" sz="1800" b="0" kern="1200" baseline="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800" b="0" kern="120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300 ครั้ง/15 </a:t>
                      </a:r>
                      <a:r>
                        <a:rPr lang="th-TH" sz="1800" b="0" kern="1200" baseline="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นาที</a:t>
                      </a:r>
                      <a:r>
                        <a:rPr lang="th-TH" sz="1800" b="0" kern="120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800" b="0" kern="1200" baseline="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/>
                      </a:r>
                      <a:br>
                        <a:rPr lang="th-TH" sz="1800" b="0" kern="1200" baseline="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</a:br>
                      <a:r>
                        <a:rPr lang="th-TH" sz="1800" b="0" kern="1200" baseline="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ซึ่งได้</a:t>
                      </a:r>
                      <a:r>
                        <a:rPr lang="th-TH" sz="1800" b="0" kern="12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มี</a:t>
                      </a:r>
                      <a:r>
                        <a:rPr lang="th-TH" sz="1800" b="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การ 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Blocked </a:t>
                      </a:r>
                      <a:r>
                        <a:rPr lang="th-TH" sz="1800" b="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การโจมตีโดย</a:t>
                      </a:r>
                      <a:r>
                        <a:rPr lang="th-TH" sz="18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อุปกรณ์รักษาความปลอดภัย 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Firewall </a:t>
                      </a:r>
                      <a:r>
                        <a:rPr lang="th-TH" sz="18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Next </a:t>
                      </a:r>
                      <a:r>
                        <a:rPr lang="en-US" sz="1800" b="0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Generation 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Firewall</a:t>
                      </a:r>
                      <a:r>
                        <a:rPr lang="th-TH" sz="18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) ทำการ</a:t>
                      </a:r>
                      <a:r>
                        <a:rPr lang="th-TH" sz="1800" b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1800" b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Drop </a:t>
                      </a:r>
                      <a:r>
                        <a:rPr lang="th-TH" sz="1800" b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แพ</a:t>
                      </a:r>
                      <a:r>
                        <a:rPr lang="th-TH" sz="1800" b="0" baseline="0" dirty="0" err="1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็ค</a:t>
                      </a:r>
                      <a:r>
                        <a:rPr lang="th-TH" sz="1800" b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เก็จที่น่าสงสัย และที่ปรากฏบน </a:t>
                      </a:r>
                      <a:r>
                        <a:rPr lang="en-US" sz="1800" b="0" baseline="0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Signature </a:t>
                      </a:r>
                      <a:r>
                        <a:rPr lang="th-TH" sz="1800" b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ของฐานข้อมูลของ</a:t>
                      </a:r>
                      <a:r>
                        <a:rPr lang="th-TH" sz="18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อุปกรณ์รักษาความ</a:t>
                      </a:r>
                      <a:r>
                        <a:rPr lang="th-TH" sz="18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ปลอดภัย 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Firewall </a:t>
                      </a:r>
                      <a:r>
                        <a:rPr lang="th-TH" sz="18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จำนวน </a:t>
                      </a:r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300 </a:t>
                      </a:r>
                      <a:r>
                        <a:rPr lang="th-TH" sz="1800" b="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ครั้ง/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15 </a:t>
                      </a:r>
                      <a:r>
                        <a:rPr lang="th-TH" sz="1800" b="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นาที</a:t>
                      </a:r>
                      <a:r>
                        <a:rPr lang="th-TH" sz="1800" b="0" kern="120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800" b="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ผลคือสามารถป้องกันได้</a:t>
                      </a:r>
                      <a:r>
                        <a:rPr lang="th-TH" sz="1800" b="0" kern="120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1800" b="0" kern="120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99.99%</a:t>
                      </a:r>
                      <a:endParaRPr lang="th-TH" sz="1800" dirty="0">
                        <a:solidFill>
                          <a:schemeClr val="tx1"/>
                        </a:solidFill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288000" marR="0" marT="60960" marB="60960">
                    <a:lnL w="952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649359"/>
                  </a:ext>
                </a:extLst>
              </a:tr>
            </a:tbl>
          </a:graphicData>
        </a:graphic>
      </p:graphicFrame>
      <p:pic>
        <p:nvPicPr>
          <p:cNvPr id="16" name="Picture 1">
            <a:extLst>
              <a:ext uri="{FF2B5EF4-FFF2-40B4-BE49-F238E27FC236}">
                <a16:creationId xmlns:a16="http://schemas.microsoft.com/office/drawing/2014/main" id="{5C1EEAC1-B5C7-8135-64D8-502A000C86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44890" y="4933716"/>
            <a:ext cx="3284430" cy="15718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รูปภาพ 16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2824" y="4228292"/>
            <a:ext cx="1761647" cy="24917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แผนผังลําดับงาน: กระบวนการสำรอง 18"/>
          <p:cNvSpPr/>
          <p:nvPr/>
        </p:nvSpPr>
        <p:spPr>
          <a:xfrm>
            <a:off x="10355133" y="377716"/>
            <a:ext cx="1702981" cy="1031157"/>
          </a:xfrm>
          <a:prstGeom prst="flowChartAlternateProcess">
            <a:avLst/>
          </a:prstGeom>
          <a:solidFill>
            <a:srgbClr val="FF0000"/>
          </a:solidFill>
          <a:ln>
            <a:solidFill>
              <a:srgbClr val="FF993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bg1"/>
              </a:solidFill>
            </a:endParaRPr>
          </a:p>
        </p:txBody>
      </p:sp>
      <p:sp>
        <p:nvSpPr>
          <p:cNvPr id="20" name="กล่องข้อความ 19"/>
          <p:cNvSpPr txBox="1"/>
          <p:nvPr/>
        </p:nvSpPr>
        <p:spPr>
          <a:xfrm>
            <a:off x="10315555" y="400679"/>
            <a:ext cx="18505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ระดับความเสี่ยงสูงมาก</a:t>
            </a:r>
            <a:br>
              <a:rPr lang="th-TH" b="1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b="1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20 (สูงมาก)</a:t>
            </a:r>
            <a:br>
              <a:rPr lang="th-TH" b="1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b="1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(โอกาส 4 × ผลกระทบ 5)</a:t>
            </a:r>
            <a:endParaRPr lang="th-TH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55699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ntents Slide Master">
  <a:themeElements>
    <a:clrScheme name="ALLPPT-10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E62949"/>
      </a:accent1>
      <a:accent2>
        <a:srgbClr val="F07624"/>
      </a:accent2>
      <a:accent3>
        <a:srgbClr val="F4BD2D"/>
      </a:accent3>
      <a:accent4>
        <a:srgbClr val="1ED4DE"/>
      </a:accent4>
      <a:accent5>
        <a:srgbClr val="1C7DE1"/>
      </a:accent5>
      <a:accent6>
        <a:srgbClr val="CBCBCB"/>
      </a:accent6>
      <a:hlink>
        <a:srgbClr val="FFFFFF"/>
      </a:hlink>
      <a:folHlink>
        <a:srgbClr val="00000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ection Break Slide Master">
  <a:themeElements>
    <a:clrScheme name="ALLPPT-10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E62949"/>
      </a:accent1>
      <a:accent2>
        <a:srgbClr val="F07624"/>
      </a:accent2>
      <a:accent3>
        <a:srgbClr val="F4BD2D"/>
      </a:accent3>
      <a:accent4>
        <a:srgbClr val="1ED4DE"/>
      </a:accent4>
      <a:accent5>
        <a:srgbClr val="1C7DE1"/>
      </a:accent5>
      <a:accent6>
        <a:srgbClr val="CBCBCB"/>
      </a:accent6>
      <a:hlink>
        <a:srgbClr val="FFFFFF"/>
      </a:hlink>
      <a:folHlink>
        <a:srgbClr val="00000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LuminousVTI">
  <a:themeElements>
    <a:clrScheme name="AnalogousFromRegularSeed_2SEEDS">
      <a:dk1>
        <a:srgbClr val="000000"/>
      </a:dk1>
      <a:lt1>
        <a:srgbClr val="FFFFFF"/>
      </a:lt1>
      <a:dk2>
        <a:srgbClr val="1B2F2E"/>
      </a:dk2>
      <a:lt2>
        <a:srgbClr val="F3F1F0"/>
      </a:lt2>
      <a:accent1>
        <a:srgbClr val="3B9EB1"/>
      </a:accent1>
      <a:accent2>
        <a:srgbClr val="46B196"/>
      </a:accent2>
      <a:accent3>
        <a:srgbClr val="4D7EC3"/>
      </a:accent3>
      <a:accent4>
        <a:srgbClr val="B13B3E"/>
      </a:accent4>
      <a:accent5>
        <a:srgbClr val="C37B4D"/>
      </a:accent5>
      <a:accent6>
        <a:srgbClr val="B19A3B"/>
      </a:accent6>
      <a:hlink>
        <a:srgbClr val="C05944"/>
      </a:hlink>
      <a:folHlink>
        <a:srgbClr val="7F7F7F"/>
      </a:folHlink>
    </a:clrScheme>
    <a:fontScheme name="Custom 51">
      <a:majorFont>
        <a:latin typeface="Sabon Next LT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uminousVTI" id="{3EBF12FF-FD44-415B-AB75-5B4F7E5C3AC4}" vid="{521B7FAE-6A8D-4468-B79A-0706294A0D4A}"/>
    </a:ext>
  </a:extLst>
</a:theme>
</file>

<file path=ppt/theme/theme4.xml><?xml version="1.0" encoding="utf-8"?>
<a:theme xmlns:a="http://schemas.openxmlformats.org/drawingml/2006/main" name="2_Contents Slide Master">
  <a:themeElements>
    <a:clrScheme name="ALLPPT-COLOR-A1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32AEB8"/>
      </a:accent1>
      <a:accent2>
        <a:srgbClr val="F2A40D"/>
      </a:accent2>
      <a:accent3>
        <a:srgbClr val="32AEB8"/>
      </a:accent3>
      <a:accent4>
        <a:srgbClr val="F2A40D"/>
      </a:accent4>
      <a:accent5>
        <a:srgbClr val="32AEB8"/>
      </a:accent5>
      <a:accent6>
        <a:srgbClr val="F2A40D"/>
      </a:accent6>
      <a:hlink>
        <a:srgbClr val="3F3F3F"/>
      </a:hlink>
      <a:folHlink>
        <a:srgbClr val="3F3F3F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2AEB8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10480</TotalTime>
  <Words>3568</Words>
  <Application>Microsoft Office PowerPoint</Application>
  <PresentationFormat>แบบจอกว้าง</PresentationFormat>
  <Paragraphs>434</Paragraphs>
  <Slides>22</Slides>
  <Notes>2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14</vt:i4>
      </vt:variant>
      <vt:variant>
        <vt:lpstr>ธีม</vt:lpstr>
      </vt:variant>
      <vt:variant>
        <vt:i4>4</vt:i4>
      </vt:variant>
      <vt:variant>
        <vt:lpstr>ชื่อเรื่องสไลด์</vt:lpstr>
      </vt:variant>
      <vt:variant>
        <vt:i4>22</vt:i4>
      </vt:variant>
    </vt:vector>
  </HeadingPairs>
  <TitlesOfParts>
    <vt:vector size="40" baseType="lpstr">
      <vt:lpstr>맑은 고딕</vt:lpstr>
      <vt:lpstr>Angsana New</vt:lpstr>
      <vt:lpstr>Arial</vt:lpstr>
      <vt:lpstr>Arial Black</vt:lpstr>
      <vt:lpstr>Arial Unicode MS</vt:lpstr>
      <vt:lpstr>Avenir Next LT Pro</vt:lpstr>
      <vt:lpstr>Calibri</vt:lpstr>
      <vt:lpstr>Cordia New</vt:lpstr>
      <vt:lpstr>Sabon Next LT</vt:lpstr>
      <vt:lpstr>Sarabun</vt:lpstr>
      <vt:lpstr>TH SarabunPSK</vt:lpstr>
      <vt:lpstr>Times New Roman</vt:lpstr>
      <vt:lpstr>Wingdings</vt:lpstr>
      <vt:lpstr>Yu Mincho</vt:lpstr>
      <vt:lpstr>Contents Slide Master</vt:lpstr>
      <vt:lpstr>Section Break Slide Master</vt:lpstr>
      <vt:lpstr>LuminousVTI</vt:lpstr>
      <vt:lpstr>2_Contents Slide Master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Allppt.com</dc:creator>
  <cp:lastModifiedBy>Chanokyada</cp:lastModifiedBy>
  <cp:revision>357</cp:revision>
  <dcterms:created xsi:type="dcterms:W3CDTF">2020-01-20T05:08:25Z</dcterms:created>
  <dcterms:modified xsi:type="dcterms:W3CDTF">2025-08-27T10:31:31Z</dcterms:modified>
</cp:coreProperties>
</file>