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6"/>
  </p:notesMasterIdLst>
  <p:sldIdLst>
    <p:sldId id="356" r:id="rId3"/>
    <p:sldId id="259" r:id="rId4"/>
    <p:sldId id="35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3BDCAA-2A7E-41A1-9D44-649A2432BF2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2840B-D2DF-4F8C-B40B-85D0E23CC55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E0178A45-E1F2-4219-82A5-06E071535503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5E309B5-D35D-4C95-A09A-4E2C8B12E33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4C29C0-CEE1-45B8-A0C3-402E9D4A7C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AF51F6-CAE6-497C-8F0E-AC4008FDE6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E4362C-E294-4C51-947C-C72C712BDF9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48B4B1-766D-4432-9FDC-F940B1A061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855D06-FC93-4234-A8B0-C678B458F67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4C8F15-E1BE-4C55-9E32-90AE37C364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5B835-A302-44A2-A60F-1F12E64F4EE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32D52F7-8EF1-4FD1-9F8E-0108B4638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5CF05A6B-CDF0-4EC5-9C70-296EED51DE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B867E3-38AB-4476-8632-34EDFC59DB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4A74E82-B34D-4C4B-B00A-63C2E0C1481F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A93F2A8-E9B4-4FBC-B414-DC9803D923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C3D2488-3F58-407E-9BB0-8EE204A58A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B69C6D-9647-4A3E-9A66-A73EE3F428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117BCC-3032-4F8C-AA88-4892223066D6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E0B0B1-4B11-4180-BADE-DB071FCDEC5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DE72EE-879B-4FEA-A6CD-BCF46F39E4C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CB3843-05FA-4D36-8253-9E8F3AB1921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7AF8A9-20F4-42A9-9ACC-52EA430548E1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B04ADD-D9A0-4779-9DE8-7B053FC465F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8221A9-6AC7-4184-B404-4D26AC76772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4C79AC-939D-4B2C-8A93-F1F58E8EDBA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17CE-5FF1-456C-B564-55798E060E3B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1B4AAB-F0BC-4BA8-8711-B6E764DC67C4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13FCA882-D6A7-47A0-8F53-222F73770C2C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B5361C-4E28-430F-9AB8-82C47DA59C5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354EA4D5-D4EB-4CB5-9857-49FA2B15841F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FBFC0138-3DDC-4D23-9F01-896D4915E9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118890BA-E4FD-42D6-8AC7-1AC8FAC0059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2E10FAE0-0A16-4D44-B561-8BFCCF53C8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24">
                <a:extLst>
                  <a:ext uri="{FF2B5EF4-FFF2-40B4-BE49-F238E27FC236}">
                    <a16:creationId xmlns:a16="http://schemas.microsoft.com/office/drawing/2014/main" id="{9AE4CF47-5EF3-4EA4-A009-ABF2A05D1F1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9" name="Rounded Rectangle 25">
                <a:extLst>
                  <a:ext uri="{FF2B5EF4-FFF2-40B4-BE49-F238E27FC236}">
                    <a16:creationId xmlns:a16="http://schemas.microsoft.com/office/drawing/2014/main" id="{6C8A489D-2846-49A9-B94F-3D588B4AB95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5D9DFBD-E320-498F-B6AB-EDE7A3C3E4A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E77E7AC-8C78-442E-888C-75CA5F396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42695E7-0C1B-46BA-A458-9D37FBA591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CA258-6152-46AF-8FC9-428779C9219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D7AFB-15B6-4481-A6C1-90C4E03582BF}"/>
              </a:ext>
            </a:extLst>
          </p:cNvPr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93165-E73B-49E2-8635-02E21C046FC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F51187F-8B7D-4CCE-8CAB-89F3522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1168" y="0"/>
            <a:ext cx="12191999" cy="447858"/>
          </a:xfrm>
          <a:solidFill>
            <a:srgbClr val="FFFF00"/>
          </a:solidFill>
        </p:spPr>
        <p:txBody>
          <a:bodyPr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พัฒนาคุณภาพการศึกษาเพื่อการดำเนินงานที่เป็นเลิศ 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สำนักงาน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 ประจำปีการศึกษา 2567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684690-A6AE-4D00-AEE5-1E3B72EC3C23}"/>
              </a:ext>
            </a:extLst>
          </p:cNvPr>
          <p:cNvGrpSpPr/>
          <p:nvPr/>
        </p:nvGrpSpPr>
        <p:grpSpPr>
          <a:xfrm>
            <a:off x="128188" y="3079696"/>
            <a:ext cx="1173102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253A20-58F1-418C-A98C-2AD7295F9F10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E54BE88-64C9-47CD-83C2-78F7933F05A7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2A2F769-54C2-4471-996E-1CC6579008B2}"/>
                </a:ext>
              </a:extLst>
            </p:cNvPr>
            <p:cNvSpPr/>
            <p:nvPr/>
          </p:nvSpPr>
          <p:spPr>
            <a:xfrm>
              <a:off x="3131840" y="3212976"/>
              <a:ext cx="2065647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46D1B75-371C-42D0-8ADB-4D6DDD5D1C57}"/>
                </a:ext>
              </a:extLst>
            </p:cNvPr>
            <p:cNvSpPr/>
            <p:nvPr/>
          </p:nvSpPr>
          <p:spPr>
            <a:xfrm>
              <a:off x="5162297" y="3212976"/>
              <a:ext cx="2073999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DA2CA2B-9B55-4E45-AB63-4250AF781C70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2430515" y="71750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 ก.ย. </a:t>
            </a:r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67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2142611" y="1142322"/>
            <a:ext cx="187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สนอ. แต่งตั้ง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คณะกรรมการดำเนินงานประกันคุณภาพการศึกษาภายใน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การพัฒนาคุณภาพการศึกษาเพื่อการดำเนินงานที่เป็น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เลิศ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ko-KR" alt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A2954A-9B79-4E38-889F-A3A48B11CC4C}"/>
              </a:ext>
            </a:extLst>
          </p:cNvPr>
          <p:cNvSpPr/>
          <p:nvPr/>
        </p:nvSpPr>
        <p:spPr>
          <a:xfrm>
            <a:off x="6471787" y="698524"/>
            <a:ext cx="508978" cy="540967"/>
          </a:xfrm>
          <a:prstGeom prst="ellipse">
            <a:avLst/>
          </a:pr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ko-KR" alt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3EF8E1-2F41-46DB-BFA8-CB034F0D58B6}"/>
              </a:ext>
            </a:extLst>
          </p:cNvPr>
          <p:cNvSpPr/>
          <p:nvPr/>
        </p:nvSpPr>
        <p:spPr>
          <a:xfrm>
            <a:off x="9431711" y="729039"/>
            <a:ext cx="514752" cy="510593"/>
          </a:xfrm>
          <a:prstGeom prst="ellipse">
            <a:avLst/>
          </a:pr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ko-KR" alt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54B3FB3B-FA7F-45A7-A0D3-2B23C1B7B706}"/>
              </a:ext>
            </a:extLst>
          </p:cNvPr>
          <p:cNvSpPr/>
          <p:nvPr/>
        </p:nvSpPr>
        <p:spPr>
          <a:xfrm flipH="1">
            <a:off x="3273069" y="3694699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4D2B8690-5987-4C4A-A123-69EB4C62C068}"/>
              </a:ext>
            </a:extLst>
          </p:cNvPr>
          <p:cNvSpPr/>
          <p:nvPr/>
        </p:nvSpPr>
        <p:spPr>
          <a:xfrm>
            <a:off x="6685112" y="3676953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9BF33090-6119-4905-9AB3-3293307AA079}"/>
              </a:ext>
            </a:extLst>
          </p:cNvPr>
          <p:cNvSpPr>
            <a:spLocks noChangeAspect="1"/>
          </p:cNvSpPr>
          <p:nvPr/>
        </p:nvSpPr>
        <p:spPr>
          <a:xfrm>
            <a:off x="10173696" y="3656151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94" y="2757496"/>
            <a:ext cx="1720563" cy="186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2177467" y="674311"/>
            <a:ext cx="484566" cy="4863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ko-KR" alt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4318287" y="70735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พ.ย. 67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3706422" y="1143918"/>
            <a:ext cx="25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ประชุมคณะกรรมการครั้งที่ 1/2567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33" y="1617081"/>
            <a:ext cx="981943" cy="146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5174910" y="1576599"/>
            <a:ext cx="1085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แจ้งปฏิทิน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พิจารณาโครงร่างองค์กร </a:t>
            </a:r>
            <a:r>
              <a:rPr lang="en-US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(OP)</a:t>
            </a:r>
            <a:endParaRPr lang="ko-KR" alt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4039530" y="729039"/>
            <a:ext cx="484566" cy="4863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ko-KR" alt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3" name="รูปภาพ 5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02" y="3443996"/>
            <a:ext cx="1538208" cy="1153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51" y="4761582"/>
            <a:ext cx="1474543" cy="110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6790275" y="73865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ก.พ. 68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8" name="รูปภาพ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752" y="2282456"/>
            <a:ext cx="3006390" cy="899889"/>
          </a:xfrm>
          <a:prstGeom prst="rect">
            <a:avLst/>
          </a:prstGeom>
        </p:spPr>
      </p:pic>
      <p:sp>
        <p:nvSpPr>
          <p:cNvPr id="59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6489217" y="1147517"/>
            <a:ext cx="2799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อบรม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เชิงปฏิบัติการ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“เตรียมพร้อมในการรับการประเมินตามเกณฑ์คุณภาพเพื่อการดำเนินการที่เป็นเลิศ (</a:t>
            </a:r>
            <a:r>
              <a:rPr lang="en-GB" sz="1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ห้องประชุมสภานักศึกษา ชั้น 3 อาคาร 20 </a:t>
            </a:r>
            <a:endParaRPr lang="ko-KR" alt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0" name="รูปภาพ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267" y="3426401"/>
            <a:ext cx="1780068" cy="91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9813637" y="801505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มี.ค. 68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9431711" y="1321534"/>
            <a:ext cx="2213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บุคลากรสำนักงานอธิการบดีเข้าร่วม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อบรม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เชิงปฏิบัติการ "</a:t>
            </a:r>
            <a:r>
              <a:rPr lang="th-TH" sz="1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ทำโครงร่างองค์กร (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Organizational Profile : OP)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และแผนพัฒนาคุณภาพการศึกษาตามเกณฑ์ </a:t>
            </a:r>
            <a:r>
              <a:rPr lang="en-US" sz="1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</a:p>
          <a:p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ห้องประชุมสร้อยสุวรรณา ชั้น 3</a:t>
            </a:r>
            <a:endParaRPr lang="ko-KR" alt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0142" y="3461720"/>
            <a:ext cx="2627025" cy="1457706"/>
          </a:xfrm>
          <a:prstGeom prst="rect">
            <a:avLst/>
          </a:prstGeom>
        </p:spPr>
      </p:pic>
      <p:pic>
        <p:nvPicPr>
          <p:cNvPr id="64" name="รูปภาพ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262" y="4405136"/>
            <a:ext cx="1894073" cy="102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รูปภาพ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2044" y="3465833"/>
            <a:ext cx="1163427" cy="8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Oval 9">
            <a:extLst>
              <a:ext uri="{FF2B5EF4-FFF2-40B4-BE49-F238E27FC236}">
                <a16:creationId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106511" y="608585"/>
            <a:ext cx="484566" cy="486321"/>
          </a:xfrm>
          <a:prstGeom prst="ellipse">
            <a:avLst/>
          </a:pr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ko-KR" alt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365334" y="658698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67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8" name="รูปภาพ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873" y="2319178"/>
            <a:ext cx="1453569" cy="152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1630" y="1045501"/>
            <a:ext cx="222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มหาวิทยาลัยแจ้งประกาศระบบประกันคุณภาพการศึกษา ระดับคณะ สำนัก สถาบัน หรือหน่วยงานเทียบเท่าและระดับมหาวิทยาลัย พ.ศ. 2567</a:t>
            </a:r>
            <a:endParaRPr lang="ko-KR" alt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-5809" y="3896260"/>
            <a:ext cx="2223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มหาวิทยาลัยแจ้งประกาศระบบประกันคุณภาพการศึกษา ระดับคณะ สำนัก สถาบัน หรือหน่วยงานเทียบเท่าและระดับมหาวิทยาลัย พ.ศ. 2567  </a:t>
            </a:r>
          </a:p>
          <a:p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(ฉบับที่ 3) </a:t>
            </a:r>
            <a:r>
              <a:rPr lang="th-TH" altLang="ko-KR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แจ้งให้ทราบว่าหน่วยงานที่เข้าร่วมประสงค์ใช้เกณฑ์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endParaRPr lang="ko-KR" alt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" name="รูปภาพ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53" y="5624990"/>
            <a:ext cx="2216662" cy="10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6181" y="4362058"/>
            <a:ext cx="1310363" cy="181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5937184" y="5475036"/>
            <a:ext cx="279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วิทยากร</a:t>
            </a:r>
          </a:p>
          <a:p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โดย </a:t>
            </a:r>
            <a:r>
              <a:rPr lang="th-TH" altLang="ko-KR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งานประกันคุณภาพการศึกษา </a:t>
            </a:r>
            <a:br>
              <a:rPr lang="th-TH" altLang="ko-KR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สำนักงานอธิการบดี ม.ราชภัฏอุดรธานี</a:t>
            </a:r>
            <a:endParaRPr lang="ko-KR" alt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9642546" y="4990791"/>
            <a:ext cx="237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วิทยากร</a:t>
            </a:r>
          </a:p>
          <a:p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โดย </a:t>
            </a:r>
            <a:r>
              <a:rPr lang="th-TH" altLang="ko-KR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รศ.ดร.รัชพล สัน</a:t>
            </a:r>
            <a:r>
              <a:rPr lang="th-TH" altLang="ko-KR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ตว</a:t>
            </a:r>
            <a:r>
              <a:rPr lang="th-TH" altLang="ko-KR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รากร</a:t>
            </a:r>
            <a:br>
              <a:rPr lang="th-TH" altLang="ko-KR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มหาวิทยาลัยขอนแก่น</a:t>
            </a:r>
            <a:endParaRPr lang="ko-KR" alt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684690-A6AE-4D00-AEE5-1E3B72EC3C23}"/>
              </a:ext>
            </a:extLst>
          </p:cNvPr>
          <p:cNvGrpSpPr/>
          <p:nvPr/>
        </p:nvGrpSpPr>
        <p:grpSpPr>
          <a:xfrm>
            <a:off x="128188" y="3079696"/>
            <a:ext cx="1173102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253A20-58F1-418C-A98C-2AD7295F9F10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E54BE88-64C9-47CD-83C2-78F7933F05A7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2A2F769-54C2-4471-996E-1CC6579008B2}"/>
                </a:ext>
              </a:extLst>
            </p:cNvPr>
            <p:cNvSpPr/>
            <p:nvPr/>
          </p:nvSpPr>
          <p:spPr>
            <a:xfrm>
              <a:off x="3131840" y="3212976"/>
              <a:ext cx="2065647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46D1B75-371C-42D0-8ADB-4D6DDD5D1C57}"/>
                </a:ext>
              </a:extLst>
            </p:cNvPr>
            <p:cNvSpPr/>
            <p:nvPr/>
          </p:nvSpPr>
          <p:spPr>
            <a:xfrm>
              <a:off x="5162297" y="3212976"/>
              <a:ext cx="2073999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DA2CA2B-9B55-4E45-AB63-4250AF781C70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6FA2954A-9B79-4E38-889F-A3A48B11CC4C}"/>
              </a:ext>
            </a:extLst>
          </p:cNvPr>
          <p:cNvSpPr/>
          <p:nvPr/>
        </p:nvSpPr>
        <p:spPr>
          <a:xfrm>
            <a:off x="5609521" y="822816"/>
            <a:ext cx="508978" cy="540967"/>
          </a:xfrm>
          <a:prstGeom prst="ellipse">
            <a:avLst/>
          </a:prstGeom>
          <a:solidFill>
            <a:srgbClr val="F7BC5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ko-KR" altLang="en-US" sz="27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3EF8E1-2F41-46DB-BFA8-CB034F0D58B6}"/>
              </a:ext>
            </a:extLst>
          </p:cNvPr>
          <p:cNvSpPr/>
          <p:nvPr/>
        </p:nvSpPr>
        <p:spPr>
          <a:xfrm>
            <a:off x="7891216" y="498919"/>
            <a:ext cx="500120" cy="4679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ko-KR" alt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54B3FB3B-FA7F-45A7-A0D3-2B23C1B7B706}"/>
              </a:ext>
            </a:extLst>
          </p:cNvPr>
          <p:cNvSpPr/>
          <p:nvPr/>
        </p:nvSpPr>
        <p:spPr>
          <a:xfrm flipH="1">
            <a:off x="3273069" y="3694699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4D2B8690-5987-4C4A-A123-69EB4C62C068}"/>
              </a:ext>
            </a:extLst>
          </p:cNvPr>
          <p:cNvSpPr/>
          <p:nvPr/>
        </p:nvSpPr>
        <p:spPr>
          <a:xfrm>
            <a:off x="6685112" y="3676953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9BF33090-6119-4905-9AB3-3293307AA079}"/>
              </a:ext>
            </a:extLst>
          </p:cNvPr>
          <p:cNvSpPr>
            <a:spLocks noChangeAspect="1"/>
          </p:cNvSpPr>
          <p:nvPr/>
        </p:nvSpPr>
        <p:spPr>
          <a:xfrm>
            <a:off x="10173696" y="3656151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2910054" y="832178"/>
            <a:ext cx="484566" cy="4863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ko-KR" alt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3479143" y="8535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มิ.ย. 68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3103054" y="1339916"/>
            <a:ext cx="25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ประชุมคณะกรรมการครั้งที่ 1/2568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3152337" y="1660909"/>
            <a:ext cx="2588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แจ้งปฏิทินการดำเนินการ </a:t>
            </a:r>
            <a:r>
              <a:rPr lang="en-US" altLang="ko-KR" b="1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endParaRPr lang="th-TH" altLang="ko-KR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พิจารณาและจัดโครงร่างองค์กร </a:t>
            </a:r>
            <a:r>
              <a:rPr lang="en-US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(OP)</a:t>
            </a: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จัดทำแผนพัฒนาคุณภาพการศึกษาตามเกณฑ์ </a:t>
            </a:r>
            <a:r>
              <a:rPr lang="en-US" altLang="ko-KR" b="1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endParaRPr lang="ko-KR" alt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6069920" y="8535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ก.ค. </a:t>
            </a:r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68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5788079" y="1339916"/>
            <a:ext cx="2221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ประชุมวิพากษ์ </a:t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</a:t>
            </a:r>
            <a:r>
              <a:rPr lang="th-TH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ร่างองค์กร </a:t>
            </a:r>
            <a:r>
              <a:rPr lang="en-US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(OP)</a:t>
            </a:r>
            <a:r>
              <a:rPr lang="th-TH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ko-KR" alt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สำนักงานอธิการบดี</a:t>
            </a:r>
          </a:p>
          <a:p>
            <a:pPr marL="179388" indent="-179388"/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และพิจารณา ร่างแผนพัฒนาคุณภาพการศึกษา</a:t>
            </a:r>
            <a:r>
              <a:rPr lang="th-TH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</a:t>
            </a:r>
            <a:r>
              <a:rPr lang="en-US" altLang="ko-KR" b="1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endParaRPr lang="ko-KR" alt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8333400" y="50518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 ก.ค. </a:t>
            </a:r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68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8072389" y="1017913"/>
            <a:ext cx="2646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เสนอโครงร่างองค์กร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(OP)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และแผนพัฒนาองค์กรระยะ 3 ปี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บริหารสำนักงานอธิการบดี ครั้งที่ </a:t>
            </a: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7/2568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ประจำสำนักงานอธิการบดี ครั้งที่ 2/2568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279863" y="789176"/>
            <a:ext cx="484566" cy="486321"/>
          </a:xfrm>
          <a:prstGeom prst="ellipse">
            <a:avLst/>
          </a:prstGeom>
          <a:solidFill>
            <a:srgbClr val="00B05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ko-KR" altLang="en-US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606214" y="80254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พ.ค. 68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295068" y="1225296"/>
            <a:ext cx="2530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 </a:t>
            </a: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สนอ.</a:t>
            </a:r>
            <a:b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เข้าร่วมรับฟังการวิพากษ์ </a:t>
            </a:r>
            <a:b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(OP) </a:t>
            </a: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ของสถาบันภาษาศิลปะและวัฒนธรรม</a:t>
            </a:r>
            <a:b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ห้องประชุมสุวรรณภิงคาร </a:t>
            </a: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r>
              <a:rPr lang="th-TH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สถาบันภาษา ศิลปะและวัฒนธรรม</a:t>
            </a:r>
            <a:endParaRPr lang="ko-KR" alt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947" r="124" b="25607"/>
          <a:stretch/>
        </p:blipFill>
        <p:spPr>
          <a:xfrm>
            <a:off x="199204" y="3452786"/>
            <a:ext cx="2634195" cy="1136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1" y="4693083"/>
            <a:ext cx="1331222" cy="998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0" y="4706353"/>
            <a:ext cx="1313232" cy="985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1168" y="0"/>
            <a:ext cx="12191999" cy="447858"/>
          </a:xfrm>
          <a:solidFill>
            <a:srgbClr val="FFFF00"/>
          </a:solidFill>
        </p:spPr>
        <p:txBody>
          <a:bodyPr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พัฒนาคุณภาพการศึกษาเพื่อการดำเนินงานที่เป็นเลิศ  </a:t>
            </a:r>
            <a:r>
              <a:rPr lang="en-US" sz="2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สำนักงาน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 ประจำปีการศึกษา 2567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10610166" y="59198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68 </a:t>
            </a:r>
            <a:endParaRPr lang="ko-KR" alt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943EF8E1-2F41-46DB-BFA8-CB034F0D58B6}"/>
              </a:ext>
            </a:extLst>
          </p:cNvPr>
          <p:cNvSpPr/>
          <p:nvPr/>
        </p:nvSpPr>
        <p:spPr>
          <a:xfrm>
            <a:off x="10106306" y="610343"/>
            <a:ext cx="611851" cy="4524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6B7B9AFD-23DF-4447-9957-A7058655CBC8}"/>
              </a:ext>
            </a:extLst>
          </p:cNvPr>
          <p:cNvSpPr txBox="1"/>
          <p:nvPr/>
        </p:nvSpPr>
        <p:spPr>
          <a:xfrm>
            <a:off x="10500542" y="944684"/>
            <a:ext cx="1668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จัดส่งโครงร่างองค์กร </a:t>
            </a:r>
            <a:r>
              <a:rPr lang="en-US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(OP)</a:t>
            </a:r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และแผนพัฒนา</a:t>
            </a:r>
            <a:r>
              <a:rPr lang="th-TH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คุณภาพการศึกษาตามเกณฑ์</a:t>
            </a:r>
            <a:r>
              <a:rPr lang="en-US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ko-KR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EdPEx</a:t>
            </a:r>
            <a:endParaRPr lang="ko-KR" alt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9388" indent="-179388"/>
            <a:r>
              <a:rPr lang="th-TH" altLang="ko-KR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ให้งานประกัน   คุณภาพการศึกษา</a:t>
            </a:r>
            <a:endParaRPr lang="ko-KR" alt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731" y="3551668"/>
            <a:ext cx="3074669" cy="114141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589" y="4706353"/>
            <a:ext cx="1743471" cy="1279556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117" y="4747960"/>
            <a:ext cx="1446566" cy="1062129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521" y="3368153"/>
            <a:ext cx="1719530" cy="2441936"/>
          </a:xfrm>
          <a:prstGeom prst="rect">
            <a:avLst/>
          </a:prstGeom>
        </p:spPr>
      </p:pic>
      <p:sp>
        <p:nvSpPr>
          <p:cNvPr id="16" name="วงรี 15"/>
          <p:cNvSpPr/>
          <p:nvPr/>
        </p:nvSpPr>
        <p:spPr>
          <a:xfrm>
            <a:off x="5584424" y="749347"/>
            <a:ext cx="2440994" cy="25903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75927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330</Words>
  <Application>Microsoft Office PowerPoint</Application>
  <PresentationFormat>แบบจอกว้าง</PresentationFormat>
  <Paragraphs>51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0" baseType="lpstr">
      <vt:lpstr>Arial</vt:lpstr>
      <vt:lpstr>Arial Unicode MS</vt:lpstr>
      <vt:lpstr>Calibri</vt:lpstr>
      <vt:lpstr>TH SarabunPSK</vt:lpstr>
      <vt:lpstr>Wingdings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Chanokyada</cp:lastModifiedBy>
  <cp:revision>92</cp:revision>
  <dcterms:created xsi:type="dcterms:W3CDTF">2020-01-20T05:08:25Z</dcterms:created>
  <dcterms:modified xsi:type="dcterms:W3CDTF">2025-07-23T08:45:29Z</dcterms:modified>
</cp:coreProperties>
</file>