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690" r:id="rId3"/>
  </p:sldMasterIdLst>
  <p:notesMasterIdLst>
    <p:notesMasterId r:id="rId31"/>
  </p:notesMasterIdLst>
  <p:sldIdLst>
    <p:sldId id="361" r:id="rId4"/>
    <p:sldId id="362" r:id="rId5"/>
    <p:sldId id="397" r:id="rId6"/>
    <p:sldId id="363" r:id="rId7"/>
    <p:sldId id="364" r:id="rId8"/>
    <p:sldId id="365" r:id="rId9"/>
    <p:sldId id="400" r:id="rId10"/>
    <p:sldId id="401" r:id="rId11"/>
    <p:sldId id="402" r:id="rId12"/>
    <p:sldId id="403" r:id="rId13"/>
    <p:sldId id="404" r:id="rId14"/>
    <p:sldId id="405" r:id="rId15"/>
    <p:sldId id="420" r:id="rId16"/>
    <p:sldId id="406" r:id="rId17"/>
    <p:sldId id="407" r:id="rId18"/>
    <p:sldId id="408" r:id="rId19"/>
    <p:sldId id="409" r:id="rId20"/>
    <p:sldId id="410" r:id="rId21"/>
    <p:sldId id="411" r:id="rId22"/>
    <p:sldId id="373" r:id="rId23"/>
    <p:sldId id="378" r:id="rId24"/>
    <p:sldId id="412" r:id="rId25"/>
    <p:sldId id="425" r:id="rId26"/>
    <p:sldId id="415" r:id="rId27"/>
    <p:sldId id="417" r:id="rId28"/>
    <p:sldId id="418" r:id="rId29"/>
    <p:sldId id="3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FFFFCC"/>
    <a:srgbClr val="FF9933"/>
    <a:srgbClr val="0085F2"/>
    <a:srgbClr val="FF6600"/>
    <a:srgbClr val="FF9966"/>
    <a:srgbClr val="FFCCFF"/>
    <a:srgbClr val="008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68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145D2-A0EF-44FD-9DE8-3A928862D9C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266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883B77E8-259F-42E7-AAF1-EA23907475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779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  <a:p>
            <a:pPr marL="0" lvl="0" algn="ctr"/>
            <a:r>
              <a:rPr lang="en-US" altLang="ko-KR" dirty="0"/>
              <a:t>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78A192D-4D5E-4075-8F7A-9114F743B5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0201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  <a:p>
            <a:pPr marL="0" lvl="0" algn="ctr"/>
            <a:r>
              <a:rPr lang="en-US" altLang="ko-KR" dirty="0"/>
              <a:t>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617640F-CA64-4017-83A6-84975131B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873AD6C-496D-4491-A682-E92FEDBEE7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08DCB-F3E4-4527-ABE6-A22C349C91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534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655EAC4-2A21-449D-B1A3-7D045F3CC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0748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1815CCC-CA9E-4F29-B955-753452C96A97}"/>
              </a:ext>
            </a:extLst>
          </p:cNvPr>
          <p:cNvSpPr/>
          <p:nvPr userDrawn="1"/>
        </p:nvSpPr>
        <p:spPr>
          <a:xfrm>
            <a:off x="7228120" y="1876149"/>
            <a:ext cx="4320000" cy="4320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5FEC4456-0BAB-478F-8B37-BCF7945CE7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0688" y="729342"/>
            <a:ext cx="4982112" cy="49821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55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7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9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9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49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3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5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90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46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8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5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3D870A7-FE5E-40F4-A7C7-37E90CEC400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493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15C780-92DB-48AA-9CD0-9548DF1656A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92870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F0508D-AA30-4696-A4CC-23A8C8408F2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20062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B49AB0-8EF9-4316-A378-0D6995EDE1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47254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D507A7-BBC1-4D73-B1DA-8A17D69433C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744460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06E515-D4FE-4549-95B7-9FC6BC1107E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5493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A8CD0D3-9855-47AB-BAEB-C52324B2AC1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92685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74390A0-D256-44F2-A319-F9663500DEA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19877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2DF45995-8A1F-42EB-97CA-0BE9292982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273" y="516579"/>
            <a:ext cx="675012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FD66ED7B-B0C8-4F96-B66D-9E7D98CDE7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Frame 4">
            <a:extLst>
              <a:ext uri="{FF2B5EF4-FFF2-40B4-BE49-F238E27FC236}">
                <a16:creationId xmlns:a16="http://schemas.microsoft.com/office/drawing/2014/main" id="{E82089DB-8E5A-433D-90AB-D3A09E398B5C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2C7D9B-A094-4410-B1AD-4D00BF7AE127}"/>
              </a:ext>
            </a:extLst>
          </p:cNvPr>
          <p:cNvSpPr/>
          <p:nvPr userDrawn="1"/>
        </p:nvSpPr>
        <p:spPr>
          <a:xfrm>
            <a:off x="0" y="2672858"/>
            <a:ext cx="3064747" cy="292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3BB0289F-8A8A-4535-98F6-194A35541597}"/>
              </a:ext>
            </a:extLst>
          </p:cNvPr>
          <p:cNvGrpSpPr/>
          <p:nvPr userDrawn="1"/>
        </p:nvGrpSpPr>
        <p:grpSpPr>
          <a:xfrm>
            <a:off x="8295412" y="1658804"/>
            <a:ext cx="3174949" cy="4282922"/>
            <a:chOff x="5745956" y="3501865"/>
            <a:chExt cx="2146216" cy="2895189"/>
          </a:xfrm>
        </p:grpSpPr>
        <p:sp>
          <p:nvSpPr>
            <p:cNvPr id="5" name="Freeform: Shape 18">
              <a:extLst>
                <a:ext uri="{FF2B5EF4-FFF2-40B4-BE49-F238E27FC236}">
                  <a16:creationId xmlns:a16="http://schemas.microsoft.com/office/drawing/2014/main" id="{124C869E-34C6-4670-A07B-2DD7EEF4625E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C74870D9-B1E5-46A4-92DE-35D8813C10E3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:a16="http://schemas.microsoft.com/office/drawing/2014/main" id="{84C0FA71-D670-4436-9249-1621E48D3A2F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F05E0E04-A5AB-4A9A-912F-078ED3BFA5C3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:a16="http://schemas.microsoft.com/office/drawing/2014/main" id="{3F622B6E-4EF1-410E-BDA0-17B42C027D7B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9D2B0739-952F-4552-8B8D-09E4B660C73F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:a16="http://schemas.microsoft.com/office/drawing/2014/main" id="{0F2C49EF-F236-4C8F-9F73-EE54F03CB3E2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33DC56E2-B368-4617-996C-643FDA5AAE41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13" name="Oval 26">
                <a:extLst>
                  <a:ext uri="{FF2B5EF4-FFF2-40B4-BE49-F238E27FC236}">
                    <a16:creationId xmlns:a16="http://schemas.microsoft.com/office/drawing/2014/main" id="{FE82A5CC-13FF-4D5D-98E7-CABB269BD4C6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27">
                <a:extLst>
                  <a:ext uri="{FF2B5EF4-FFF2-40B4-BE49-F238E27FC236}">
                    <a16:creationId xmlns:a16="http://schemas.microsoft.com/office/drawing/2014/main" id="{A792250A-8EE6-4EE5-9B1E-9F0C46116D79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242F34B-948D-411D-A254-D6F6901537D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09452" y="2064430"/>
            <a:ext cx="2535033" cy="3500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48AFE75F-E657-4A07-A79B-59AD978CB649}"/>
              </a:ext>
            </a:extLst>
          </p:cNvPr>
          <p:cNvGrpSpPr/>
          <p:nvPr userDrawn="1"/>
        </p:nvGrpSpPr>
        <p:grpSpPr>
          <a:xfrm>
            <a:off x="6800195" y="2684975"/>
            <a:ext cx="1655536" cy="3345213"/>
            <a:chOff x="7135665" y="1639404"/>
            <a:chExt cx="2274703" cy="4596316"/>
          </a:xfrm>
        </p:grpSpPr>
        <p:sp>
          <p:nvSpPr>
            <p:cNvPr id="17" name="Graphic 2">
              <a:extLst>
                <a:ext uri="{FF2B5EF4-FFF2-40B4-BE49-F238E27FC236}">
                  <a16:creationId xmlns:a16="http://schemas.microsoft.com/office/drawing/2014/main" id="{A3DC18C1-0795-4817-8361-0CBED428A785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">
              <a:extLst>
                <a:ext uri="{FF2B5EF4-FFF2-40B4-BE49-F238E27FC236}">
                  <a16:creationId xmlns:a16="http://schemas.microsoft.com/office/drawing/2014/main" id="{0B076B94-1BF1-4A66-ACF1-E45C63C09758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8C26AB56-9C5C-4724-A1A2-93AB547A305E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2">
              <a:extLst>
                <a:ext uri="{FF2B5EF4-FFF2-40B4-BE49-F238E27FC236}">
                  <a16:creationId xmlns:a16="http://schemas.microsoft.com/office/drawing/2014/main" id="{FB47101D-ADCC-4EAD-A4E7-06DDFDE71CC9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2">
              <a:extLst>
                <a:ext uri="{FF2B5EF4-FFF2-40B4-BE49-F238E27FC236}">
                  <a16:creationId xmlns:a16="http://schemas.microsoft.com/office/drawing/2014/main" id="{AEF267AF-7427-46B8-B39E-0B8FCB794152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2">
              <a:extLst>
                <a:ext uri="{FF2B5EF4-FFF2-40B4-BE49-F238E27FC236}">
                  <a16:creationId xmlns:a16="http://schemas.microsoft.com/office/drawing/2014/main" id="{806D791C-6A33-4653-A86A-0CE4271F0FD5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2">
              <a:extLst>
                <a:ext uri="{FF2B5EF4-FFF2-40B4-BE49-F238E27FC236}">
                  <a16:creationId xmlns:a16="http://schemas.microsoft.com/office/drawing/2014/main" id="{A06F96CF-8BA3-46BF-A627-D793CE2D1089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CB20D032-8379-402B-A2E6-A1FB8D70814D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52F182CA-235B-4476-B3EE-0058EA08234A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5F9BCECF-A1A3-42CE-984F-533B971E86C0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EB0A7ADA-5C75-4BEF-AE0D-EB9917807B70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9DC8525E-2424-4195-A5E8-12589DCD8159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DA006FF5-26EA-41EC-B242-757F72EF6133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75E9E151-9D08-4D13-8EDA-60717D0C82AF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3A5049CA-FB9F-4E44-95D4-0EEFE5069371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005BDE6B-BF6A-4F40-AB9B-D5D34384B562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Graphic 2">
              <a:extLst>
                <a:ext uri="{FF2B5EF4-FFF2-40B4-BE49-F238E27FC236}">
                  <a16:creationId xmlns:a16="http://schemas.microsoft.com/office/drawing/2014/main" id="{715DD1F8-8868-4378-BDC1-A96870E80AB8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Picture Placeholder 37">
            <a:extLst>
              <a:ext uri="{FF2B5EF4-FFF2-40B4-BE49-F238E27FC236}">
                <a16:creationId xmlns:a16="http://schemas.microsoft.com/office/drawing/2014/main" id="{5480EE83-3B4F-4C7A-A9E8-2C50186570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0857" y="2758019"/>
            <a:ext cx="1466218" cy="3196113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BC49B0F-40FA-4C7D-881C-5A5A089F25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14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สามเหลี่ยมหน้าจั่ว 46"/>
          <p:cNvSpPr/>
          <p:nvPr/>
        </p:nvSpPr>
        <p:spPr>
          <a:xfrm rot="20802255">
            <a:off x="1408099" y="-10106"/>
            <a:ext cx="680403" cy="586554"/>
          </a:xfrm>
          <a:prstGeom prst="triangle">
            <a:avLst/>
          </a:prstGeom>
          <a:solidFill>
            <a:srgbClr val="0D2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1" y="904171"/>
            <a:ext cx="12192000" cy="41887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517359" y="466160"/>
            <a:ext cx="11161294" cy="40295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9" name="ตัวแทน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r="14262"/>
          <a:stretch/>
        </p:blipFill>
        <p:spPr>
          <a:xfrm>
            <a:off x="2" y="-2057"/>
            <a:ext cx="2251879" cy="2230635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CC8B6434-182A-48E3-8E2A-220B41086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98" y="585585"/>
            <a:ext cx="1292002" cy="1649363"/>
          </a:xfrm>
          <a:prstGeom prst="rect">
            <a:avLst/>
          </a:prstGeom>
        </p:spPr>
      </p:pic>
      <p:sp>
        <p:nvSpPr>
          <p:cNvPr id="53" name="TextBox 7">
            <a:extLst>
              <a:ext uri="{FF2B5EF4-FFF2-40B4-BE49-F238E27FC236}">
                <a16:creationId xmlns:a16="http://schemas.microsoft.com/office/drawing/2014/main" id="{5B74B873-129A-4BE3-8729-6E092593003E}"/>
              </a:ext>
            </a:extLst>
          </p:cNvPr>
          <p:cNvSpPr txBox="1"/>
          <p:nvPr/>
        </p:nvSpPr>
        <p:spPr>
          <a:xfrm>
            <a:off x="104774" y="2111202"/>
            <a:ext cx="12192000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l"/>
              </a:tabLst>
              <a:defRPr/>
            </a:pPr>
            <a:r>
              <a:rPr kumimoji="0" lang="th-TH" alt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ประชุมคณะกรรมการบริหารความเสี่ยง</a:t>
            </a:r>
            <a:br>
              <a:rPr kumimoji="0" lang="th-TH" alt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alt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มหาวิทยาลัยราชภัฏสกลนคร ครั้งที่ </a:t>
            </a:r>
            <a:r>
              <a:rPr kumimoji="0" lang="en-US" alt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2/2568</a:t>
            </a:r>
            <a:endParaRPr kumimoji="0" lang="th-TH" altLang="th-TH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3177" y="5043810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AF79AF1-E27F-8B7C-043D-F16B7B6EC915}"/>
              </a:ext>
            </a:extLst>
          </p:cNvPr>
          <p:cNvSpPr txBox="1"/>
          <p:nvPr/>
        </p:nvSpPr>
        <p:spPr>
          <a:xfrm>
            <a:off x="3356464" y="5345872"/>
            <a:ext cx="489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ณ ห้อง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ประชุมสร</a:t>
            </a:r>
            <a:r>
              <a:rPr kumimoji="0" lang="th-TH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ัสจั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นทร ชั้น 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อาคาร </a:t>
            </a:r>
            <a:r>
              <a:rPr lang="th-TH" sz="28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มหาวิทยาลัยราชภัฏสกลนคร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5906" y="4495757"/>
            <a:ext cx="6806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</a:t>
            </a:r>
            <a:r>
              <a:rPr lang="en-US" alt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พฤษภาคม </a:t>
            </a:r>
            <a:r>
              <a:rPr lang="th-TH" alt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r>
              <a:rPr lang="th-TH" alt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th-TH" alt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10.00 </a:t>
            </a:r>
            <a:r>
              <a:rPr lang="en-US" alt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en-US" alt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12.00</a:t>
            </a:r>
            <a:r>
              <a:rPr lang="th-TH" alt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endParaRPr lang="th-TH" alt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89495DD-7D20-ED19-73C9-807AC53DE7D1}"/>
              </a:ext>
            </a:extLst>
          </p:cNvPr>
          <p:cNvSpPr txBox="1"/>
          <p:nvPr/>
        </p:nvSpPr>
        <p:spPr>
          <a:xfrm>
            <a:off x="318446" y="6406518"/>
            <a:ext cx="206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เอกสารประกอบการประชุม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318" y="4014179"/>
            <a:ext cx="1770126" cy="248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8" y="4634782"/>
            <a:ext cx="1634072" cy="16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0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525300" y="724328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ตาราง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50348"/>
              </p:ext>
            </p:extLst>
          </p:nvPr>
        </p:nvGraphicFramePr>
        <p:xfrm>
          <a:off x="2744584" y="569297"/>
          <a:ext cx="4544979" cy="4364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4497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495765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8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จัดทำแผนรับมือเหตุภัยคุกคามทางไซเบอร์ โดยทำการ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Monitor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จราจรของระบบเครือข่ายอย่างสม่ำเสมอเพื่อให้สามารถ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Blocked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โจมตีได้ทัน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105286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โครงการจัดหาอุปกรณ์รักษาความปลอดภัย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Generation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2,000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 การดำเนินการอยู่ระหว่างการเสนอขอจัดซื้อ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อุปกรณ์รักษาความปลอดภัย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Generation Firewall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ชุดใหม่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 ชุด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2,000,000 บาท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เพื่อ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ทดแทนของเดิมและเพิ่มประสิทธิภาพการทำงาน และป้องกันภัยคุกคาม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และการ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ถูกโจมตี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</a:t>
                      </a:r>
                      <a:r>
                        <a:rPr lang="th-TH" sz="18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การและเทคโนโลยี</a:t>
                      </a:r>
                      <a:r>
                        <a:rPr lang="th-TH" sz="18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แผนรับมือเหตุภัยคุกคามทางไซเบอร์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พ.ศ.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ใช้สำหรับการรับมือเหตุ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ภัยคุกคาม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ทางไซเบอร์ที่เกิดขึ้นต่อระบบสารสนเทศ และข้อมูลดิจิทัลของมหาวิทยาลัย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กำหนด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หน้าที่ความรับผิดชอบให้หน่วยงานภายในมหาวิทยาลัยสำหรับทีมรับมือ 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เหตุการณ์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ภัยคุกคามทางไซเบอร์ กำหนดการรายงานเหตุฯ การรับมือเหตุภัยฯ  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การลดผลกระทบที่อาจเกิดขึ้นต่อการดำเนินงานของมหาวิทยาลัย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เผยแพร่บนเว็บไซต์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https://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arit.snru.ac.th/topics/18590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3" name="สี่เหลี่ยมผืนผ้า 22"/>
          <p:cNvSpPr/>
          <p:nvPr/>
        </p:nvSpPr>
        <p:spPr>
          <a:xfrm>
            <a:off x="121920" y="604267"/>
            <a:ext cx="2354820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21920" y="1142180"/>
            <a:ext cx="2544633" cy="2634563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96" y="5415746"/>
            <a:ext cx="2178054" cy="131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244" y="5442386"/>
            <a:ext cx="1372260" cy="118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1" y="3369692"/>
            <a:ext cx="2417000" cy="325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id="{A0CCA43D-AD59-CF22-EFEF-2ECFBC099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70815"/>
              </p:ext>
            </p:extLst>
          </p:nvPr>
        </p:nvGraphicFramePr>
        <p:xfrm>
          <a:off x="7289563" y="1432194"/>
          <a:ext cx="4318777" cy="2690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8777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09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ติดตาม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Update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ฐานข้อมูล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Black list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Domain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ที่เข้าข่ายเป็น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Spammer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อย่าง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สม่ำเสมอ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142136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งานพัฒนาเทคโนโลยีเครือข่ายและโครงสร้างพื้นฐาน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ได้สรุป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การจากการ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Monitor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การจราจรของระบบเครือข่ายของมหาวิทยาลัย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การโจมตีจากภายนอกมาเป็นระยะ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โดยเฉลี่ย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300 ครั้ง/15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นาที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ซึ่ง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Blocked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การโจมตีโดย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อุปกรณ์รักษาความปลอดภัย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Generation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ทำการ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Drop 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แพ</a:t>
                      </a:r>
                      <a:r>
                        <a:rPr lang="th-TH" sz="1800" b="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็ค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เก็จที่น่าสงสัย และที่ปรากฏบน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Signature 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ของฐานข้อมูลของ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ปลอดภัย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300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15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นาที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ผลคือสามารถป้องกันได้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99.99%</a:t>
                      </a:r>
                      <a:endParaRPr lang="th-TH" sz="1800" dirty="0">
                        <a:solidFill>
                          <a:schemeClr val="tx1"/>
                        </a:solidFill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6" name="Picture 1">
            <a:extLst>
              <a:ext uri="{FF2B5EF4-FFF2-40B4-BE49-F238E27FC236}">
                <a16:creationId xmlns:a16="http://schemas.microsoft.com/office/drawing/2014/main" id="{5C1EEAC1-B5C7-8135-64D8-502A000C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4890" y="4933716"/>
            <a:ext cx="3284430" cy="157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24" y="4228292"/>
            <a:ext cx="1761647" cy="24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แผนผังลําดับงาน: กระบวนการสำรอง 18"/>
          <p:cNvSpPr/>
          <p:nvPr/>
        </p:nvSpPr>
        <p:spPr>
          <a:xfrm>
            <a:off x="10355133" y="377716"/>
            <a:ext cx="1702981" cy="1031157"/>
          </a:xfrm>
          <a:prstGeom prst="flowChartAlternateProcess">
            <a:avLst/>
          </a:prstGeom>
          <a:solidFill>
            <a:srgbClr val="FF0000"/>
          </a:solidFill>
          <a:ln>
            <a:solidFill>
              <a:srgbClr val="FF99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10315555" y="400679"/>
            <a:ext cx="18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ระดับความเสี่ยงสูงมาก</a:t>
            </a:r>
            <a:b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(สูงมาก)</a:t>
            </a:r>
            <a:b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(โอกาส 4 × ผลกระทบ 5)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8083458" y="4235959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P.32 - 34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FEA9-E91B-DF16-FF59-8A56088F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D94E8C09-55BF-015A-1CC0-8D0673AAA025}"/>
              </a:ext>
            </a:extLst>
          </p:cNvPr>
          <p:cNvSpPr/>
          <p:nvPr/>
        </p:nvSpPr>
        <p:spPr>
          <a:xfrm>
            <a:off x="2662460" y="541448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AE49F710-3058-6F30-6F2E-B6C754204CDC}"/>
              </a:ext>
            </a:extLst>
          </p:cNvPr>
          <p:cNvSpPr/>
          <p:nvPr/>
        </p:nvSpPr>
        <p:spPr>
          <a:xfrm>
            <a:off x="205740" y="520447"/>
            <a:ext cx="2442622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106D440F-8ACC-3E93-F3CA-563223D4DF2B}"/>
              </a:ext>
            </a:extLst>
          </p:cNvPr>
          <p:cNvSpPr/>
          <p:nvPr/>
        </p:nvSpPr>
        <p:spPr>
          <a:xfrm>
            <a:off x="205740" y="1058360"/>
            <a:ext cx="2538845" cy="222584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>
            <a:extLst>
              <a:ext uri="{FF2B5EF4-FFF2-40B4-BE49-F238E27FC236}">
                <a16:creationId xmlns:a16="http://schemas.microsoft.com/office/drawing/2014/main" id="{18EE06B1-E15F-8099-D840-3665B4F1AA29}"/>
              </a:ext>
            </a:extLst>
          </p:cNvPr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7" name="ตาราง 16">
            <a:extLst>
              <a:ext uri="{FF2B5EF4-FFF2-40B4-BE49-F238E27FC236}">
                <a16:creationId xmlns:a16="http://schemas.microsoft.com/office/drawing/2014/main" id="{7EB14730-AB5A-E0FA-C7D3-BCB749D02F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52625" y="592249"/>
          <a:ext cx="3447808" cy="3501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80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294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สำรองข้อมูลระบบและสำรองฐานข้อมูลอย่างสม่ำเสมอ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206507">
                <a:tc>
                  <a:txBody>
                    <a:bodyPr/>
                    <a:lstStyle/>
                    <a:p>
                      <a:pPr marL="0" indent="0">
                        <a:lnSpc>
                          <a:spcPct val="89000"/>
                        </a:lnSpc>
                        <a:buNone/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3.1 สำนัก</a:t>
                      </a:r>
                      <a:r>
                        <a:rPr lang="th-TH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การและเทคโนโลยี มีการดำเนินการอยู่ระหว่างการเสนอขอจัดซื้อ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ครุภัณฑ์เพื่อสนับสนุนการบริหารความเสี่ยงข้อมูล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(อุปกรณ์สำหรับจัดเก็บข้อมูลแบบ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NAS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พร้อมหน่วยจัดเก็บข้อมูล) ชุดใหม่ จำนวน 1 ชุด </a:t>
                      </a:r>
                      <a:b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งบประมาณ 100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000 บาท และวางแผนและดำเนินมาตรการป้องกันข้อมูลสูญหายอย่างมีประสิทธิภาพ รวมถึงการฟื้นฟูข้อมูลในกรณีที่เกิดความสูญเสียขึ้นแล้ว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3.2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ปฏิบัติตามแผนรองรับสถานการณ์ฉุกเฉิน </a:t>
                      </a:r>
                      <a:b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ปรับปรุงปี 2566 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9000"/>
                        </a:lnSpc>
                        <a:buNone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(https://arit.snru.ac.th/contingencyplan)</a:t>
                      </a:r>
                      <a:endParaRPr lang="th-TH" sz="1600" b="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9388" indent="-179388">
                        <a:lnSpc>
                          <a:spcPct val="89000"/>
                        </a:lnSpc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3.3 ทำการสำรองฐานข้อมูลที่สำคัญทุก จันทร์-พุธ-ศุกร์ และสำรอง ข้อมูลแบบ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Full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ทุกวันที่ 1 ของเดือน 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3.4 ทำการสำรองข้อมูลระบบปฏิบัติการ (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OS)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ที่ให้บริการ</a:t>
                      </a:r>
                      <a:b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ระบบสารสนเทศสำคัญ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เป็นประจำทุก 6 เดือน</a:t>
                      </a: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4" name="แผนผังลําดับงาน: กระบวนการสำรอง 7">
            <a:extLst>
              <a:ext uri="{FF2B5EF4-FFF2-40B4-BE49-F238E27FC236}">
                <a16:creationId xmlns:a16="http://schemas.microsoft.com/office/drawing/2014/main" id="{13E39080-CB4D-0BEB-99F0-F49396E5C992}"/>
              </a:ext>
            </a:extLst>
          </p:cNvPr>
          <p:cNvSpPr/>
          <p:nvPr/>
        </p:nvSpPr>
        <p:spPr>
          <a:xfrm>
            <a:off x="10162921" y="459487"/>
            <a:ext cx="1892791" cy="103115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99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6" y="3342322"/>
            <a:ext cx="2366544" cy="334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239" y="1699627"/>
            <a:ext cx="1982082" cy="285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ตาราง 15">
            <a:extLst>
              <a:ext uri="{FF2B5EF4-FFF2-40B4-BE49-F238E27FC236}">
                <a16:creationId xmlns:a16="http://schemas.microsoft.com/office/drawing/2014/main" id="{7EB14730-AB5A-E0FA-C7D3-BCB749D02F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57773" y="541448"/>
          <a:ext cx="3447808" cy="4567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80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434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สำรองข้อมูลระบบและสำรองฐานข้อมูลอย่างสม่ำเสมอ </a:t>
                      </a: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แผน</a:t>
                      </a:r>
                      <a:r>
                        <a:rPr lang="th-TH" sz="16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รองรับสถานการณ์</a:t>
                      </a:r>
                      <a:r>
                        <a:rPr lang="th-TH" sz="1600" b="1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ฉุกเฉิน ปรับปรุงปี 2566)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847877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3.5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</a:t>
                      </a:r>
                      <a:r>
                        <a:rPr lang="th-TH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การและเทคโนโลยี จัดทำ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บริหารความมั่นคงของข้อมูลและ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600" dirty="0" err="1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การความเสี่ยง</a:t>
                      </a:r>
                      <a:r>
                        <a:rPr lang="th-TH" sz="1600" baseline="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aseline="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th-TH" sz="16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</a:t>
                      </a:r>
                      <a:r>
                        <a:rPr lang="th-TH" sz="16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ทำแผนบริหารความเสี่ยงด้านเทคโนโลยีสารสนเทศ ซึ่งมีวัตถุประสงค์</a:t>
                      </a:r>
                      <a:b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1) เพื่อเตรียมความพร้อมและรองรับสถานการณ์ฉุกเฉิน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ที่อาจจะเกิดขึ้นกับระบบฐานข้อมูล 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และระบบเทคโนโลยีสารสนเทศ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เพื่อกำหนดแนวทางและมาตรการในการดูแล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รักษาระบบความมั่นคงปลอดภัยของระบบให้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มีความเสถียรภาพ 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เพื่อให้การปฏิบัติงานเป็นไปอย่างมีระบบต่อเนื่อง 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และสามารถแก้ไขสถานการณ์ได้อย่างทันท่วงที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เพื่อสร้างความตระหนักและการมีส่วนร่วมในการ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บริหารจัดการความเสี่ยงด้านเทคโนโลยีสารสนเทศ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แก่บุคลากรทุกระดับ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 เพื่อลดผลกระทบและความเสียหายที่อาจเกิดขึ้น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ต่อระบบเทคโนโลยีสารสนเทศ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18" y="4146591"/>
            <a:ext cx="3726975" cy="1738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751" y="5190710"/>
            <a:ext cx="3146589" cy="1522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กล่องข้อความ 14"/>
          <p:cNvSpPr txBox="1"/>
          <p:nvPr/>
        </p:nvSpPr>
        <p:spPr>
          <a:xfrm>
            <a:off x="10205205" y="520447"/>
            <a:ext cx="18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ระดับความเสี่ยงสูงมาก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(สูงมาก)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(โอกาส 4 × ผลกระทบ 5)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9924998" y="4729045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P.32 - 34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FEA9-E91B-DF16-FF59-8A56088F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D94E8C09-55BF-015A-1CC0-8D0673AAA025}"/>
              </a:ext>
            </a:extLst>
          </p:cNvPr>
          <p:cNvSpPr/>
          <p:nvPr/>
        </p:nvSpPr>
        <p:spPr>
          <a:xfrm>
            <a:off x="2739269" y="586799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AE49F710-3058-6F30-6F2E-B6C754204CDC}"/>
              </a:ext>
            </a:extLst>
          </p:cNvPr>
          <p:cNvSpPr/>
          <p:nvPr/>
        </p:nvSpPr>
        <p:spPr>
          <a:xfrm>
            <a:off x="205740" y="520447"/>
            <a:ext cx="2442622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106D440F-8ACC-3E93-F3CA-563223D4DF2B}"/>
              </a:ext>
            </a:extLst>
          </p:cNvPr>
          <p:cNvSpPr/>
          <p:nvPr/>
        </p:nvSpPr>
        <p:spPr>
          <a:xfrm>
            <a:off x="205740" y="1058360"/>
            <a:ext cx="2538845" cy="2223225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>
            <a:extLst>
              <a:ext uri="{FF2B5EF4-FFF2-40B4-BE49-F238E27FC236}">
                <a16:creationId xmlns:a16="http://schemas.microsoft.com/office/drawing/2014/main" id="{18EE06B1-E15F-8099-D840-3665B4F1AA29}"/>
              </a:ext>
            </a:extLst>
          </p:cNvPr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กลุ่ม 30">
            <a:extLst>
              <a:ext uri="{FF2B5EF4-FFF2-40B4-BE49-F238E27FC236}">
                <a16:creationId xmlns:a16="http://schemas.microsoft.com/office/drawing/2014/main" id="{01CBE385-B497-1EE4-E79B-54F5DB700A5F}"/>
              </a:ext>
            </a:extLst>
          </p:cNvPr>
          <p:cNvGrpSpPr/>
          <p:nvPr/>
        </p:nvGrpSpPr>
        <p:grpSpPr>
          <a:xfrm>
            <a:off x="10135239" y="479658"/>
            <a:ext cx="2056760" cy="1031157"/>
            <a:chOff x="7209049" y="563769"/>
            <a:chExt cx="2049672" cy="936279"/>
          </a:xfrm>
        </p:grpSpPr>
        <p:sp>
          <p:nvSpPr>
            <p:cNvPr id="4" name="แผนผังลําดับงาน: กระบวนการสำรอง 7">
              <a:extLst>
                <a:ext uri="{FF2B5EF4-FFF2-40B4-BE49-F238E27FC236}">
                  <a16:creationId xmlns:a16="http://schemas.microsoft.com/office/drawing/2014/main" id="{13E39080-CB4D-0BEB-99F0-F49396E5C992}"/>
                </a:ext>
              </a:extLst>
            </p:cNvPr>
            <p:cNvSpPr/>
            <p:nvPr/>
          </p:nvSpPr>
          <p:spPr>
            <a:xfrm>
              <a:off x="7252099" y="563769"/>
              <a:ext cx="1886268" cy="936279"/>
            </a:xfrm>
            <a:prstGeom prst="flowChartAlternate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5" name="กล่องข้อความ 17">
              <a:extLst>
                <a:ext uri="{FF2B5EF4-FFF2-40B4-BE49-F238E27FC236}">
                  <a16:creationId xmlns:a16="http://schemas.microsoft.com/office/drawing/2014/main" id="{8D61E098-4520-EDDD-64F8-9686E94BCD49}"/>
                </a:ext>
              </a:extLst>
            </p:cNvPr>
            <p:cNvSpPr txBox="1"/>
            <p:nvPr/>
          </p:nvSpPr>
          <p:spPr>
            <a:xfrm>
              <a:off x="7209049" y="619874"/>
              <a:ext cx="2049672" cy="83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20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(สูงมาก)</a:t>
              </a:r>
              <a:b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</a:t>
              </a: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× ผลกระทบ 5)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C2AFA6-E84E-EBA6-2416-EF4A4B1B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444" y="1860716"/>
            <a:ext cx="2072558" cy="131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7AF30-7B4B-9C71-A8DD-D3A7AD0F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25" y="520447"/>
            <a:ext cx="3324545" cy="163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2211764"/>
            <a:ext cx="3210365" cy="454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703" y="3296985"/>
            <a:ext cx="2076299" cy="2994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7984873-1B4F-3E5F-B1EF-598FF5ECA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117471"/>
              </p:ext>
            </p:extLst>
          </p:nvPr>
        </p:nvGraphicFramePr>
        <p:xfrm>
          <a:off x="3049863" y="541448"/>
          <a:ext cx="3324544" cy="5128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4544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721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บริหารจัดการสัญญา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Maintenance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ให้เหมาะสมเพื่อให้ได้ข้อมูลเกี่ยวกับ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Site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ที่ทำการโจมตี</a:t>
                      </a:r>
                      <a:r>
                        <a:rPr lang="th-TH" sz="18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Dos</a:t>
                      </a:r>
                      <a:endParaRPr lang="en-US" sz="1800" u="none" strike="sng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79017"/>
                  </a:ext>
                </a:extLst>
              </a:tr>
              <a:tr h="29854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โครงการเช่าวงจรอินเทอร์เน็ตเพื่อทำระบบวงจรสื่อสารสำรอง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Backup Link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240,000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โดยมีการดำเนินการดังนี้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9000"/>
                        </a:lnSpc>
                        <a:buFontTx/>
                        <a:buNone/>
                      </a:pP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ดำเนินการ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จัดหาวงจรอินเทอร์เน็ต จำนวน 1 วงจร ความเร็ว 2000/2000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Mbps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เพื่อทำช่องทางสำรองสำหรับการเชื่อมต่อภายนอก เพื่อลด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ระบบอินเทอร์เน็ตขัดข้อง รองรับการให้</a:t>
                      </a:r>
                      <a:r>
                        <a:rPr lang="th-TH" sz="1800" b="0" kern="1200" baseline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การะบบอินเทอร์เน็ตตลอด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24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</a:t>
                      </a:r>
                    </a:p>
                    <a:p>
                      <a:pPr marL="0" indent="0">
                        <a:lnSpc>
                          <a:spcPct val="89000"/>
                        </a:lnSpc>
                        <a:buFontTx/>
                        <a:buNone/>
                      </a:pP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ผลคือ ลดการ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Down Time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ของระบบอินเทอร์เน็ตได้ 99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ลดความเสี่ยง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link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อินเทอร์เน็ตขัดข้อง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และสามารถใช้งานระบบดังต่อไปนี้ได้เป็นปกติ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1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ระบบจัดซื้อจัดจ้างภาครัฐด้วยอิเล็กทรอนิกส์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e-GP)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2)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ระบบบริหารการเงินการคลังภาครัฐแบบอิเล็กทรอนิกส์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(GFMIS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279685"/>
                  </a:ext>
                </a:extLst>
              </a:tr>
            </a:tbl>
          </a:graphicData>
        </a:graphic>
      </p:graphicFrame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6"/>
          <a:srcRect t="3487"/>
          <a:stretch/>
        </p:blipFill>
        <p:spPr>
          <a:xfrm>
            <a:off x="10176100" y="3692923"/>
            <a:ext cx="1480798" cy="181240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958554" y="459487"/>
            <a:ext cx="3519158" cy="1005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 flipV="1">
            <a:off x="2203632" y="1549668"/>
            <a:ext cx="1008253" cy="2288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489782" y="3692923"/>
            <a:ext cx="2217976" cy="11706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21293" y="3838036"/>
            <a:ext cx="2217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การและเทคโนโลยี </a:t>
            </a: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ปรับกลยุทธ์แนวทาง</a:t>
            </a:r>
            <a:r>
              <a:rPr lang="th-TH" b="1" dirty="0" err="1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การความเสี่ยง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ในวาระที่ 5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4619911" y="5751733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P.32 - 34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345148" y="5642671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16 (สูงมาก)</a:t>
              </a:r>
              <a:b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(โอกาส 4 × ผลกระทบ 4)</a:t>
              </a: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24" name="ตาราง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37191"/>
              </p:ext>
            </p:extLst>
          </p:nvPr>
        </p:nvGraphicFramePr>
        <p:xfrm>
          <a:off x="2595184" y="643275"/>
          <a:ext cx="3603186" cy="5825218"/>
        </p:xfrm>
        <a:graphic>
          <a:graphicData uri="http://schemas.openxmlformats.org/drawingml/2006/table">
            <a:tbl>
              <a:tblPr firstRow="1" bandRow="1"/>
              <a:tblGrid>
                <a:gridCol w="3603186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744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920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พัฒนาทักษะอาจารย์ผู้สอน ความรู้เฉพาะด้าน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เช่น จัดอบรมระยะสั้นหรือ</a:t>
                      </a:r>
                      <a:r>
                        <a:rPr lang="th-TH" sz="1600" strike="sngStrike" dirty="0" err="1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เวิร์กชอป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ที่ครอบคลุมหัวข้อสำคัญ เช่น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Machine Learning, Natural Language Processing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NLP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Ethics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 และนักศึกษา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080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6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กลยุทธ์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งบประมาณ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80,000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บาท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marR="0" lvl="0" indent="-1098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230782" y="582310"/>
            <a:ext cx="2955947" cy="6001643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วิทยาการจัดการ สาขาวิชาคอมพิวเตอร์ธุรกิจ และสาขาวิชาการจัดการธุรกิจเกมและอีสปอร์ต จัดโครงการพัฒนาทักษะในศตวรรษที่ 21 สำหรับนักศึกษา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ในหัวข้อ “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Make Money” </a:t>
            </a:r>
            <a: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th-TH" sz="1600" b="1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รูจิน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วิทยากรที่มีชื่อเสียง และสามารถสร้างรายได้จริงผ่านโซ</a:t>
            </a:r>
            <a:r>
              <a:rPr lang="th-TH" sz="1600" b="1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ยลมีเดีย</a:t>
            </a:r>
          </a:p>
          <a:p>
            <a:pPr algn="thaiDist"/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เพื่อให้นักศึกษาได้เรียนรู้พัฒนาการของ 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และสามารถนำ 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บางตัวที่สำคัญ อาทิ </a:t>
            </a:r>
            <a:r>
              <a:rPr lang="en-US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ChatGPT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ฯลฯ สร้างดิจิทัลโปรดัก ดิจิทัลอาร์ต หรือดิจิทัลคอนเทนต์ ผ่านการเจเนอ</a:t>
            </a:r>
            <a:r>
              <a:rPr lang="th-TH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เรต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ที่เหมาะสมนำออกไปสู่กลุ่มตลาดเฉพาะ เพื่อทำให้เกิดรายได้อย่างแท้จริง</a:t>
            </a:r>
          </a:p>
          <a:p>
            <a:pPr algn="thaiDist"/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รวมถึงการวิเคราะห์กลุ่มลูกค้าในตลาด ที่ต้องยึดโยงกับการแก้ไขปัญหาเฉพาะ (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Pinpoint)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นำไปสู่การแสวงหากลุ่มตลาดเฉพาะ (</a:t>
            </a:r>
            <a:r>
              <a:rPr lang="en-US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Nich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market)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ที่ต้องการดิจิทัลโปรดักดูจากผู้สร้าง การสร้างรายได้ผ่านโซ</a:t>
            </a:r>
            <a:r>
              <a:rPr lang="th-TH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ยลมีเดีย สามารถทำได้ทุกคน ลงทุนไม่สูงเหมือนธุรกิจทั่วไป สิ่งสำคัญที่สุดคือการลงมือปฏิบัติ ล้มไว ลุกไว และเรียนรู้อย่างรวดเร็ว</a:t>
            </a:r>
          </a:p>
          <a:p>
            <a:pPr algn="thaiDist"/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ต้องขอบคุณวิทยากรที่เสียสละเวลามาแบ่งปันประสบการณ์ตรง ขอบคุณคณาจารย์สาขาวิชาคอมพิวเตอร์ธุรกิจทุกท่าน ที่พยายาม</a:t>
            </a: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</a:t>
            </a:r>
            <a:b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 ๆ ให้กับลูกศิษย์ของเรา ขอให้เด็ก ๆ ทุกคนใช้เวลาในวันนี้อย่าง</a:t>
            </a: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คุ้มค่า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เพื่อนำไปสู่การสร้างรายได้ ครับ</a:t>
            </a:r>
            <a:endParaRPr lang="th-TH" sz="16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184" y="2488070"/>
            <a:ext cx="3542863" cy="175756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33" y="4411186"/>
            <a:ext cx="3553813" cy="15794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85" y="5968054"/>
            <a:ext cx="2098312" cy="73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2569633" y="570823"/>
            <a:ext cx="3628737" cy="1044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คำบรรยายภาพแบบสี่เหลี่ยมมุมมน 6"/>
          <p:cNvSpPr/>
          <p:nvPr/>
        </p:nvSpPr>
        <p:spPr>
          <a:xfrm>
            <a:off x="1478422" y="1536835"/>
            <a:ext cx="1091211" cy="616119"/>
          </a:xfrm>
          <a:prstGeom prst="wedgeRoundRectCallout">
            <a:avLst>
              <a:gd name="adj1" fmla="val 62101"/>
              <a:gd name="adj2" fmla="val -642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ปรับกลยุทธ์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9268514" y="643275"/>
            <a:ext cx="2628214" cy="181588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บัณฑิตวิทยาลัยจัดโครงการอบรมเชิงปฏิบัติการ เรื่อง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“การใช้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Generative AI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เพื่อพัฒนางานวิจัย” ในวันจันทร์ที่ 28 เมษายน 2568 ผ่านระบบอิเล็กทรอนิกส์</a:t>
            </a:r>
            <a:endParaRPr lang="th-TH" sz="1400" dirty="0">
              <a:solidFill>
                <a:srgbClr val="33333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 ได้แก่ นักศึกษา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นักวิจัย และบุคคลทั่วไปที่สนใจ เข้าร่วมอบรมเชิง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ปฏิบัติการ</a:t>
            </a:r>
            <a:endParaRPr lang="th-TH" sz="14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05" y="2531609"/>
            <a:ext cx="2781056" cy="192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กล่องข้อความ 16"/>
          <p:cNvSpPr txBox="1"/>
          <p:nvPr/>
        </p:nvSpPr>
        <p:spPr>
          <a:xfrm>
            <a:off x="9621314" y="4739257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10045684" y="5641996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641010"/>
              </p:ext>
            </p:extLst>
          </p:nvPr>
        </p:nvGraphicFramePr>
        <p:xfrm>
          <a:off x="7621163" y="731822"/>
          <a:ext cx="3603186" cy="5271293"/>
        </p:xfrm>
        <a:graphic>
          <a:graphicData uri="http://schemas.openxmlformats.org/drawingml/2006/table">
            <a:tbl>
              <a:tblPr firstRow="1" bandRow="1"/>
              <a:tblGrid>
                <a:gridCol w="3603186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014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kumimoji="0" lang="th-TH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+mn-cs"/>
                        </a:rPr>
                        <a:t> 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17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ในปีงบประมาณ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2568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คณะมนุษยศาสตร์และสังคมศาสตร์ มีการดำเนินโครงการ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กิจกรรม</a:t>
                      </a:r>
                      <a:r>
                        <a:rPr kumimoji="0" lang="th-TH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โครงการพัฒนาศักยภาพนักศึกษาและทักษะการเรียนรู้ในศตวรรษที่ </a:t>
                      </a:r>
                      <a:r>
                        <a:rPr kumimoji="0" lang="en-US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21 </a:t>
                      </a:r>
                      <a:r>
                        <a:rPr kumimoji="0" lang="th-TH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ที่มุ่งเน้นการพัฒนานักศึกษาและเสริมสร้างทักษะการเรียนรู้ (ทักษะการแก้ไขปัญหา ทักษะการสื่อสาร ทักษะการมีส่วนร่วม ทักษะการเทคโนโลยี เป็นต้น)  โดยมีการดำเนินการครอบคลุมหลักสูตร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หลักสูตร และอยู่ในระหว่างการดำเนินการ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หลักสูตร โดยมีกิจกรรมการพัฒนานักศึกษา เช่น พัฒนาศักยภาพผู้เรียนเน้นชุมชนเป็นฐาน (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CBL) ,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พัฒนาศักยภาพการทำงาน ชั้นปีที่ 4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ศักยภาพการใช้ภาษาจีนเพื่อยกระดับการเรียนรู้นอกห้องเรียน (เปิดโลกกิจกรรมวันตรุษจีน)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, ส่งเสริมพัฒนานักศึกษาและทักษะการเรียนรู้ในศตวรรษที่ 21 เป็นต้น 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55607"/>
              </p:ext>
            </p:extLst>
          </p:nvPr>
        </p:nvGraphicFramePr>
        <p:xfrm>
          <a:off x="2682279" y="643276"/>
          <a:ext cx="4714201" cy="4998720"/>
        </p:xfrm>
        <a:graphic>
          <a:graphicData uri="http://schemas.openxmlformats.org/drawingml/2006/table">
            <a:tbl>
              <a:tblPr firstRow="1" bandRow="1"/>
              <a:tblGrid>
                <a:gridCol w="4714201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406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920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พัฒนาทักษะอาจารย์ผู้สอน ความรู้เฉพาะด้าน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เช่น จัดอบรมระยะสั้นหรือ</a:t>
                      </a:r>
                      <a:r>
                        <a:rPr lang="th-TH" sz="1600" strike="sngStrike" dirty="0" err="1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เวิร์กชอป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ที่ครอบคลุมหัวข้อสำคัญ เช่น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Machine Learning, Natural Language Processing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NLP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Ethics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 และนักศึกษา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403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 algn="thaiDist">
                        <a:buFont typeface="Wingdings" panose="05000000000000000000" pitchFamily="2" charset="2"/>
                        <a:buChar char="§"/>
                        <a:tabLst>
                          <a:tab pos="4124325" algn="l"/>
                        </a:tabLst>
                      </a:pP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คณะเทคโนโลยีการเกษตรจัดกิจกรรมเตรียมความพร้อมในการใช้โปรแกรม 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Microsoft Excel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Canva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เพื่อเพิ่มประสิทธิภาพการเรียนรู้ด้านการคำนวณและการนำเสนองาน ประจำปีการศึกษา 2567หลักสูตรวิทยาศาสตร์การเพาะเลี้ยงสัตว์น้ำ สาขาวิชาการประมง คณะเทคโนโลยีการเกษตร มหาวิทยาลัยราชภัฏสกลนคร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นักศึกษาในหลักสูตร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ยวิ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ทยากร คือ อาจารย์นาฏลดา เรืองชาญ อาจารย์ประจำสาขาวิชาคอมพิวเตอร์ธุรกิจ คณะวิทยาการจัดการ มหาวิทยาลัยราชภัฏสกลนคร ให้คำแนะนำการใช้งานที่เหมาะกับการเรียนรู้ทางสาขาวิชาการประมง จัดขึ้นวันที่ 17 ธันวาคม 2567 ณ ห้องภูพาน ชั้น 4 อาคารบรรณราชนครินทร์ มหาวิทยาลัยราชภัฏสกลนคร โดยมีนักศึกษาสาขาวิชาการประมง ชั้นปี 1-4 เข้าร่วมกิจกรรมในครั้งนี้</a:t>
                      </a:r>
                    </a:p>
                    <a:p>
                      <a:pPr marL="285750" indent="-285750" algn="thaiDist">
                        <a:buFont typeface="Wingdings" panose="05000000000000000000" pitchFamily="2" charset="2"/>
                        <a:buChar char="§"/>
                        <a:tabLst>
                          <a:tab pos="4124325" algn="l"/>
                        </a:tabLst>
                      </a:pP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จะดำเนินการจัด</a:t>
                      </a: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กิจกรรมอบรมระยะสั้นการออกแบบสื่อดิจิทัลเพื่อการโฆษณา</a:t>
                      </a: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 ในวันที่ 29 – 30 พฤษภาคม 2568 </a:t>
                      </a:r>
                      <a:b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ห้องปฏิบัติการคอมพิวเตอร์ 1122 อาคารศูนย์ภาษาและคอมพิวเตอร์</a:t>
                      </a:r>
                      <a:endParaRPr kumimoji="0" lang="th-TH" sz="16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68" y="5359287"/>
            <a:ext cx="2961836" cy="1053097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4" y="5443518"/>
            <a:ext cx="2282279" cy="1119194"/>
          </a:xfrm>
          <a:prstGeom prst="rect">
            <a:avLst/>
          </a:prstGeom>
        </p:spPr>
      </p:pic>
      <p:sp>
        <p:nvSpPr>
          <p:cNvPr id="16" name="คำบรรยายภาพแบบสี่เหลี่ยมมุมมน 15"/>
          <p:cNvSpPr/>
          <p:nvPr/>
        </p:nvSpPr>
        <p:spPr>
          <a:xfrm>
            <a:off x="1521149" y="1459923"/>
            <a:ext cx="1091211" cy="616119"/>
          </a:xfrm>
          <a:prstGeom prst="wedgeRoundRectCallout">
            <a:avLst>
              <a:gd name="adj1" fmla="val 62101"/>
              <a:gd name="adj2" fmla="val -642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ปรับกลยุทธ์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8211258" y="6016168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10366319" y="630222"/>
            <a:ext cx="1848348" cy="97638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25" name="ตาราง 24"/>
          <p:cNvGraphicFramePr>
            <a:graphicFrameLocks noGrp="1"/>
          </p:cNvGraphicFramePr>
          <p:nvPr>
            <p:extLst/>
          </p:nvPr>
        </p:nvGraphicFramePr>
        <p:xfrm>
          <a:off x="2614030" y="630222"/>
          <a:ext cx="3644825" cy="5507875"/>
        </p:xfrm>
        <a:graphic>
          <a:graphicData uri="http://schemas.openxmlformats.org/drawingml/2006/table">
            <a:tbl>
              <a:tblPr firstRow="1" bandRow="1"/>
              <a:tblGrid>
                <a:gridCol w="3644825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01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532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 มหาวิทยาลัยราชภัฏสกลนคร จัดอบรมเชิงปฏิบัติการหลักสูตรวิศวกรสังคม “การพัฒนาศักยภาพอาจารย์ที่ปรึกษา” ระหว่างวันที่ 6 – 8 ธันวาคม 2567 ณ ห้องกิจกรรมเชิงสร้างสรรค์ ชั้น 3 อาคาร 20 มหาวิทยาลัยราชภัฏสกลนคร </a:t>
                      </a:r>
                    </a:p>
                    <a:p>
                      <a:pPr algn="l"/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 ผศ. ชาคริต ชาญชิตปรีชา อธิการบดี กล่าวเปิดการอบรม และอาจารย์ ดร.วิน</a:t>
                      </a:r>
                      <a:r>
                        <a:rPr lang="th-TH" sz="1600" b="0" i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ิธา</a:t>
                      </a:r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พานิชย์ ผู้ช่วยอธิการบดี กล่าวรายงาน มีวัตถุประสงค์เพื่อให้คณาจารย์และบุคลากรที่เข้าร่วมการอบรมมีความรู้ ความเข้าใจในเครื่องมือวิศวกรสังคมทั้ง 5 เครื่องมือ ตลอดจนมีทักษะในการรับฟัง และให้คำปรึกษาแก่นักศึกษาที่ผ่านกระบวนการอบรมได้ โดยมีผู้เข้าร่วมได้แก่ อาจารย์ และบุคลากร จากคณะ สำนัก สถาบัน จำนวนทั้งสิ้น 50 คน</a:t>
                      </a:r>
                      <a:endParaRPr lang="th-TH" sz="1600" b="0" i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0" name="สี่เหลี่ยมผืนผ้า 19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5" y="5531710"/>
            <a:ext cx="2107008" cy="121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ตาราง 11"/>
          <p:cNvGraphicFramePr>
            <a:graphicFrameLocks noGrp="1"/>
          </p:cNvGraphicFramePr>
          <p:nvPr>
            <p:extLst/>
          </p:nvPr>
        </p:nvGraphicFramePr>
        <p:xfrm>
          <a:off x="6595311" y="599822"/>
          <a:ext cx="3693358" cy="4358640"/>
        </p:xfrm>
        <a:graphic>
          <a:graphicData uri="http://schemas.openxmlformats.org/drawingml/2006/table">
            <a:tbl>
              <a:tblPr firstRow="1" bandRow="1"/>
              <a:tblGrid>
                <a:gridCol w="369335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79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728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โดยมีนักศึกษาทุกคณะเข้าร่วมการอบรมดังกล่าวอาทิ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เช่น</a:t>
                      </a:r>
                      <a:r>
                        <a:rPr lang="th-TH" sz="1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คณะเทคโนโลยีอุตสาหกรรม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ได้เข้าร่วมโครงการพัฒนา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soft skills 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ให้กับนักศึกษาด้วยกระบวนการวิศวกรสังคม มหาวิทยาลัยราช</a:t>
                      </a:r>
                      <a:r>
                        <a:rPr lang="th-TH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ภัฏ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สกลนคร ประจำปีงบประมาณ 2568 กิจกรรมอบรมเชิงปฏิบัติการหลักสูตร “วิศวกรสังคม” มหาวิทยาลัยราช</a:t>
                      </a:r>
                      <a:r>
                        <a:rPr lang="th-TH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ภัฏ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สกลนคร รุ่น 1 ในระหว่างวันที่ 10-12 มกราคม พ.ศ. 2568 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ณ ห้องกิจกรรมเชิงสร้างสรรค์ ชั้น 3 อาคารอเนกประสงค์ 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อาคาร 20) มหาวิทยาลัยราชภัฏสกลนคร จำนวน 23 คน 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ได้ร่วมกิจกรรมเสร็จแล้ว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นอกจากนี้คณะยังได้พัฒนาศักยภาพของบุคลากรในด้านอื่น ๆ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ในการพัฒนาการจัดการศึกษาเพื่อสร้างทักษะทางสังคมและทักษะเชิงสมรรถเพื่อให้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นักศึกษาในด้านกิจกรรมต่อไปนี้</a:t>
                      </a:r>
                      <a:endParaRPr lang="th-TH" sz="1600" kern="1200" baseline="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528" y="4346301"/>
            <a:ext cx="3431828" cy="227112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89" y="2623558"/>
            <a:ext cx="1963412" cy="118675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430" y="4620810"/>
            <a:ext cx="2385256" cy="202037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465" y="4664463"/>
            <a:ext cx="3515482" cy="1933066"/>
          </a:xfrm>
          <a:prstGeom prst="rect">
            <a:avLst/>
          </a:prstGeom>
        </p:spPr>
      </p:pic>
      <p:sp>
        <p:nvSpPr>
          <p:cNvPr id="15" name="กล่องข้อความ 14"/>
          <p:cNvSpPr txBox="1"/>
          <p:nvPr/>
        </p:nvSpPr>
        <p:spPr>
          <a:xfrm>
            <a:off x="10239871" y="4006553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345148" y="5706738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0" name="สี่เหลี่ยมผืนผ้า 19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14" name="ตาราง 13"/>
          <p:cNvGraphicFramePr>
            <a:graphicFrameLocks noGrp="1"/>
          </p:cNvGraphicFramePr>
          <p:nvPr>
            <p:extLst/>
          </p:nvPr>
        </p:nvGraphicFramePr>
        <p:xfrm>
          <a:off x="2706514" y="643275"/>
          <a:ext cx="3608469" cy="5821680"/>
        </p:xfrm>
        <a:graphic>
          <a:graphicData uri="http://schemas.openxmlformats.org/drawingml/2006/table">
            <a:tbl>
              <a:tblPr firstRow="1" bandRow="1"/>
              <a:tblGrid>
                <a:gridCol w="360846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705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การสร้างความตระหนักรู้และจริยธรรมเกี่ยวกับ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 </a:t>
                      </a:r>
                      <a:endParaRPr lang="en-US" sz="17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 ปลูกฝังให้อาจารย์และผู้เรียนเข้าใช้ข้อจำกัดและผลกระทบของการใช้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เสริมสร้างความรับผิดชอบในการใช้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426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โครงการบรรยายพิเศษ "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ไม่ใช่ทุกอย่าง ถ้าไม่ใช้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ทำอะไรไม่ได้หลายอย่าง และจริยธรรมเกี่ยวกับการใช้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“</a:t>
                      </a:r>
                      <a:r>
                        <a:rPr lang="th-TH" sz="17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(สำนักส่งเสริมวิชาการฯ)</a:t>
                      </a:r>
                      <a:b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มีผู้เข้าร่วมโครงการ ได้แก่ อาจารย์ นักศึกษา คณาจารย์ และผู้สนใจเข้าร่วมรับฟังการบรรยาย จำนวน 1,050 คน โครงการจัดขึ้นในวันที่ 26 พฤศจิกายน 2567 ณ หอประชุมจามจุรี 1 มหาวิทยาลัยราชภัฏสกลนคร โดยได้รับเกียรติจากวิทยากร 2 ท่าน คือ ผู้ช่วยศาสตราจารย์ ดร.รัช</a:t>
                      </a:r>
                      <a:r>
                        <a:rPr lang="th-TH" sz="170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ฎา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คงคะจันทร์ ผู้ช่วยอธิการบดีฝ่ายวิชาการ มหาวิทยาลัยธรรมศาสตร์ และคุณศิริศักดิ์ วิเศษเสนีย์ อาจารย์พิเศษ มหาวิทยาลัยธรรมศาสตร์เป็นวิทยากรบรรยายพิเศษ โดยมีวัตถุประสงค์เพื่อให้ผู้เข้าร่วมโครงการ เข้าใจความสามารถ และข้อจำกัดของการใช้เครื่องมือทางปัญญาประดิษฐ์ รวมถึงการใช้เครื่องมือทางปัญญาประดิษฐ์ได้อย่างถูกต้องเหมาะสมตามหลักจริยธรรม ซึ่งเป็นการเตรียมความพร้อมในการรับมือ และค้นหาโอกาสใหม่ในการเรียนและ</a:t>
                      </a:r>
                      <a:r>
                        <a:rPr lang="th-TH" sz="170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การทํางาน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ร่วมกับเครื่องมือทางปัญญาประดิษฐ์ในอนาคตได้ 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7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166" y="643275"/>
            <a:ext cx="5608221" cy="205938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66" y="2775108"/>
            <a:ext cx="5726121" cy="209599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458" y="4871103"/>
            <a:ext cx="4977536" cy="1851712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4438461" y="6003290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5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3128543" y="1485103"/>
            <a:ext cx="321090" cy="284703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0" y="33733"/>
            <a:ext cx="12191999" cy="50698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การบริหารงานวิจัยที่มีศักยภาพไม่เพียงพอในการตอบสนองต่อความต้องการการพัฒนาเชิงพื้นที่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98320" y="4764494"/>
            <a:ext cx="1935303" cy="963236"/>
            <a:chOff x="10209054" y="591244"/>
            <a:chExt cx="1950719" cy="955615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CC99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09054" y="591244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15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3 × ผลกระทบ 5)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19" name="ตาราง 18"/>
          <p:cNvGraphicFramePr>
            <a:graphicFrameLocks noGrp="1"/>
          </p:cNvGraphicFramePr>
          <p:nvPr>
            <p:extLst/>
          </p:nvPr>
        </p:nvGraphicFramePr>
        <p:xfrm>
          <a:off x="3508625" y="576498"/>
          <a:ext cx="2698067" cy="3566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067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83257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พัฒนากลยุทธ์ที่เน้นการบูรณาการงานวิจัยหรือบริการวิชาการกับความต้องการของพื้นที่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982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โครงการพัฒนาระบบประเมินผลการปฏิบัติราชการให้สอดคล้องกับการเป็นมหาวิทยาลัยเชิงพื้นที่ ปีงบประมาณ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(แผนงาน พัฒนาระบบบริหารงานบุคลากรเชิงรุกสู่การพลิกโฉมมหาวิทยาลัย “กลุ่มการพัฒนาชุมชนท้องถิ่นหรือชุมชนอื่น” (กลุ่ม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))</a:t>
                      </a:r>
                      <a:b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กำหนดแผนการดำเนินงาน พัฒนาบุคลากรเชิงพื้นที่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ประสานงานกับชุมชน/หน่วยงานเพื่อจัดเตรียมพื้นที่</a:t>
                      </a:r>
                      <a:endParaRPr lang="th-TH" sz="1600" kern="1200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0" name="ตาราง 19"/>
          <p:cNvGraphicFramePr>
            <a:graphicFrameLocks noGrp="1"/>
          </p:cNvGraphicFramePr>
          <p:nvPr>
            <p:extLst/>
          </p:nvPr>
        </p:nvGraphicFramePr>
        <p:xfrm>
          <a:off x="6308497" y="575897"/>
          <a:ext cx="2835848" cy="3566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584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78887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6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จัดหาทรัพยากรเสริม เช่น งบประมาณหรือการฝึกอบรมบุคลากร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9877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โครงการการพัฒนาศักยภาพบุคลากรด้านการวิจัยและบริการวิชาการเพื่อพัฒนาเชิงพื้นที่ ปีงบประมาณ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(งบยุทธศาสตร์)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จัดเตรียม (ร่าง) กำหนดการร่วมกับวิทยากร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จัดเตรียมแบบข้อเสนอโครงการของแหล่นทุนที่เกี่ยวข้องกับงานพัฒนาเชิงพื้นที่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21"/>
          <p:cNvSpPr/>
          <p:nvPr/>
        </p:nvSpPr>
        <p:spPr>
          <a:xfrm>
            <a:off x="170252" y="1090877"/>
            <a:ext cx="2915478" cy="2812529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ตุลาคม </a:t>
            </a:r>
            <a:r>
              <a:rPr lang="en-US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67 </a:t>
            </a:r>
            <a:r>
              <a:rPr lang="th-TH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– 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กันยายน </a:t>
            </a:r>
            <a:r>
              <a:rPr lang="en-US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ผศ.ดร.ก้องภพ ชาอามา</a:t>
            </a:r>
            <a:r>
              <a:rPr lang="th-TH" sz="1600" dirty="0" err="1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ตย์</a:t>
            </a: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 marL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รองอธิการบดีด้านวิจัย นวัตกรรม </a:t>
            </a:r>
            <a:endParaRPr lang="th-TH" sz="1600" dirty="0" smtClean="0">
              <a:solidFill>
                <a:srgbClr val="000096"/>
              </a:solidFill>
              <a:latin typeface="Calibri" panose="020F0502020204030204" pitchFamily="34" charset="0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และ</a:t>
            </a: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ถ่ายทอดเทคโนโลยี</a:t>
            </a:r>
          </a:p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en-US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ผศ.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ดร.สาคร อินทะชัย </a:t>
            </a:r>
            <a:endParaRPr lang="th-TH" sz="1600" dirty="0" smtClean="0">
              <a:solidFill>
                <a:srgbClr val="000096"/>
              </a:solidFill>
              <a:latin typeface="Cordia New" panose="020B0304020202020204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ผู้อำนวยการ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สถาบันวิจัยและพัฒนา</a:t>
            </a:r>
            <a:endParaRPr lang="en-US" sz="1600" dirty="0">
              <a:solidFill>
                <a:srgbClr val="00009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อาจารย์อร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อนงค์  ขันเดช </a:t>
            </a:r>
            <a:endParaRPr lang="en-US" sz="1600" dirty="0">
              <a:solidFill>
                <a:srgbClr val="00009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รองผู้อำนวยการสถาบันวิจัยและพัฒนา</a:t>
            </a:r>
            <a:endParaRPr lang="en-US" sz="1600" dirty="0">
              <a:solidFill>
                <a:srgbClr val="00009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54827" y="575898"/>
            <a:ext cx="2930903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21" name="ตาราง 20"/>
          <p:cNvGraphicFramePr>
            <a:graphicFrameLocks noGrp="1"/>
          </p:cNvGraphicFramePr>
          <p:nvPr>
            <p:extLst/>
          </p:nvPr>
        </p:nvGraphicFramePr>
        <p:xfrm>
          <a:off x="9246150" y="584215"/>
          <a:ext cx="2835848" cy="3558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584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10290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หลักสูตรการพัฒนานักวิจัยเพื่อท้องถิ่น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18584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วิจัยนวัตกรรมบูรณาการพันธกิจสัมพันธ์ของมหาวิทยาลัยราชภัฏสกลนครเพื่อยกระดับเศรษฐกิจฐานราก กรณีศึกษา: กลุ่มเกษตรกรผู้ผลิตผัก ตำบลด่านม่วงคำ อำเภอโคกศรีสุพรรณ จังหวัดสกลนคร (วช.)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 </a:t>
                      </a:r>
                      <a:r>
                        <a:rPr lang="en-US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การพัฒนางานวิจัยเชิงพื้นที่ ภายใต้แนวคิด 7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in 1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ที่มุ่งบูรณาการพันธกิจของมหาวิทยาลัยกับชุมชน โดยนำนักวิจัย อาจารย์ และนักศึกษาวิศวกรสังคม ลงพื้นที่ร่วมกับชุมชนอย่างใกล้ชิด ตั้งแต่การเรียนรู้บริบท การกำหนดโจทย์วิจัย ไปจนถึงการสร้างผลลัพธ์ที่เป็นรูปธรรม</a:t>
                      </a: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026" name="Picture 2" descr="https://rdi.snru.ac.th/wp-content/uploads/2025/01/%E0%B8%81%E0%B8%B4%E0%B8%88%E0%B8%81%E0%B8%A3%E0%B8%A3%E0%B8%A1-RDI-22-scaled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0465" r="3350" b="6172"/>
          <a:stretch/>
        </p:blipFill>
        <p:spPr bwMode="auto">
          <a:xfrm>
            <a:off x="7079226" y="4186001"/>
            <a:ext cx="5018625" cy="25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di.snru.ac.th/wp-content/uploads/2025/04/%E0%B8%81%E0%B8%B4%E0%B8%88%E0%B8%81%E0%B8%A3%E0%B8%A3%E0%B8%A1-RDI-22-scaled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0733" r="3871" b="6176"/>
          <a:stretch/>
        </p:blipFill>
        <p:spPr bwMode="auto">
          <a:xfrm>
            <a:off x="2027722" y="4185999"/>
            <a:ext cx="5051504" cy="25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/>
          <p:cNvSpPr txBox="1"/>
          <p:nvPr/>
        </p:nvSpPr>
        <p:spPr>
          <a:xfrm>
            <a:off x="10664074" y="6300268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P.39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412805" y="1869935"/>
            <a:ext cx="219285" cy="283197"/>
          </a:xfrm>
          <a:prstGeom prst="rightArrow">
            <a:avLst/>
          </a:prstGeom>
          <a:solidFill>
            <a:srgbClr val="0000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20649" y="46079"/>
            <a:ext cx="12192000" cy="620800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เงิน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งบประมาณโครงการยุทธศาสตร์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ราชภัฏเพื่อ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การพัฒนาท้องถิ่นมีแนวโน้มลดลง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1" name="ตาราง 20"/>
          <p:cNvGraphicFramePr>
            <a:graphicFrameLocks noGrp="1"/>
          </p:cNvGraphicFramePr>
          <p:nvPr>
            <p:extLst/>
          </p:nvPr>
        </p:nvGraphicFramePr>
        <p:xfrm>
          <a:off x="2689469" y="738898"/>
          <a:ext cx="4961011" cy="5943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1011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926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จัดประชุมชี้แจงบุคลากรที่เกี่ยวข้องเพื่อเข้าใจขั้นตอนและแนวทาง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สรรงบประมาณของสำนักงานงบประมาณ 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โครงการพัฒนาทักษะสมรรถนะให้บุคลากรมีความรู้ วิธีการกระบวนการปฏิบัติงานเชิงพื้นที่ (กองนโยบายและแผน)</a:t>
                      </a:r>
                      <a:endParaRPr lang="th-TH" sz="1600" b="1" kern="1200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5016852">
                <a:tc>
                  <a:txBody>
                    <a:bodyPr/>
                    <a:lstStyle/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th-TH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0" name="สี่เหลี่ยมผืนผ้า 19"/>
          <p:cNvSpPr/>
          <p:nvPr/>
        </p:nvSpPr>
        <p:spPr>
          <a:xfrm>
            <a:off x="106509" y="1225010"/>
            <a:ext cx="2355426" cy="398559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ต.ค.67 – 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ก.ย. </a:t>
            </a: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1. รองอธิการบดีด้านวางแผนยุทธศาสตร์ นวัตกรรมและพันธกิจสากล</a:t>
            </a:r>
            <a:b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2. รองอธิการบดีด้านวิจัย นวัตกรรมและถ่ายทอดเทคโนโลยี</a:t>
            </a:r>
            <a: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 smtClean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ผู้อำนวยการสถาบันวิจัยฯ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รองผู้อำนวยการสถาบันวิจัยฯ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(อาจารย์อรอนงค์ ขันเดช)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หัวหน้างานวิจัยและ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บริการวิชาการ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ผู้อำนวยการสำนักงานอธิการบดี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ผู้อำนวยการกองนโยบาย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และแผน</a:t>
            </a:r>
            <a:endParaRPr lang="en-US" sz="1200" dirty="0">
              <a:solidFill>
                <a:srgbClr val="000096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06509" y="707524"/>
            <a:ext cx="2360089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pSp>
        <p:nvGrpSpPr>
          <p:cNvPr id="31" name="กลุ่ม 30"/>
          <p:cNvGrpSpPr/>
          <p:nvPr/>
        </p:nvGrpSpPr>
        <p:grpSpPr>
          <a:xfrm>
            <a:off x="121749" y="5356611"/>
            <a:ext cx="1935303" cy="977688"/>
            <a:chOff x="10209054" y="576906"/>
            <a:chExt cx="1950719" cy="969953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09054" y="576906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2742605" y="4512915"/>
            <a:ext cx="48473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มีนาคม 2568 เวลา 15.00 น. ณ ห้องประชุมกองนโยบายและแผน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อาคาร 10 มหาวิทยาลัยราชภัฏ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จัดประชุมหารือการดำเนินงานอบรมเชิงปฏิบัติการพัฒนาศักยภาพบุคลากร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สายสนับสนุนวิชาการ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ฝ่ายเลขานุการคณะกรรมการดำเนินงานจัดโครงการอบรมฯ </a:t>
            </a:r>
          </a:p>
          <a:p>
            <a:pPr algn="thaiDist"/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มีการประชุมหารือกับหน่วยงานที่เกี่ยวข้องใน</a:t>
            </a:r>
            <a:r>
              <a:rPr lang="th-TH" sz="15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5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ทำร่าง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 เพื่อพัฒนาศักยภาพสำหรับบุคลากรสายสนับสนุนวิชาการ ในการการบริหารโครงการเพื่อการสนับสนุนการทำงานของอาจารย์ ในการทำงานเชิงพื้นที่ ซึ่งประกอบด้วย หัวหน้างานคลัง หัวหน้างานพัสดุ หัวหน้างานบริหารทั่วไปกองกลาง และบุคลากรกองนโยบายและแแผน โดยที่ประชุมมีการร่างหลักสูตรที่เกี่ยวข้อง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ดังนี้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0851" r="-882"/>
          <a:stretch/>
        </p:blipFill>
        <p:spPr>
          <a:xfrm>
            <a:off x="8424572" y="2131831"/>
            <a:ext cx="1962097" cy="107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55" y="755643"/>
            <a:ext cx="1769222" cy="1179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66" y="755643"/>
            <a:ext cx="1681002" cy="120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96" y="3272013"/>
            <a:ext cx="1629911" cy="108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กล่องข้อความ 33"/>
          <p:cNvSpPr txBox="1"/>
          <p:nvPr/>
        </p:nvSpPr>
        <p:spPr>
          <a:xfrm>
            <a:off x="2768963" y="1660073"/>
            <a:ext cx="4847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University) </a:t>
            </a:r>
            <a:r>
              <a:rPr lang="th-TH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2568 </a:t>
            </a:r>
            <a:r>
              <a:rPr lang="th-TH" sz="1600" dirty="0" smtClean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นั้น</a:t>
            </a:r>
            <a:endParaRPr lang="th-TH" sz="160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34"/>
          <p:cNvSpPr txBox="1"/>
          <p:nvPr/>
        </p:nvSpPr>
        <p:spPr>
          <a:xfrm>
            <a:off x="2734781" y="2943255"/>
            <a:ext cx="4847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 เป็นหนึ่งในสถาบันอุดมศึกษาที่ได้รับการพิจารณาคัดเลือกเป็นมหาวิทยาลัยนำร่องการพัฒนาระบบบริหารบุคลากรเชิงรุกสู่การพลิกโฉมมหาวิทยาลัย และมหาวิทยาลัยได้จัดทำข้อเสนอแผนงานโครงการฯ เรียบร้อยแล้ว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รับผิดชอบดำเนินการใน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2.2 อบรมเชิงปฏิบัติการพัฒนาศักยภาพบุคลากร (สายสนับสนุนวิชาการ) ในการบริหารโครงการเพื่อสนับสนุนการทำงานร่วมกับชุมชนอย่างยั่งยืน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51" y="4539971"/>
            <a:ext cx="4275418" cy="211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กล่องข้อความ 26"/>
          <p:cNvSpPr txBox="1"/>
          <p:nvPr/>
        </p:nvSpPr>
        <p:spPr>
          <a:xfrm>
            <a:off x="8930328" y="4072677"/>
            <a:ext cx="1615752" cy="4672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4 หลักสูตร</a:t>
            </a:r>
            <a:endParaRPr lang="th-TH" sz="24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73" y="2229928"/>
            <a:ext cx="1396861" cy="197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กล่องข้อความ 23"/>
          <p:cNvSpPr txBox="1"/>
          <p:nvPr/>
        </p:nvSpPr>
        <p:spPr>
          <a:xfrm>
            <a:off x="6018016" y="6334299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P.40 - 41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412805" y="1869935"/>
            <a:ext cx="219285" cy="283197"/>
          </a:xfrm>
          <a:prstGeom prst="rightArrow">
            <a:avLst/>
          </a:prstGeom>
          <a:solidFill>
            <a:srgbClr val="0000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20649" y="46079"/>
            <a:ext cx="12192000" cy="620800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เงิน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โครงการยุทธศาสตร์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ราชภัฏเพื่อ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การพัฒนาท้องถิ่นมีแนวโน้ม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ลดลง (ต่อ)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06509" y="1225010"/>
            <a:ext cx="2355426" cy="398559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ต.ค.67 – 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ก.ย. </a:t>
            </a: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1. รองอธิการบดีด้านวางแผนยุทธศาสตร์ นวัตกรรมและพันธกิจสากล</a:t>
            </a:r>
            <a:b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2. รองอธิการบดีด้านวิจัย นวัตกรรมและถ่ายทอดเทคโนโลยี</a:t>
            </a:r>
            <a: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 smtClean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ผู้อำนวยการสถาบันวิจัยฯ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รองผู้อำนวยการสถาบันวิจัยฯ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(อาจารย์อรอนงค์ ขันเดช)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หัวหน้างานวิจัยและ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บริการวิชาการ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ผู้อำนวยการสำนักงานอธิการบดี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ผู้อำนวยการกองนโยบาย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และแผน</a:t>
            </a:r>
            <a:endParaRPr lang="en-US" sz="1200" dirty="0">
              <a:solidFill>
                <a:srgbClr val="000096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06509" y="707524"/>
            <a:ext cx="2360089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28" name="ตาราง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90793"/>
              </p:ext>
            </p:extLst>
          </p:nvPr>
        </p:nvGraphicFramePr>
        <p:xfrm>
          <a:off x="2724053" y="714371"/>
          <a:ext cx="4582849" cy="4512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284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35002">
                <a:tc>
                  <a:txBody>
                    <a:bodyPr/>
                    <a:lstStyle/>
                    <a:p>
                      <a:pPr marL="109220" indent="-109220"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6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พัฒนาศักยภาพของบุคลากรมหาวิทยาลัยราชภัฏสกลนคร ให้มีทักษะและสมรรถนะที่เหมาะสม</a:t>
                      </a:r>
                      <a:r>
                        <a:rPr lang="th-TH" sz="16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ในการปฏิบัติงานเชิงพื้นที่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977187"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>อบรมเชิงปฏิบัติการพัฒนาศักยภาพบุคลากร (สายวิชาการ) เชิงพื้นที่มุ่งเน้นเสริมทักษะและสมรรถนะสำหรับการทำงานร่วมกับชุมชนอย่างยั่งยืน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  <a:endParaRPr lang="th-TH" sz="1600" b="1" kern="1200" dirty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th-TH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2889544" y="2009333"/>
            <a:ext cx="4364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4 มีนาคม พ.ศ. 2568 เวลา 13.30 น. กองนโยบายและแผน จัดประชุมหารือการดำเนินงานอบรมเชิงปฏิบัติการพัฒนาศักยภาพบุคลากร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ณ ห้องประชุมกองนโยบายและแผน ชั้น 4 อาคาร 10 มหาวิทยาลัยราชภัฏสกลนคร โดย ศาสตราจารย์ ดร.ทศวรรษ สีตะวัน รองอธิการบดี เป็นประธานการประชุม ร่วมกับ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คณะกรรมการเพื่อ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 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Reinventing </a:t>
            </a:r>
            <a:r>
              <a:rPr lang="en-US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University)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ประจำปี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พ.ศ. 2568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ฯลฯ ซึ่งมีแผนการดำเนินดังนี้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9" r="-886"/>
          <a:stretch/>
        </p:blipFill>
        <p:spPr>
          <a:xfrm>
            <a:off x="5444696" y="5322672"/>
            <a:ext cx="2217546" cy="112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2"/>
          <a:stretch/>
        </p:blipFill>
        <p:spPr>
          <a:xfrm>
            <a:off x="7694213" y="5292087"/>
            <a:ext cx="2379217" cy="104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86" y="5329381"/>
            <a:ext cx="1602493" cy="1068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6"/>
          <a:stretch/>
        </p:blipFill>
        <p:spPr>
          <a:xfrm>
            <a:off x="106509" y="5322672"/>
            <a:ext cx="1958582" cy="966172"/>
          </a:xfrm>
          <a:prstGeom prst="rect">
            <a:avLst/>
          </a:prstGeom>
        </p:spPr>
      </p:pic>
      <p:grpSp>
        <p:nvGrpSpPr>
          <p:cNvPr id="31" name="กลุ่ม 30"/>
          <p:cNvGrpSpPr/>
          <p:nvPr/>
        </p:nvGrpSpPr>
        <p:grpSpPr>
          <a:xfrm>
            <a:off x="10105401" y="5226560"/>
            <a:ext cx="1935303" cy="1020783"/>
            <a:chOff x="10035739" y="966907"/>
            <a:chExt cx="1950719" cy="1012707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035739" y="1043335"/>
              <a:ext cx="1886268" cy="936279"/>
            </a:xfrm>
            <a:prstGeom prst="flowChartAlternateProcess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035739" y="966907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62" y="5258098"/>
            <a:ext cx="1639053" cy="1092435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7398865" y="1333127"/>
          <a:ext cx="4498340" cy="376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346987944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310683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5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แต่งตั้งคณะกรรมการจากทุกคณะ สำนัก สถาบัน เพื่อกำหนดเกณฑ์คัดเลือกบุคลากรเข้าร่วมการพัฒนาศักยภาพ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59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ประเมินศักยภาพบุคลากรสายวิชาการและสายสนับสนุน เพื่อจัดกลุ่มพัฒนาตามหลักสูตร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00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– เม.ย.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ออกแบบและพัฒนาหลักสูตรการพัฒนาเชิงพื้นที่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2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อบรมเชิงปฏิบัติการเพื่อพัฒนาศักยภาพของบุคลากรในการดำเนินงานเชิงพื้นที่</a:t>
                      </a:r>
                      <a:b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ใช้หลักสูตรเพื่อจัดอบรมปฏิบัติการ พื้นที่ 1</a:t>
                      </a:r>
                      <a:r>
                        <a:rPr lang="en-US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,2,3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79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อบรมเชิงปฏิบัติการพัฒนาข้อเสนอโครงการและถอดบทเรียน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054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– ก.ค.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จัดทำคู่มือการปฏิบัติงานเชิงพื้นที่ : เน้นกระบวนการออกแบบโครงการร่วมกับชุมชน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4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– ก.ย.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ประเมินและสรุปผลการดำเนินงาน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70116"/>
                  </a:ext>
                </a:extLst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7094065" y="699147"/>
            <a:ext cx="499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 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อบรม</a:t>
            </a:r>
            <a:r>
              <a:rPr lang="th-TH" b="1" dirty="0">
                <a:solidFill>
                  <a:srgbClr val="000096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เชิงปฏิบัติการพัฒนาศักยภาพบุคลากร (สายวิชาการ)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10288888" y="4803413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P.40 - 41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9F766F9-5128-44FC-A242-03AA09DA2F10}"/>
              </a:ext>
            </a:extLst>
          </p:cNvPr>
          <p:cNvSpPr txBox="1"/>
          <p:nvPr/>
        </p:nvSpPr>
        <p:spPr>
          <a:xfrm>
            <a:off x="923192" y="754409"/>
            <a:ext cx="10682654" cy="532453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latinLnBrk="1"/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เรื่องที่ประธานแจ้งให้ทราบ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</a:t>
            </a:r>
            <a:r>
              <a:rPr kumimoji="0" lang="th-TH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มาตรฐานการบริหารจัดการความเสี่ยงสำหรับหน่วยงานของรัฐ กรมบัญชีกลาง กระทรวงการคลัง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2  เรื่องรับรองรายงานการประชุม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รายงานการประชุมคณะกรรมการบริหารความเสี่ยง มหาวิทยาลัยราชภัฏสกลนคร </a:t>
            </a:r>
            <a:b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ครั้งที่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1/2568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เมื่อวันที่ 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20 มกราคม 2568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3  เรื่องสืบเนื่อง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 -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ไม่มี-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วาระที่  4  เรื่องเสนอเพื่อทราบ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รายงานผลการดำเนินงานตามแผนบริหารความเสี่ยง ประจำปีงบประมาณ  พ.ศ. </a:t>
            </a:r>
            <a:r>
              <a:rPr kumimoji="0" lang="th-TH" sz="2000" b="0" i="0" u="none" strike="noStrike" kern="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6 เดือน</a:t>
            </a:r>
            <a:b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(1 ตุลาคม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31 มีนาคม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5  เรื่องเสนอเพื่อพิจารณา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</a:t>
            </a:r>
            <a:r>
              <a:rPr kumimoji="0" lang="th-TH" sz="2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พิจารณา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ทบทวน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แผนบริหารความเสี่ยง มหาวิทยาลัยราชภัฏสกลนคร ประจำปีงบประมาณ พ.ศ.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6 เดือน (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ตุลาคม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31 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มีนาคม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6 เรื่องอื่น ๆ (ถ้ามี)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0" y="0"/>
            <a:ext cx="12192000" cy="641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</a:t>
            </a: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0546168" y="5878889"/>
            <a:ext cx="105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641838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en-US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5 </a:t>
            </a:r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เรื่องเสนอเพื่อพิจารณา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399" y="874440"/>
            <a:ext cx="11288961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rgbClr val="0085F2"/>
            </a:solidFill>
          </a:ln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ทบทวนแผนบริหารความเสี่ยง มหาวิทยาลัยราชภัฏสกลนคร ประจำปีงบประมาณ พ.ศ. </a:t>
            </a:r>
            <a:r>
              <a:rPr lang="th-TH" sz="2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 </a:t>
            </a:r>
            <a:endParaRPr lang="th-TH" sz="24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lvl="0" algn="ctr" latinLnBrk="1">
              <a:defRPr/>
            </a:pP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6 เดือน ( </a:t>
            </a:r>
            <a:r>
              <a:rPr lang="en-US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</a:t>
            </a: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2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lang="en-US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31 </a:t>
            </a:r>
            <a:r>
              <a:rPr lang="th-TH" sz="2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มีนาคม </a:t>
            </a:r>
            <a:r>
              <a:rPr lang="en-US" sz="24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endParaRPr lang="th-TH" sz="24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399" y="1938039"/>
            <a:ext cx="11187362" cy="3539430"/>
          </a:xfrm>
          <a:prstGeom prst="rect">
            <a:avLst/>
          </a:prstGeom>
          <a:ln w="28575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ตามมาตรฐานการบริหารจัดการความเสี่ยงสำหรับหน่วยงานของรัฐ กรมบัญชีกลาง กระทรวงการคลัง ข้อ 2.7 หน่วยงานต้องมี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การติดตามประเมินผลการบริหารจัดการความเสี่ยง และทบทวนแผนบริหารความเสี่ยงอย่าง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สม่ำเสมอ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หน่วยงานของรัฐต้องมีการทบทวนแผนบริหารความเสี่ยง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นั้น</a:t>
            </a:r>
          </a:p>
          <a:p>
            <a:pPr algn="thaiDist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การนี้ มหาวิทยาลัย ได้จัดส่งแผนบริหารความเสี่ยง ประจำปีงบประมาณ พ.ศ.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ให้คณะ สำนัก สถาบัน เพื่อให้พิจารณาทบทวนปัจจัยเสี่ยง กลยุทธ์หรือวิธีการจัดการความเสี่ยง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โครงการ/กิจกรรม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ดังกล่าวเรียบร้อยแล้ว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ฝ่ายเลขานุการคณะกรรมการฯ จึง</a:t>
            </a:r>
            <a:r>
              <a:rPr lang="th-TH" sz="28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ขอสรุปผลการทบทวนแผนบริหารความเสี่ยง มหาวิทยาลัยราชภัฏสกลนคร  ประจำปีงบประมาณ  พ.ศ. </a:t>
            </a:r>
            <a:r>
              <a:rPr lang="th-TH" sz="28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2568(</a:t>
            </a:r>
            <a:r>
              <a:rPr lang="th-TH" sz="28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6 เดือน) ตามที่หน่วยงานคณะ สำนัก สถาบัน </a:t>
            </a:r>
            <a:r>
              <a:rPr lang="th-TH" sz="28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r>
              <a:rPr lang="th-TH" sz="28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ทบทวนแผนบริหารความเสี่ยงฯ ดังนี้</a:t>
            </a:r>
            <a:endParaRPr lang="en-US" sz="28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9872987" y="5710071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P.42 - 43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393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en-US" sz="36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5 </a:t>
            </a:r>
            <a:r>
              <a:rPr lang="th-TH" sz="36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เรื่องเสนอเพื่อพิจารณา</a:t>
            </a:r>
            <a:endParaRPr lang="ko-KR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1">
            <a:extLst>
              <a:ext uri="{FF2B5EF4-FFF2-40B4-BE49-F238E27FC236}">
                <a16:creationId xmlns:a16="http://schemas.microsoft.com/office/drawing/2014/main" id="{57C21FF1-AD9C-0770-200F-927E68450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40552"/>
              </p:ext>
            </p:extLst>
          </p:nvPr>
        </p:nvGraphicFramePr>
        <p:xfrm>
          <a:off x="116659" y="453847"/>
          <a:ext cx="11958681" cy="6269746"/>
        </p:xfrm>
        <a:graphic>
          <a:graphicData uri="http://schemas.openxmlformats.org/drawingml/2006/table">
            <a:tbl>
              <a:tblPr firstRow="1" bandRow="1"/>
              <a:tblGrid>
                <a:gridCol w="3120811">
                  <a:extLst>
                    <a:ext uri="{9D8B030D-6E8A-4147-A177-3AD203B41FA5}">
                      <a16:colId xmlns:a16="http://schemas.microsoft.com/office/drawing/2014/main" val="945977496"/>
                    </a:ext>
                  </a:extLst>
                </a:gridCol>
                <a:gridCol w="2398831">
                  <a:extLst>
                    <a:ext uri="{9D8B030D-6E8A-4147-A177-3AD203B41FA5}">
                      <a16:colId xmlns:a16="http://schemas.microsoft.com/office/drawing/2014/main" val="1214415843"/>
                    </a:ext>
                  </a:extLst>
                </a:gridCol>
                <a:gridCol w="2480346">
                  <a:extLst>
                    <a:ext uri="{9D8B030D-6E8A-4147-A177-3AD203B41FA5}">
                      <a16:colId xmlns:a16="http://schemas.microsoft.com/office/drawing/2014/main" val="3843053899"/>
                    </a:ext>
                  </a:extLst>
                </a:gridCol>
                <a:gridCol w="3958693">
                  <a:extLst>
                    <a:ext uri="{9D8B030D-6E8A-4147-A177-3AD203B41FA5}">
                      <a16:colId xmlns:a16="http://schemas.microsoft.com/office/drawing/2014/main" val="994485457"/>
                    </a:ext>
                  </a:extLst>
                </a:gridCol>
              </a:tblGrid>
              <a:tr h="28854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r>
                        <a:rPr lang="th-TH" sz="17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ผลการทบทวนแผนบริหารความเสี่ยงมหาวิทยาลัยราชภัฏสกลนคร</a:t>
                      </a:r>
                      <a:r>
                        <a:rPr lang="th-TH" sz="1700" b="1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รอบ 6 เดือน</a:t>
                      </a:r>
                      <a:endParaRPr lang="en-US" sz="17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endParaRPr lang="en-US" sz="20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380395"/>
                  </a:ext>
                </a:extLst>
              </a:tr>
              <a:tr h="2152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17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ปรับชื่อความเสี่ยงให้สอดคล้องกับบริบท</a:t>
                      </a:r>
                      <a:endParaRPr lang="en-US" sz="17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17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ปรับปัจจัยเสี่ยง</a:t>
                      </a:r>
                      <a:endParaRPr lang="en-US" sz="17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r>
                        <a:rPr lang="th-TH" sz="17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ปรับกลยุทธ์แนวทางการบริหารความเสี่ยง</a:t>
                      </a:r>
                      <a:endParaRPr lang="en-US" sz="17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195018"/>
                  </a:ext>
                </a:extLst>
              </a:tr>
              <a:tr h="41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ให้ไม่สามารถให้บริการได้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(Denial of Service-Dos)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  <a:endParaRPr lang="en-US" sz="16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/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/>
                      <a:r>
                        <a:rPr lang="th-TH" sz="1600" b="1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(เดิม)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บริหารจัดการสัญญา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Maintenance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ให้เหมาะสมเพื่อให้ได้ข้อมูลเกี่ยวกับ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site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ที่ทำการโจมตี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Dos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ที่ใหม่อยู่เสมอ</a:t>
                      </a:r>
                    </a:p>
                    <a:p>
                      <a:pPr marL="177800" indent="-177800" algn="l"/>
                      <a:r>
                        <a:rPr lang="th-TH" sz="1600" b="1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(ใหม่)</a:t>
                      </a:r>
                      <a:endParaRPr lang="en-US" sz="1600" b="1" strike="noStrike" dirty="0" smtClean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85725" indent="-85725" algn="l"/>
                      <a:r>
                        <a:rPr lang="th-TH" sz="1600" b="0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 บริหารจัดการสัญญา</a:t>
                      </a:r>
                      <a:r>
                        <a:rPr lang="th-TH" sz="1600" b="0" strike="noStrike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Maintenance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ละระบบวงจรสื่อสารสำรองให้เหมาะสมเพื่อให้บริการระบบอินเทอร์เน็ตและระบบสารสนเทศได้อย่างต่อเนื่องและมีประสิทธิภาพ</a:t>
                      </a:r>
                      <a:endParaRPr lang="en-US" sz="1600" dirty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46435"/>
                  </a:ext>
                </a:extLst>
              </a:tr>
              <a:tr h="871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ที่เข้ามาทดแทนตำแหน่งงานในตลาดแรงงาน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คงเดิม</a:t>
                      </a:r>
                      <a:endParaRPr lang="en-US" sz="16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1600" b="1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(เดิม)</a:t>
                      </a:r>
                      <a: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ปัจจัยเสี่ยงที่ 1 </a:t>
                      </a:r>
                      <a:r>
                        <a:rPr lang="en-US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ปัญญาประดิษฐ์ </a:t>
                      </a:r>
                      <a:r>
                        <a:rPr lang="en-US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(AI) </a:t>
                      </a:r>
                      <a: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มีการพัฒนาอย่างรวดเร็วกว่าองค์ความรู้ของอาจารย์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(ใหม่)</a:t>
                      </a:r>
                      <a: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strike="no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600" u="sng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ปัจจัยเสี่ยงที่ 1 </a:t>
                      </a:r>
                      <a:r>
                        <a:rPr lang="en-US" sz="1600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อาจารย์ และนักศึกษา</a:t>
                      </a:r>
                      <a:b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ไม่สามารถปรับตัวได้ทันตามการเปลี่ยนแปลงของเทคโนโลยี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(เดิม)</a:t>
                      </a:r>
                      <a:r>
                        <a:rPr lang="th-TH" sz="16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พัฒนาทักษะอาจารย์ผู้สอน ความรู้เฉพาะด้าน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 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เช่น จัดอบรมระยะสั้นหรือ</a:t>
                      </a:r>
                      <a:r>
                        <a:rPr lang="th-TH" sz="16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เวิร์กชอป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ที่ครอบคลุมหัวข้อสำคัญ เช่น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Machine Learning, Natural Language Processing (NLP), 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Ethics</a:t>
                      </a:r>
                      <a:r>
                        <a:rPr lang="en-US" sz="16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600" b="1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(ใหม่)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1" strike="noStrik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 และนักศึกษา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654355"/>
                  </a:ext>
                </a:extLst>
              </a:tr>
              <a:tr h="560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b="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การบริหารจัดการงานวิจัย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ที่มีศักยภาพไม่เพียงพอในการตอบสนองต่อความต้องการ การพัฒนาเชิงพื้นที่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บุคลากร/นักวิจัย</a:t>
                      </a:r>
                      <a:r>
                        <a:rPr lang="th-TH" sz="1600" b="1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มีศักยภาพไม่เพียงพอต่อการพัฒนาเชิงพื้นที่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943934"/>
                  </a:ext>
                </a:extLst>
              </a:tr>
              <a:tr h="8900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เงินงบประมาณโครงการยุทธศาสตร์ราชภัฏเพื่อการพัฒนาท้องถิ่นมีแนวโน้มลดลง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1170305" algn="l"/>
                          <a:tab pos="2637155" algn="ctr"/>
                          <a:tab pos="5274310" algn="r"/>
                        </a:tabLst>
                      </a:pPr>
                      <a:r>
                        <a:rPr lang="th-TH" sz="1600" b="1" strike="sngStrike" kern="12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</a:t>
                      </a:r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งบประมาณโครงการยุทธศาสตร์</a:t>
                      </a:r>
                      <a:r>
                        <a:rPr lang="th-TH" sz="16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lang="th-TH" sz="16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ราชภัฏเพื่อการพัฒนาท้องถิ่นมีแนวโน้มลดลง 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endParaRPr lang="en-US" sz="1600" b="0" dirty="0" smtClean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endParaRPr lang="en-US" sz="1600" b="0" dirty="0" smtClean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810574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0137907" y="6145906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P.42 - 43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5B74B873-129A-4BE3-8729-6E092593003E}"/>
              </a:ext>
            </a:extLst>
          </p:cNvPr>
          <p:cNvSpPr txBox="1"/>
          <p:nvPr/>
        </p:nvSpPr>
        <p:spPr>
          <a:xfrm>
            <a:off x="0" y="56801"/>
            <a:ext cx="12192000" cy="584775"/>
          </a:xfrm>
          <a:prstGeom prst="rect">
            <a:avLst/>
          </a:prstGeom>
          <a:solidFill>
            <a:srgbClr val="FF66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 1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kern="120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การถูกโจมตีเครื่องแม่ข่าย </a:t>
            </a:r>
            <a:r>
              <a:rPr lang="en-US" sz="3200" b="1" kern="120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(Server) </a:t>
            </a:r>
            <a:r>
              <a:rPr lang="th-TH" sz="3200" b="1" kern="120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ทำให้ไม่สามารถให้บริการได้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916914-56C4-9A4D-D16B-B5C042A0A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61074"/>
              </p:ext>
            </p:extLst>
          </p:nvPr>
        </p:nvGraphicFramePr>
        <p:xfrm>
          <a:off x="209549" y="641576"/>
          <a:ext cx="11772902" cy="6103050"/>
        </p:xfrm>
        <a:graphic>
          <a:graphicData uri="http://schemas.openxmlformats.org/drawingml/2006/table">
            <a:tbl>
              <a:tblPr firstRow="1" firstCol="1" bandRow="1"/>
              <a:tblGrid>
                <a:gridCol w="2007872">
                  <a:extLst>
                    <a:ext uri="{9D8B030D-6E8A-4147-A177-3AD203B41FA5}">
                      <a16:colId xmlns:a16="http://schemas.microsoft.com/office/drawing/2014/main" val="4060630723"/>
                    </a:ext>
                  </a:extLst>
                </a:gridCol>
                <a:gridCol w="2007872">
                  <a:extLst>
                    <a:ext uri="{9D8B030D-6E8A-4147-A177-3AD203B41FA5}">
                      <a16:colId xmlns:a16="http://schemas.microsoft.com/office/drawing/2014/main" val="2509882295"/>
                    </a:ext>
                  </a:extLst>
                </a:gridCol>
                <a:gridCol w="367057">
                  <a:extLst>
                    <a:ext uri="{9D8B030D-6E8A-4147-A177-3AD203B41FA5}">
                      <a16:colId xmlns:a16="http://schemas.microsoft.com/office/drawing/2014/main" val="1948031892"/>
                    </a:ext>
                  </a:extLst>
                </a:gridCol>
                <a:gridCol w="548393">
                  <a:extLst>
                    <a:ext uri="{9D8B030D-6E8A-4147-A177-3AD203B41FA5}">
                      <a16:colId xmlns:a16="http://schemas.microsoft.com/office/drawing/2014/main" val="3182903861"/>
                    </a:ext>
                  </a:extLst>
                </a:gridCol>
                <a:gridCol w="3076157">
                  <a:extLst>
                    <a:ext uri="{9D8B030D-6E8A-4147-A177-3AD203B41FA5}">
                      <a16:colId xmlns:a16="http://schemas.microsoft.com/office/drawing/2014/main" val="3616043782"/>
                    </a:ext>
                  </a:extLst>
                </a:gridCol>
                <a:gridCol w="1301112">
                  <a:extLst>
                    <a:ext uri="{9D8B030D-6E8A-4147-A177-3AD203B41FA5}">
                      <a16:colId xmlns:a16="http://schemas.microsoft.com/office/drawing/2014/main" val="2181750067"/>
                    </a:ext>
                  </a:extLst>
                </a:gridCol>
                <a:gridCol w="913137">
                  <a:extLst>
                    <a:ext uri="{9D8B030D-6E8A-4147-A177-3AD203B41FA5}">
                      <a16:colId xmlns:a16="http://schemas.microsoft.com/office/drawing/2014/main" val="2580336312"/>
                    </a:ext>
                  </a:extLst>
                </a:gridCol>
                <a:gridCol w="1551302">
                  <a:extLst>
                    <a:ext uri="{9D8B030D-6E8A-4147-A177-3AD203B41FA5}">
                      <a16:colId xmlns:a16="http://schemas.microsoft.com/office/drawing/2014/main" val="1946885808"/>
                    </a:ext>
                  </a:extLst>
                </a:gridCol>
              </a:tblGrid>
              <a:tr h="3697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(1)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ปัจจัยความเสี่ยง/สาเหตุความเสี่ยง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(2)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แหล่งที่</a:t>
                      </a:r>
                      <a:r>
                        <a:rPr lang="th-TH" sz="1800" b="1" spc="-1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(3)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กลยุทธ์/แนวทาง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การจัดการความเสี่ยง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(4)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(5)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(6)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b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ผู้กำกับดูแล/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b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(7)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040361"/>
                  </a:ext>
                </a:extLst>
              </a:tr>
              <a:tr h="647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ภายใน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 vert="vert27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</a:t>
                      </a:r>
                      <a:br>
                        <a:rPr lang="th-TH" sz="18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นอก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36706"/>
                  </a:ext>
                </a:extLst>
              </a:tr>
              <a:tr h="1109251">
                <a:tc rowSpan="3"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 การถูกโจมตีเครื่องแม่ข่าย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lang="th-TH" sz="1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ทำให้ไม่สามารถให้บริการได้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โปรแกรมหรือข้อมูลถูกทำลาย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จัดทำแผนรับมือเหตุภัยคุกคามทางไซเบอร์ โดยทำการ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Monitor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จราจรของระบบเครือข่ายอย่างสม่ำเสมอเพื่อให้สามารถ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Blocked </a:t>
                      </a: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การโจมตีได้ทัน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โครงการจัดหาอุปกรณ์รักษาความปลอดภัย </a:t>
                      </a:r>
                      <a:r>
                        <a:rPr lang="en-US" sz="18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Firewall (Next Generation Firewall)</a:t>
                      </a: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2,000,000</a:t>
                      </a:r>
                      <a:r>
                        <a:rPr lang="th-TH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 :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 ต.ค. 67 – 30 ก.ย. 68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 : </a:t>
                      </a:r>
                      <a:b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ผู้อำนวยการสำนัก</a:t>
                      </a:r>
                      <a:r>
                        <a:rPr lang="th-TH" sz="18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การและเทคโนโลยี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ผู้รับผิดชอบ: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หัวหน้างานพัฒนาเทคโนโลยีเครือข่ายและโครงสร้างพื้นฐาน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หัวหน้างานพัฒนาระบบสารสนเทศ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59447"/>
                  </a:ext>
                </a:extLst>
              </a:tr>
              <a:tr h="924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ไม่สามารถเรียกใช้โปรแกรมหรือระบบงานได้ตามปกติ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ติดตาม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Update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ฐานข้อมูล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Black list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Domain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ที่เข้าข่ายเป็น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Spammer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อย่างสม่ำเสมอ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โครงการบริหารความมั่นคงของข้อมูลและ</a:t>
                      </a:r>
                      <a:r>
                        <a:rPr lang="th-TH" sz="1800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100,000</a:t>
                      </a: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162448"/>
                  </a:ext>
                </a:extLst>
              </a:tr>
              <a:tr h="1663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การถูกขโมยข้อมูล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สำรองข้อมูลระบบและสำรองฐานข้อมูลอย่างสม่ำเสมอ (แผนรองรับถานการณ์ฉุกเฉิน </a:t>
                      </a:r>
                      <a:b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ปรับปรุงปี 2566)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marL="177800" indent="-177800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บริหารจัดการสัญญา </a:t>
                      </a:r>
                      <a:r>
                        <a:rPr lang="en-US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Maintenance </a:t>
                      </a:r>
                      <a:r>
                        <a:rPr lang="th-TH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ให้เหมาะสมเพื่อให้ได้ข้อมูลเกี่ยวกับ </a:t>
                      </a:r>
                      <a:r>
                        <a:rPr lang="en-US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site </a:t>
                      </a:r>
                      <a:r>
                        <a:rPr lang="th-TH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ที่ทำการโจมตี </a:t>
                      </a:r>
                      <a:r>
                        <a:rPr lang="en-US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Dos </a:t>
                      </a:r>
                      <a:r>
                        <a:rPr lang="th-TH" sz="1600" strike="sng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ที่ใหม่อยู่</a:t>
                      </a:r>
                      <a:r>
                        <a:rPr lang="th-TH" sz="1600" strike="sng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เสมอ</a:t>
                      </a:r>
                    </a:p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strike="noStrike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2. บริหารจัดการสัญญา</a:t>
                      </a:r>
                      <a:r>
                        <a:rPr lang="th-TH" sz="1600" b="0" strike="noStrike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Maintenance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ละระบบวงจรสื่อสารสำรองให้เหมาะสมเพื่อให้บริการระบบอินเทอร์เน็ตและระบบสารสนเทศได้อย่างต่อเนื่องและมีประสิทธิภาพ</a:t>
                      </a:r>
                      <a:endParaRPr lang="en-US" sz="1600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โครงการเช่าวงจรอินเทอร์เน็ตเพื่อทำระบบวงจรสื่อสารสำรอง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Backup Link)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240,000</a:t>
                      </a:r>
                    </a:p>
                  </a:txBody>
                  <a:tcPr marL="54683" marR="54683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2767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5093292" y="5785503"/>
            <a:ext cx="3127761" cy="9591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ระจาย 2 6"/>
          <p:cNvSpPr/>
          <p:nvPr/>
        </p:nvSpPr>
        <p:spPr>
          <a:xfrm>
            <a:off x="3489152" y="5444850"/>
            <a:ext cx="1604140" cy="133314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/>
          <p:cNvSpPr txBox="1"/>
          <p:nvPr/>
        </p:nvSpPr>
        <p:spPr>
          <a:xfrm rot="20606004">
            <a:off x="3531036" y="5926755"/>
            <a:ext cx="132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ปรับกลยุทธ์ใหม่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9984083" y="6068813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P.45 - 49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A88E-3CD1-A1F1-CF71-2EC074879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B3660109-FF51-0571-5D84-41AAC5486D3D}"/>
              </a:ext>
            </a:extLst>
          </p:cNvPr>
          <p:cNvSpPr txBox="1"/>
          <p:nvPr/>
        </p:nvSpPr>
        <p:spPr>
          <a:xfrm>
            <a:off x="0" y="68943"/>
            <a:ext cx="12192000" cy="584775"/>
          </a:xfrm>
          <a:prstGeom prst="rect">
            <a:avLst/>
          </a:prstGeom>
          <a:solidFill>
            <a:srgbClr val="CC99F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ความเสี่ยง 2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Yu Mincho" panose="020B0400000000000000" pitchFamily="18" charset="-128"/>
                <a:cs typeface="TH SarabunPSK" panose="020B0500040200020003" pitchFamily="34" charset="-34"/>
              </a:rPr>
              <a:t>การพัฒนาปัญญาประดิษฐ์ที่เข้ามาทดแทนตำแหน่งงานในตลาดแรงงาน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0F653B-F06A-1D9B-9DD4-515B5786E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30921"/>
              </p:ext>
            </p:extLst>
          </p:nvPr>
        </p:nvGraphicFramePr>
        <p:xfrm>
          <a:off x="65315" y="653718"/>
          <a:ext cx="12061370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1418045">
                  <a:extLst>
                    <a:ext uri="{9D8B030D-6E8A-4147-A177-3AD203B41FA5}">
                      <a16:colId xmlns:a16="http://schemas.microsoft.com/office/drawing/2014/main" val="76628090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363220073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1233639850"/>
                    </a:ext>
                  </a:extLst>
                </a:gridCol>
                <a:gridCol w="420914">
                  <a:extLst>
                    <a:ext uri="{9D8B030D-6E8A-4147-A177-3AD203B41FA5}">
                      <a16:colId xmlns:a16="http://schemas.microsoft.com/office/drawing/2014/main" val="1685211295"/>
                    </a:ext>
                  </a:extLst>
                </a:gridCol>
                <a:gridCol w="2771213">
                  <a:extLst>
                    <a:ext uri="{9D8B030D-6E8A-4147-A177-3AD203B41FA5}">
                      <a16:colId xmlns:a16="http://schemas.microsoft.com/office/drawing/2014/main" val="3646607710"/>
                    </a:ext>
                  </a:extLst>
                </a:gridCol>
                <a:gridCol w="2323301">
                  <a:extLst>
                    <a:ext uri="{9D8B030D-6E8A-4147-A177-3AD203B41FA5}">
                      <a16:colId xmlns:a16="http://schemas.microsoft.com/office/drawing/2014/main" val="2624947856"/>
                    </a:ext>
                  </a:extLst>
                </a:gridCol>
                <a:gridCol w="1103086">
                  <a:extLst>
                    <a:ext uri="{9D8B030D-6E8A-4147-A177-3AD203B41FA5}">
                      <a16:colId xmlns:a16="http://schemas.microsoft.com/office/drawing/2014/main" val="390908221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669188570"/>
                    </a:ext>
                  </a:extLst>
                </a:gridCol>
              </a:tblGrid>
              <a:tr h="4684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(1)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ปัจจัยความเสี่ยง/สาเหตุความเสี่ยง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(2)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แหล่งที่</a:t>
                      </a:r>
                      <a:r>
                        <a:rPr lang="th-TH" sz="1800" b="1" spc="-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Cordia New" panose="020B0304020202020204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(3)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กลยุทธ์/แนวทาง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การความเสี่ยง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(4)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(5)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(6)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ระยะเวลา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ผู้กำกับดูแล/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(7)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3389"/>
                  </a:ext>
                </a:extLst>
              </a:tr>
              <a:tr h="532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ภายใน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 vert="vert27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ภายนอก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398515"/>
                  </a:ext>
                </a:extLst>
              </a:tr>
              <a:tr h="2614579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. การพัฒนาปัญญาประดิษฐ์ที่เข้ามาทดแทนตำแหน่งงานในตลาดแรงงาน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800" strike="sng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ปัญญาประดิษฐ์ </a:t>
                      </a:r>
                      <a:r>
                        <a:rPr lang="en-US" sz="1800" strike="sng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(AI) </a:t>
                      </a:r>
                      <a:r>
                        <a:rPr lang="th-TH" sz="1800" strike="sngStrike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มีการพัฒนาอย่างรวดเร็วกว่าองค์ความรู้ของอาจารย์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th-TH" sz="1800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0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อาจารย์ และนักศึกษา</a:t>
                      </a:r>
                      <a:br>
                        <a:rPr lang="th-TH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ไม่สามารถปรับตัวได้ทันตามการเปลี่ยนแปลงของเทคโนโลยี</a:t>
                      </a:r>
                    </a:p>
                    <a:p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พัฒนาทักษะอาจารย์ผู้สอน ความรู้เฉพาะด้าน </a:t>
                      </a:r>
                      <a:r>
                        <a:rPr lang="en-US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 </a:t>
                      </a:r>
                      <a:r>
                        <a:rPr lang="th-TH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เช่น จัดอบรมระยะสั้นหรือ</a:t>
                      </a:r>
                      <a:r>
                        <a:rPr lang="th-TH" sz="1800" strike="sngStrike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เวิร์กชอป</a:t>
                      </a:r>
                      <a:r>
                        <a:rPr lang="th-TH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ที่ครอบคลุมหัวข้อสำคัญ เช่น </a:t>
                      </a:r>
                      <a:r>
                        <a:rPr lang="en-US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Machine Learning, Natural Language Processing (NLP), </a:t>
                      </a:r>
                      <a:r>
                        <a:rPr lang="th-TH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strike="sng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Ethics</a:t>
                      </a:r>
                      <a:endParaRPr lang="th-TH" sz="1800" b="0" strike="sngStrike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0" strike="noStrike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พัฒนาทักษะอาจารย์ และนักศึกษา </a:t>
                      </a:r>
                      <a:r>
                        <a:rPr lang="th-TH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</a:t>
                      </a:r>
                      <a:endParaRPr lang="th-TH" sz="1800" b="0" strike="noStrike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6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โครงการพัฒนาอาจารย์มหาวิทยาลัยราชภัฏสกลนคร (สำนักส่งเสริมวิชาการ)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โครงการพัฒนาทักษะในศตวรรษที่ 21 สำหรับนักศึกษา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ในหัวข้อ “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Make Money”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สามารถสร้างรายได้จริงผ่านโซ</a:t>
                      </a:r>
                      <a:r>
                        <a:rPr lang="th-TH" sz="1600" b="0" dirty="0" err="1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เชี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ยลมีเดียเพื่อให้นักศึกษาได้เรียนรู้พัฒนาการของ 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en-US" sz="16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คณะวิทยาการจัดการ)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3.โครงการพัฒนาศักยภาพนักศึกษาและทักษะการเรียนรู้ในศตวรรษที่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 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(คณะมนุษยศาสตร์ฯ) </a:t>
                      </a:r>
                      <a:endParaRPr lang="th-TH" sz="1600" b="0" baseline="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5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กิจกรรมอบรม</a:t>
                      </a:r>
                      <a:r>
                        <a:rPr lang="th-TH" sz="15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การออกแบบสื่อดิจิทัลเพื่อการโฆษณาสินค้า </a:t>
                      </a:r>
                      <a:r>
                        <a:rPr lang="th-TH" sz="1500" b="1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(คณะวิทยาศาสตร์ฯ)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60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เตรียมความพร้อมในการใช้โปรแกรม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Microsoft Excel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 err="1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Canva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เพื่อเพิ่มประสิทธิภาพการเรียนรู้ด้านการคำนวณและการนำเสนองาน </a:t>
                      </a:r>
                      <a:b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(คณะเทคโนโลยีการเกษตร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600" dirty="0" smtClean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250,000</a:t>
                      </a:r>
                      <a:endParaRPr lang="th-TH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129,150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692,925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66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800" dirty="0" smtClean="0">
                        <a:solidFill>
                          <a:srgbClr val="FF6600"/>
                        </a:solidFill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ระยะเวลา :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1 ต.ค. 67 – 30 ก.ย. 68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ผู้กำกับดูแล :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รองอธิการบดี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   ด้านวิชาการ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1. คณบดีทุกคณะ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marL="109855" indent="-109855"/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2. ผู้อำนวยการสำนักส่งเสริมวิชาการและงาน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047457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1463040" y="3268980"/>
            <a:ext cx="5488940" cy="1488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951980" y="4204169"/>
            <a:ext cx="2344420" cy="17949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ระจาย 2 9"/>
          <p:cNvSpPr/>
          <p:nvPr/>
        </p:nvSpPr>
        <p:spPr>
          <a:xfrm>
            <a:off x="2220863" y="4752830"/>
            <a:ext cx="4580344" cy="225552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073400" y="5418925"/>
            <a:ext cx="261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ปรับปัจจัยเสี่ยงและกลยุทธ์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การความเสี่ยงให้เข้ากับบริบทที่หน่วยงานดำเนินการในปัจจุบัน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0317369" y="6227093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P.50 - 55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กล่องข้อความ 10"/>
          <p:cNvSpPr txBox="1"/>
          <p:nvPr/>
        </p:nvSpPr>
        <p:spPr>
          <a:xfrm>
            <a:off x="10496931" y="14393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P. 42 - 44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43FC3E-768C-EC8D-6872-839072111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31578"/>
              </p:ext>
            </p:extLst>
          </p:nvPr>
        </p:nvGraphicFramePr>
        <p:xfrm>
          <a:off x="319315" y="784940"/>
          <a:ext cx="11553370" cy="4467780"/>
        </p:xfrm>
        <a:graphic>
          <a:graphicData uri="http://schemas.openxmlformats.org/drawingml/2006/table">
            <a:tbl>
              <a:tblPr firstRow="1" firstCol="1" bandRow="1"/>
              <a:tblGrid>
                <a:gridCol w="2221657">
                  <a:extLst>
                    <a:ext uri="{9D8B030D-6E8A-4147-A177-3AD203B41FA5}">
                      <a16:colId xmlns:a16="http://schemas.microsoft.com/office/drawing/2014/main" val="766280902"/>
                    </a:ext>
                  </a:extLst>
                </a:gridCol>
                <a:gridCol w="2221657">
                  <a:extLst>
                    <a:ext uri="{9D8B030D-6E8A-4147-A177-3AD203B41FA5}">
                      <a16:colId xmlns:a16="http://schemas.microsoft.com/office/drawing/2014/main" val="3632200732"/>
                    </a:ext>
                  </a:extLst>
                </a:gridCol>
                <a:gridCol w="357321">
                  <a:extLst>
                    <a:ext uri="{9D8B030D-6E8A-4147-A177-3AD203B41FA5}">
                      <a16:colId xmlns:a16="http://schemas.microsoft.com/office/drawing/2014/main" val="1233639850"/>
                    </a:ext>
                  </a:extLst>
                </a:gridCol>
                <a:gridCol w="524935">
                  <a:extLst>
                    <a:ext uri="{9D8B030D-6E8A-4147-A177-3AD203B41FA5}">
                      <a16:colId xmlns:a16="http://schemas.microsoft.com/office/drawing/2014/main" val="1685211295"/>
                    </a:ext>
                  </a:extLst>
                </a:gridCol>
                <a:gridCol w="2396029">
                  <a:extLst>
                    <a:ext uri="{9D8B030D-6E8A-4147-A177-3AD203B41FA5}">
                      <a16:colId xmlns:a16="http://schemas.microsoft.com/office/drawing/2014/main" val="3646607710"/>
                    </a:ext>
                  </a:extLst>
                </a:gridCol>
                <a:gridCol w="1610741">
                  <a:extLst>
                    <a:ext uri="{9D8B030D-6E8A-4147-A177-3AD203B41FA5}">
                      <a16:colId xmlns:a16="http://schemas.microsoft.com/office/drawing/2014/main" val="2624947856"/>
                    </a:ext>
                  </a:extLst>
                </a:gridCol>
                <a:gridCol w="977305">
                  <a:extLst>
                    <a:ext uri="{9D8B030D-6E8A-4147-A177-3AD203B41FA5}">
                      <a16:colId xmlns:a16="http://schemas.microsoft.com/office/drawing/2014/main" val="3909082211"/>
                    </a:ext>
                  </a:extLst>
                </a:gridCol>
                <a:gridCol w="1243725">
                  <a:extLst>
                    <a:ext uri="{9D8B030D-6E8A-4147-A177-3AD203B41FA5}">
                      <a16:colId xmlns:a16="http://schemas.microsoft.com/office/drawing/2014/main" val="2669188570"/>
                    </a:ext>
                  </a:extLst>
                </a:gridCol>
              </a:tblGrid>
              <a:tr h="1413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(1)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ปัจจัยความเสี่ยง/สาเหตุความเสี่ยง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(2)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แหล่งที่</a:t>
                      </a:r>
                      <a:r>
                        <a:rPr lang="th-TH" sz="1800" b="1" spc="-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Cordia New" panose="020B0304020202020204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(3)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Yu Mincho" panose="020B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กลยุทธ์/แนวทาง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การจัดการความเสี่ยง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(4)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(5)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(6)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ระยะเวลา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ผู้กำกับดูแล/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(7)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3389"/>
                  </a:ext>
                </a:extLst>
              </a:tr>
              <a:tr h="901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ภายใน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 vert="vert27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ภายนอก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398515"/>
                  </a:ext>
                </a:extLst>
              </a:tr>
              <a:tr h="4946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. การพัฒนาปัญญาประดิษฐ์ที่เข้ามาทดแทนตำแหน่งงานในตลาดแรงงาน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2. อาจารย์ นักศึกษา ไม่สามารถใช้ปัญญาประดิษฐ์ </a:t>
                      </a:r>
                      <a:r>
                        <a:rPr lang="en-US" sz="1800" kern="1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(AI) </a:t>
                      </a:r>
                      <a:r>
                        <a:rPr lang="th-TH" sz="1800" kern="1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ได้อย่างมีประสิทธิภาพ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2. การพัฒนาการจัดการศึกษาเพื่อสร้างทักษะทางสังคมและทักษะเชิงสมรรถนะโดยใช้ชุมชนเป็นฐาน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โครงการพัฒนา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Soft Skills </a:t>
                      </a: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ให้กับนักศึกษาด้วยกระบวนการวิศวกรสังคม มหาวิทยาลัยราชภัฏสกลนคร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1,192,850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4021"/>
                  </a:ext>
                </a:extLst>
              </a:tr>
              <a:tr h="494650">
                <a:tc vMerge="1">
                  <a:txBody>
                    <a:bodyPr/>
                    <a:lstStyle/>
                    <a:p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3. การสร้างความตระหนักรู้และจริยธรรมเกี่ยวกับ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- ปลูกฝังให้อาจารย์และผู้เรียนเข้าใจข้อจำกัดและผลกระทบของการใช้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เสริมสร้างความรับผิดชอบในการใช้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โครงการบรรยายพิเศษ "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ไม่ใช่ทุกอย่าง ถ้าไม่ใช้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ทำอะไรไม่ได้หลายอย่าง และจริยธรรมเกี่ยวกับการใช้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AI "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Yu Mincho" panose="020B0400000000000000" pitchFamily="18" charset="-128"/>
                        <a:cs typeface="TH SarabunPSK" panose="020B0500040200020003" pitchFamily="34" charset="-34"/>
                      </a:endParaRP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28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,000</a:t>
                      </a:r>
                    </a:p>
                  </a:txBody>
                  <a:tcPr marL="26499" marR="26499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สำนักส่งเสริมวิชาการและงานทะเบียน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110726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552B4D4C-F5CC-984E-5CC7-A1D5F72607D2}"/>
              </a:ext>
            </a:extLst>
          </p:cNvPr>
          <p:cNvSpPr txBox="1"/>
          <p:nvPr/>
        </p:nvSpPr>
        <p:spPr>
          <a:xfrm>
            <a:off x="0" y="68943"/>
            <a:ext cx="12192000" cy="584775"/>
          </a:xfrm>
          <a:prstGeom prst="rect">
            <a:avLst/>
          </a:prstGeom>
          <a:solidFill>
            <a:srgbClr val="CC99F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 2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Yu Mincho" panose="020B0400000000000000" pitchFamily="18" charset="-128"/>
                <a:cs typeface="TH SarabunPSK" panose="020B0500040200020003" pitchFamily="34" charset="-34"/>
              </a:rPr>
              <a:t>การพัฒนาปัญญาประดิษฐ์ที่เข้ามาทดแทนตำแหน่งงานในตลาดแรงงาน </a:t>
            </a:r>
            <a:r>
              <a:rPr lang="th-TH" sz="3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Yu Mincho" panose="020B0400000000000000" pitchFamily="18" charset="-128"/>
                <a:cs typeface="TH SarabunPSK" panose="020B0500040200020003" pitchFamily="34" charset="-34"/>
              </a:rPr>
              <a:t>(ต่อ)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10120816" y="5945081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P.50 - 55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061770-EE79-8C39-4B1D-0E3085C3C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438574"/>
              </p:ext>
            </p:extLst>
          </p:nvPr>
        </p:nvGraphicFramePr>
        <p:xfrm>
          <a:off x="268516" y="778508"/>
          <a:ext cx="11654968" cy="5627587"/>
        </p:xfrm>
        <a:graphic>
          <a:graphicData uri="http://schemas.openxmlformats.org/drawingml/2006/table">
            <a:tbl>
              <a:tblPr firstRow="1" firstCol="1" bandRow="1"/>
              <a:tblGrid>
                <a:gridCol w="1814285">
                  <a:extLst>
                    <a:ext uri="{9D8B030D-6E8A-4147-A177-3AD203B41FA5}">
                      <a16:colId xmlns:a16="http://schemas.microsoft.com/office/drawing/2014/main" val="1688876699"/>
                    </a:ext>
                  </a:extLst>
                </a:gridCol>
                <a:gridCol w="2777157">
                  <a:extLst>
                    <a:ext uri="{9D8B030D-6E8A-4147-A177-3AD203B41FA5}">
                      <a16:colId xmlns:a16="http://schemas.microsoft.com/office/drawing/2014/main" val="4140466575"/>
                    </a:ext>
                  </a:extLst>
                </a:gridCol>
                <a:gridCol w="341929">
                  <a:extLst>
                    <a:ext uri="{9D8B030D-6E8A-4147-A177-3AD203B41FA5}">
                      <a16:colId xmlns:a16="http://schemas.microsoft.com/office/drawing/2014/main" val="1454916717"/>
                    </a:ext>
                  </a:extLst>
                </a:gridCol>
                <a:gridCol w="399819">
                  <a:extLst>
                    <a:ext uri="{9D8B030D-6E8A-4147-A177-3AD203B41FA5}">
                      <a16:colId xmlns:a16="http://schemas.microsoft.com/office/drawing/2014/main" val="2718617880"/>
                    </a:ext>
                  </a:extLst>
                </a:gridCol>
                <a:gridCol w="1851381">
                  <a:extLst>
                    <a:ext uri="{9D8B030D-6E8A-4147-A177-3AD203B41FA5}">
                      <a16:colId xmlns:a16="http://schemas.microsoft.com/office/drawing/2014/main" val="1245888069"/>
                    </a:ext>
                  </a:extLst>
                </a:gridCol>
                <a:gridCol w="2680970">
                  <a:extLst>
                    <a:ext uri="{9D8B030D-6E8A-4147-A177-3AD203B41FA5}">
                      <a16:colId xmlns:a16="http://schemas.microsoft.com/office/drawing/2014/main" val="4008710704"/>
                    </a:ext>
                  </a:extLst>
                </a:gridCol>
                <a:gridCol w="683858">
                  <a:extLst>
                    <a:ext uri="{9D8B030D-6E8A-4147-A177-3AD203B41FA5}">
                      <a16:colId xmlns:a16="http://schemas.microsoft.com/office/drawing/2014/main" val="1214010068"/>
                    </a:ext>
                  </a:extLst>
                </a:gridCol>
                <a:gridCol w="1105569">
                  <a:extLst>
                    <a:ext uri="{9D8B030D-6E8A-4147-A177-3AD203B41FA5}">
                      <a16:colId xmlns:a16="http://schemas.microsoft.com/office/drawing/2014/main" val="3370927396"/>
                    </a:ext>
                  </a:extLst>
                </a:gridCol>
              </a:tblGrid>
              <a:tr h="31195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(1)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ปัจจัยความเสี่ยง/สาเหตุความเสี่ยง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(2)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แหล่งที่</a:t>
                      </a:r>
                      <a:r>
                        <a:rPr lang="th-TH" sz="1600" b="1" spc="-1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(3)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กลยุทธ์/แนวทาง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การจัดการความเสี่ยง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(4)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b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(5)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(6)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b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ผู้กำกับดูแล/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b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(7)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32919"/>
                  </a:ext>
                </a:extLst>
              </a:tr>
              <a:tr h="537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ภายใน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 vert="vert27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6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นอก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79124"/>
                  </a:ext>
                </a:extLst>
              </a:tr>
              <a:tr h="467928"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strike="sngStrike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การบริหารจัดการงานวิจัย</a:t>
                      </a:r>
                      <a:r>
                        <a:rPr lang="th-TH" sz="1800" b="0" strike="sngStrike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ที่มีศักยภาพไม่เพียงพอในการตอบสนองต่อความต้องการ การพัฒนาเชิงพื้นที่</a:t>
                      </a:r>
                      <a:endParaRPr lang="en-US" sz="1800" b="1" strike="sngStrike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8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บุคลากร/นักวิจัย</a:t>
                      </a: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ศักยภาพไม่</a:t>
                      </a:r>
                      <a:r>
                        <a:rPr lang="th-TH" sz="18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เพียงพอต่อการ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พัฒนาเชิงพื้นที่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การขาดการเชื่อมโยงงานวิจัยกับความต้องการ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ของพื้นที่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112395" indent="-112395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พัฒนากลยุทธ์ที่เน้นการบูรณาการงานวิจัยกับความต้องการของพื้นที่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110490" indent="-110490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โครงการพัฒนาระบบประเมินผลการปฏิบัติราชการให้สอดคล้องกับการเป็นมหาวิทยาลัยเชิงพื้นที่ ปีงบประมาณ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(แผนงาน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พัฒนาระบบบริหารงานบุคลากรเชิงรุกสู่การพลิกโฉมมหาวิทยาลัย “กลุ่มการพัฒนาชุมชนท้องถิ่นหรือชุมชนอื่น” (กลุ่ม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601,800</a:t>
                      </a: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 :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 ต.ค. 67 – 30 ก.ย. 68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 :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รองอธิการบดีด้านวิจัย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ผู้รับผิดชอบ: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ผู้อำนวยการสถาบันวิจัยและพัฒนา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อ.อรอนงค์ 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ขันเดช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รองผู้อำนวยการสถาบันวิจัยและพัฒนา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580886"/>
                  </a:ext>
                </a:extLst>
              </a:tr>
              <a:tr h="311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การวางแผนที่ไม่สอดคล้องกับความต้องการของพื้นที่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340732"/>
                  </a:ext>
                </a:extLst>
              </a:tr>
              <a:tr h="311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ขาดระบบติดตามและประเมินผลที่ชัดเจน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334270"/>
                  </a:ext>
                </a:extLst>
              </a:tr>
              <a:tr h="311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ขาดกลยุทธ์หรือแนวทางที่ชัดเจนในการ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บริหารจัดการ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163004"/>
                  </a:ext>
                </a:extLst>
              </a:tr>
              <a:tr h="311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การบริหารจัดการที่ขาดการบูรณาการ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ระหว่างหน่วยงาน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775025"/>
                  </a:ext>
                </a:extLst>
              </a:tr>
              <a:tr h="9358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ข้อจำกัดด้านทรัพยากร เช่น บุคลากร งบประมาณ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หรือ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เทคโนโลยี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2395" indent="-112395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จัดหาทรัพยากรเสริม เช่น งบประมาณหรือการฝึกอบรมบุคลากร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0490" indent="-110490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โครงการการพัฒนาศักยภาพบุคลากรด้านการวิจัยและบริการวิชาการเพื่อพัฒนาเชิงพื้นที่ ปีงบประมาณ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งบยุทธศาสตร์)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500,000</a:t>
                      </a: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48130"/>
                  </a:ext>
                </a:extLst>
              </a:tr>
              <a:tr h="1403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การสื่อสารระหว่างมหาวิทยาลัยและชุมชนที่ไม่เพียงพอ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2395" indent="-112395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สร้างแพลตฟอร์มการสื่อสารระหว่างมหาวิทยาลัยและชุมชน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0490" indent="-110490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. โครงการวิจัยนวัตกรรมบูรณาการพันธกิจสัมพันธ์ของมหาวิทยาลัยราชภัฏสกลนครเพื่อยกระดับเศรษฐกิจฐานราก กรณีศึกษา: กลุ่มเกษตรกรผู้ผลิตผัก ตำบลด่านม่วงคำ อำเภอโคกศรีสุพรรณ จังหวัดสกลนคร (วช.)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300,000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5779" marR="45779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073879"/>
                  </a:ext>
                </a:extLst>
              </a:tr>
            </a:tbl>
          </a:graphicData>
        </a:graphic>
      </p:graphicFrame>
      <p:sp>
        <p:nvSpPr>
          <p:cNvPr id="5" name="TextBox 7">
            <a:extLst>
              <a:ext uri="{FF2B5EF4-FFF2-40B4-BE49-F238E27FC236}">
                <a16:creationId xmlns:a16="http://schemas.microsoft.com/office/drawing/2014/main" id="{BB1EC842-19FE-BC7C-C612-EDAD34B5C9D6}"/>
              </a:ext>
            </a:extLst>
          </p:cNvPr>
          <p:cNvSpPr txBox="1"/>
          <p:nvPr/>
        </p:nvSpPr>
        <p:spPr>
          <a:xfrm>
            <a:off x="0" y="93087"/>
            <a:ext cx="12192000" cy="523220"/>
          </a:xfrm>
          <a:prstGeom prst="rect">
            <a:avLst/>
          </a:prstGeom>
          <a:solidFill>
            <a:srgbClr val="FFC0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บุคลากร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/นักวิจัย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มีศักยภาพไม่เพียงพอต่อการพัฒนาเชิง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พื้นที่</a:t>
            </a:r>
            <a:endParaRPr lang="en-US" sz="2800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469211" y="3592301"/>
            <a:ext cx="1358392" cy="1627632"/>
            <a:chOff x="177800" y="3392424"/>
            <a:chExt cx="1358392" cy="1627632"/>
          </a:xfrm>
        </p:grpSpPr>
        <p:sp>
          <p:nvSpPr>
            <p:cNvPr id="8" name="กระจาย 2 7"/>
            <p:cNvSpPr/>
            <p:nvPr/>
          </p:nvSpPr>
          <p:spPr>
            <a:xfrm rot="2454255">
              <a:off x="256032" y="3392424"/>
              <a:ext cx="1280160" cy="1627632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กล่องข้อความ 8"/>
            <p:cNvSpPr txBox="1"/>
            <p:nvPr/>
          </p:nvSpPr>
          <p:spPr>
            <a:xfrm>
              <a:off x="177800" y="3883074"/>
              <a:ext cx="1327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ปรับชื่อ</a:t>
              </a:r>
              <a:b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</a:t>
              </a:r>
              <a:endPara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กล่องข้อความ 9"/>
          <p:cNvSpPr txBox="1"/>
          <p:nvPr/>
        </p:nvSpPr>
        <p:spPr>
          <a:xfrm>
            <a:off x="10163545" y="5944430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P.56 - 59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82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871942-A4D9-F785-74AA-DA7FCA53C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421996"/>
              </p:ext>
            </p:extLst>
          </p:nvPr>
        </p:nvGraphicFramePr>
        <p:xfrm>
          <a:off x="177800" y="801234"/>
          <a:ext cx="11836400" cy="5768604"/>
        </p:xfrm>
        <a:graphic>
          <a:graphicData uri="http://schemas.openxmlformats.org/drawingml/2006/table">
            <a:tbl>
              <a:tblPr firstRow="1" firstCol="1" bandRow="1"/>
              <a:tblGrid>
                <a:gridCol w="1508909">
                  <a:extLst>
                    <a:ext uri="{9D8B030D-6E8A-4147-A177-3AD203B41FA5}">
                      <a16:colId xmlns:a16="http://schemas.microsoft.com/office/drawing/2014/main" val="1709446211"/>
                    </a:ext>
                  </a:extLst>
                </a:gridCol>
                <a:gridCol w="2521423">
                  <a:extLst>
                    <a:ext uri="{9D8B030D-6E8A-4147-A177-3AD203B41FA5}">
                      <a16:colId xmlns:a16="http://schemas.microsoft.com/office/drawing/2014/main" val="4076721444"/>
                    </a:ext>
                  </a:extLst>
                </a:gridCol>
                <a:gridCol w="522734">
                  <a:extLst>
                    <a:ext uri="{9D8B030D-6E8A-4147-A177-3AD203B41FA5}">
                      <a16:colId xmlns:a16="http://schemas.microsoft.com/office/drawing/2014/main" val="284630498"/>
                    </a:ext>
                  </a:extLst>
                </a:gridCol>
                <a:gridCol w="507359">
                  <a:extLst>
                    <a:ext uri="{9D8B030D-6E8A-4147-A177-3AD203B41FA5}">
                      <a16:colId xmlns:a16="http://schemas.microsoft.com/office/drawing/2014/main" val="3468465044"/>
                    </a:ext>
                  </a:extLst>
                </a:gridCol>
                <a:gridCol w="1971747">
                  <a:extLst>
                    <a:ext uri="{9D8B030D-6E8A-4147-A177-3AD203B41FA5}">
                      <a16:colId xmlns:a16="http://schemas.microsoft.com/office/drawing/2014/main" val="3425924573"/>
                    </a:ext>
                  </a:extLst>
                </a:gridCol>
                <a:gridCol w="1944914">
                  <a:extLst>
                    <a:ext uri="{9D8B030D-6E8A-4147-A177-3AD203B41FA5}">
                      <a16:colId xmlns:a16="http://schemas.microsoft.com/office/drawing/2014/main" val="753999577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3467212271"/>
                    </a:ext>
                  </a:extLst>
                </a:gridCol>
                <a:gridCol w="1973943">
                  <a:extLst>
                    <a:ext uri="{9D8B030D-6E8A-4147-A177-3AD203B41FA5}">
                      <a16:colId xmlns:a16="http://schemas.microsoft.com/office/drawing/2014/main" val="3402872352"/>
                    </a:ext>
                  </a:extLst>
                </a:gridCol>
              </a:tblGrid>
              <a:tr h="3560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(1)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ปัจจัยความเสี่ยง/สาเหตุความเสี่ยง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(2)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แหล่งที่</a:t>
                      </a:r>
                      <a:r>
                        <a:rPr lang="th-TH" sz="1800" b="1" spc="-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(3)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กลยุทธ์/แนวทาง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การจัดการความเสี่ยง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(4)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โครงการ/กิจกรรม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(5)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(6)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</a:t>
                      </a:r>
                      <a:b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ผู้กำกับดูแล/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b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(7)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68579"/>
                  </a:ext>
                </a:extLst>
              </a:tr>
              <a:tr h="830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ภายใน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 vert="vert27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/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ภายนอก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45881"/>
                  </a:ext>
                </a:extLst>
              </a:tr>
              <a:tr h="111729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strike="sngStrike" dirty="0" smtClean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4. เงินงบประมาณโครงการ </a:t>
                      </a:r>
                      <a:endParaRPr lang="en-US" sz="1800" strike="sngStrike" dirty="0" smtClean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  <a:p>
                      <a:r>
                        <a:rPr lang="th-TH" sz="1800" strike="sngStrike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ยุทธศาสตร์ราชภัฏ  เพื่อการพัฒนาท้องถิ่นมีแนวโน้มลดลง</a:t>
                      </a:r>
                      <a:endParaRPr lang="th-TH" sz="1800" b="1" strike="sngStrike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งบประมาณโครงการยุทธศาสตร์</a:t>
                      </a:r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ราชภัฏเพื่อการพัฒนาท้องถิ่นมีแนวโน้มลดลง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สำนักงบประมาณปรับเปลี่ยนวิธีการเสนอโครงการยุทธศาสตร์ราชภัฏ  เพื่อการพัฒนาท้องถิ่น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9220" indent="-109220"/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จัดประชุมชี้แจงบุคลากรที่เกี่ยวข้องเพื่อเข้าใจขั้นตอนและแนวทางการจัดสรรงบประมาณของสำนักงานงบประมาณ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โครงการพัฒนาทักษะสมรรถนะให้บุคลากรมีความรู้ วิธีการกระบวนการปฏิบัติงานเชิงพื้นที่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263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</a:rPr>
                        <a:t>,200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ระยะเวลา :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marL="25400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 ต.ค. 67 – 30 ก.ย. 68</a:t>
                      </a: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ผู้กำกับดูแล : </a:t>
                      </a:r>
                      <a:b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รองอธิการบดีด้านวางแผนยุทธศาสตร์ นวัตกรรมและพันธกิจสากล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รองอธิการบดีด้านวิจัย นวัตกรรมและถ่ายทอดเทคโนโลยี</a:t>
                      </a:r>
                      <a: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ผู้รับผิดชอบ: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ผู้อำนวยการสถาบันวิจัยฯ</a:t>
                      </a:r>
                      <a:endParaRPr lang="en-US" sz="16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รองผู้อำนวยการสถาบันวิจัยฯ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(อาจารย์อรอนงค์ ขันเดช)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หัวหน้างานวิจัยและ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บริการวิชาการ</a:t>
                      </a:r>
                      <a:endParaRPr lang="en-US" sz="16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ผู้อำนวยการสำนักงานอธิการบดี</a:t>
                      </a:r>
                      <a:endParaRPr lang="en-US" sz="16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5. ผู้อำนวยการกองนโยบาย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และแผน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963971"/>
                  </a:ext>
                </a:extLst>
              </a:tr>
              <a:tr h="2743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585" indent="-108585"/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บุคลากรบางท่านยังไม่เคยผ่านการพัฒนาศักยภาพด้านการทำงานเชิงพื้นที่ ทำให้การพัฒนาเชิงพื้นที่ได้ช้า ขาดความต่อเนื่อง องค์ความรู้ เทคโนโลยี หรือนวัตกรรมใช้ประโยชน์ไม่ตรงกลุ่มเป้าหมาย นวัตกรรมพัฒนาความต้องการของอาจารย์แต่ไม่ตรงต่อความต้องการของชุมชน และขาดความเข้าใจในการบริหารจัดการโครงการ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9220" indent="-109220"/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พัฒนาศักยภาพของบุคลากรมหาวิทยาลัยราชภัฏสกลนคร ให้มีทักษะและสมรรถนะที่เหมาะสมในการปฏิบัติงานเชิงพื้นที่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cs typeface="TH SarabunPSK" panose="020B0500040200020003" pitchFamily="34" charset="-34"/>
                        </a:rPr>
                        <a:t>อบรมเชิงปฏิบัติการพัฒนาศักยภาพบุคลากร (สายวิชาการ) เชิงพื้นที่มุ่งเน้นเสริมทักษะและสมรรถนะสำหรับการทำงานร่วมกับชุมชนอย่างยั่งยืน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401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628" marR="66628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242900"/>
                  </a:ext>
                </a:extLst>
              </a:tr>
            </a:tbl>
          </a:graphicData>
        </a:graphic>
      </p:graphicFrame>
      <p:sp>
        <p:nvSpPr>
          <p:cNvPr id="5" name="TextBox 7">
            <a:extLst>
              <a:ext uri="{FF2B5EF4-FFF2-40B4-BE49-F238E27FC236}">
                <a16:creationId xmlns:a16="http://schemas.microsoft.com/office/drawing/2014/main" id="{7485954E-BD81-35A1-9F69-4341F43C90FF}"/>
              </a:ext>
            </a:extLst>
          </p:cNvPr>
          <p:cNvSpPr txBox="1"/>
          <p:nvPr/>
        </p:nvSpPr>
        <p:spPr>
          <a:xfrm>
            <a:off x="0" y="93087"/>
            <a:ext cx="12192000" cy="584775"/>
          </a:xfrm>
          <a:prstGeom prst="rect">
            <a:avLst/>
          </a:prstGeom>
          <a:solidFill>
            <a:srgbClr val="92D05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 4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โครงการยุทธศาสตร์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ราชภัฏเพื่อการพัฒนาท้องถิ่นมีแนวโน้มลดลง 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177800" y="4831111"/>
            <a:ext cx="1358392" cy="1627632"/>
            <a:chOff x="177800" y="3392424"/>
            <a:chExt cx="1358392" cy="1627632"/>
          </a:xfrm>
        </p:grpSpPr>
        <p:sp>
          <p:nvSpPr>
            <p:cNvPr id="2" name="กระจาย 2 1"/>
            <p:cNvSpPr/>
            <p:nvPr/>
          </p:nvSpPr>
          <p:spPr>
            <a:xfrm rot="2454255">
              <a:off x="256032" y="3392424"/>
              <a:ext cx="1280160" cy="1627632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177800" y="3883074"/>
              <a:ext cx="1327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ปรับชื่อ</a:t>
              </a:r>
              <a:b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ความเสี่ยง</a:t>
              </a:r>
              <a:endPara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8309108" y="6162822"/>
            <a:ext cx="1668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P.60 - 63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71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sz="quarter" idx="10"/>
          </p:nvPr>
        </p:nvSpPr>
        <p:spPr>
          <a:xfrm>
            <a:off x="196553" y="2463457"/>
            <a:ext cx="12192000" cy="768085"/>
          </a:xfrm>
        </p:spPr>
        <p:txBody>
          <a:bodyPr>
            <a:noAutofit/>
          </a:bodyPr>
          <a:lstStyle/>
          <a:p>
            <a:r>
              <a:rPr lang="th-TH" b="1" dirty="0" smtClean="0">
                <a:solidFill>
                  <a:srgbClr val="00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จึงเรียนมาเพื่อโปรดพิจารณา</a:t>
            </a:r>
            <a:endParaRPr lang="th-TH" b="1" dirty="0">
              <a:solidFill>
                <a:srgbClr val="0000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67" y="332858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9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evron 11">
            <a:extLst>
              <a:ext uri="{FF2B5EF4-FFF2-40B4-BE49-F238E27FC236}">
                <a16:creationId xmlns:a16="http://schemas.microsoft.com/office/drawing/2014/main" id="{D84490D3-51AE-AB2E-D9F2-54DC1DF4BEC0}"/>
              </a:ext>
            </a:extLst>
          </p:cNvPr>
          <p:cNvSpPr/>
          <p:nvPr/>
        </p:nvSpPr>
        <p:spPr>
          <a:xfrm>
            <a:off x="2851905" y="2398414"/>
            <a:ext cx="1722298" cy="236038"/>
          </a:xfrm>
          <a:prstGeom prst="chevron">
            <a:avLst>
              <a:gd name="adj" fmla="val 39922"/>
            </a:avLst>
          </a:prstGeom>
          <a:solidFill>
            <a:srgbClr val="E613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hevron 19">
            <a:extLst>
              <a:ext uri="{FF2B5EF4-FFF2-40B4-BE49-F238E27FC236}">
                <a16:creationId xmlns:a16="http://schemas.microsoft.com/office/drawing/2014/main" id="{0ED15802-C16F-40EB-C752-ED58D1B9DCE2}"/>
              </a:ext>
            </a:extLst>
          </p:cNvPr>
          <p:cNvSpPr/>
          <p:nvPr/>
        </p:nvSpPr>
        <p:spPr>
          <a:xfrm>
            <a:off x="4961524" y="2398414"/>
            <a:ext cx="1722298" cy="236038"/>
          </a:xfrm>
          <a:prstGeom prst="chevron">
            <a:avLst>
              <a:gd name="adj" fmla="val 39922"/>
            </a:avLst>
          </a:prstGeom>
          <a:solidFill>
            <a:srgbClr val="ED7D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755CC56F-E30D-0B2C-1A0D-2FF22C322FB3}"/>
              </a:ext>
            </a:extLst>
          </p:cNvPr>
          <p:cNvCxnSpPr>
            <a:cxnSpLocks/>
          </p:cNvCxnSpPr>
          <p:nvPr/>
        </p:nvCxnSpPr>
        <p:spPr>
          <a:xfrm flipH="1" flipV="1">
            <a:off x="2655384" y="1252278"/>
            <a:ext cx="15205" cy="1280160"/>
          </a:xfrm>
          <a:prstGeom prst="line">
            <a:avLst/>
          </a:prstGeom>
          <a:noFill/>
          <a:ln w="38100" cap="flat" cmpd="sng" algn="ctr">
            <a:solidFill>
              <a:srgbClr val="E61358"/>
            </a:solidFill>
            <a:prstDash val="solid"/>
            <a:miter lim="800000"/>
            <a:headEnd type="oval" w="med" len="med"/>
          </a:ln>
          <a:effectLst/>
        </p:spPr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id="{32D4FAC1-A9CA-D16C-47FF-8942F795C5AE}"/>
              </a:ext>
            </a:extLst>
          </p:cNvPr>
          <p:cNvCxnSpPr>
            <a:cxnSpLocks/>
          </p:cNvCxnSpPr>
          <p:nvPr/>
        </p:nvCxnSpPr>
        <p:spPr>
          <a:xfrm>
            <a:off x="4767863" y="2519103"/>
            <a:ext cx="1" cy="1280160"/>
          </a:xfrm>
          <a:prstGeom prst="line">
            <a:avLst/>
          </a:prstGeom>
          <a:noFill/>
          <a:ln w="38100" cap="flat" cmpd="sng" algn="ctr">
            <a:solidFill>
              <a:srgbClr val="ED7D1F"/>
            </a:solidFill>
            <a:prstDash val="solid"/>
            <a:miter lim="800000"/>
            <a:headEnd type="oval" w="med" len="med"/>
          </a:ln>
          <a:effectLst/>
        </p:spPr>
      </p:cxn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25F49C77-B849-685E-E07F-C1E9CAC05372}"/>
              </a:ext>
            </a:extLst>
          </p:cNvPr>
          <p:cNvCxnSpPr>
            <a:cxnSpLocks/>
          </p:cNvCxnSpPr>
          <p:nvPr/>
        </p:nvCxnSpPr>
        <p:spPr>
          <a:xfrm flipV="1">
            <a:off x="6877482" y="1252278"/>
            <a:ext cx="0" cy="1280160"/>
          </a:xfrm>
          <a:prstGeom prst="line">
            <a:avLst/>
          </a:prstGeom>
          <a:noFill/>
          <a:ln w="38100" cap="flat" cmpd="sng" algn="ctr">
            <a:solidFill>
              <a:srgbClr val="A0C82F"/>
            </a:solidFill>
            <a:prstDash val="solid"/>
            <a:miter lim="800000"/>
            <a:headEnd type="oval" w="med" len="med"/>
          </a:ln>
          <a:effectLst/>
        </p:spPr>
      </p:cxnSp>
      <p:sp>
        <p:nvSpPr>
          <p:cNvPr id="39" name="Oval 21">
            <a:extLst>
              <a:ext uri="{FF2B5EF4-FFF2-40B4-BE49-F238E27FC236}">
                <a16:creationId xmlns:a16="http://schemas.microsoft.com/office/drawing/2014/main" id="{60E7554B-41BF-2B7D-8DF1-E72EE98C06AA}"/>
              </a:ext>
            </a:extLst>
          </p:cNvPr>
          <p:cNvSpPr>
            <a:spLocks noChangeAspect="1"/>
          </p:cNvSpPr>
          <p:nvPr/>
        </p:nvSpPr>
        <p:spPr>
          <a:xfrm>
            <a:off x="6536930" y="586866"/>
            <a:ext cx="681103" cy="596937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rgbClr val="A0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03030129-AF78-BE38-6A44-ED86EB679DBD}"/>
              </a:ext>
            </a:extLst>
          </p:cNvPr>
          <p:cNvSpPr>
            <a:spLocks noChangeAspect="1"/>
          </p:cNvSpPr>
          <p:nvPr/>
        </p:nvSpPr>
        <p:spPr>
          <a:xfrm>
            <a:off x="4471157" y="3899075"/>
            <a:ext cx="571334" cy="570906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rgbClr val="ED7D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Oval 50">
            <a:extLst>
              <a:ext uri="{FF2B5EF4-FFF2-40B4-BE49-F238E27FC236}">
                <a16:creationId xmlns:a16="http://schemas.microsoft.com/office/drawing/2014/main" id="{6BFE5579-C2FB-9CB5-86B7-549D4862CCAD}"/>
              </a:ext>
            </a:extLst>
          </p:cNvPr>
          <p:cNvSpPr>
            <a:spLocks noChangeAspect="1"/>
          </p:cNvSpPr>
          <p:nvPr/>
        </p:nvSpPr>
        <p:spPr>
          <a:xfrm>
            <a:off x="2359664" y="566380"/>
            <a:ext cx="591440" cy="66799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E613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75A04E3A-A71D-094B-744C-F9BBA26A5F20}"/>
              </a:ext>
            </a:extLst>
          </p:cNvPr>
          <p:cNvSpPr txBox="1"/>
          <p:nvPr/>
        </p:nvSpPr>
        <p:spPr>
          <a:xfrm>
            <a:off x="2555815" y="2654805"/>
            <a:ext cx="19865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รายงานผลการดำเนินงานตามแผนบริหารความเสี่ยง รอบ 6 เดือน</a:t>
            </a:r>
          </a:p>
          <a:p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พิจารณาทบทวนแผน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บริหารความเสี่ยงมหาวิทยาลัยราชภัฏสกลนคร ประจำปีงบประมาณ พ.ศ.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0" name="직사각형 113">
            <a:extLst>
              <a:ext uri="{FF2B5EF4-FFF2-40B4-BE49-F238E27FC236}">
                <a16:creationId xmlns:a16="http://schemas.microsoft.com/office/drawing/2014/main" id="{5B9A728E-8AFA-C00F-F808-EA9EB78A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3211" y="725693"/>
            <a:ext cx="1981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</a:t>
            </a: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มิ.ย. 2568</a:t>
            </a:r>
            <a:endParaRPr lang="ko-KR" altLang="en-US" sz="2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E0ACBF8E-F40D-DF55-2388-A052A96D926A}"/>
              </a:ext>
            </a:extLst>
          </p:cNvPr>
          <p:cNvSpPr txBox="1"/>
          <p:nvPr/>
        </p:nvSpPr>
        <p:spPr>
          <a:xfrm>
            <a:off x="4885991" y="1093240"/>
            <a:ext cx="1873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เสนอแผนบริหารความเสี่ยง</a:t>
            </a:r>
            <a:b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 ต่อที่ประชุมคณะกรรมการบริหารมหาวิทยาลัย (ก.บ.ม.)</a:t>
            </a:r>
            <a:b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5/256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  <p:sp>
        <p:nvSpPr>
          <p:cNvPr id="81" name="กล่องข้อความ 80">
            <a:extLst>
              <a:ext uri="{FF2B5EF4-FFF2-40B4-BE49-F238E27FC236}">
                <a16:creationId xmlns:a16="http://schemas.microsoft.com/office/drawing/2014/main" id="{83DE70D4-C0F7-3F20-EF7F-DB94FA49E7DE}"/>
              </a:ext>
            </a:extLst>
          </p:cNvPr>
          <p:cNvSpPr txBox="1"/>
          <p:nvPr/>
        </p:nvSpPr>
        <p:spPr>
          <a:xfrm>
            <a:off x="4835455" y="2695670"/>
            <a:ext cx="1986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พิจารณาเห็นชอบและให้ข้อเสนอแนะ ในการทบทวนแผนบริหารความเสี่ยงมหาวิทยาลัยราชภัฏสกลนคร ประจำปีงบประมาณ พ.ศ.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b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ฉบับทบทวน</a:t>
            </a:r>
            <a:endParaRPr lang="th-TH" sz="1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FDEBD07B-0D0D-5D88-1A34-66FB0DB8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263" y="6402383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>
                <a:solidFill>
                  <a:srgbClr val="000096"/>
                </a:solidFill>
              </a:rPr>
              <a:t>3</a:t>
            </a:fld>
            <a:endParaRPr lang="en-US" dirty="0">
              <a:solidFill>
                <a:srgbClr val="000096"/>
              </a:solidFill>
            </a:endParaRPr>
          </a:p>
        </p:txBody>
      </p:sp>
      <p:sp>
        <p:nvSpPr>
          <p:cNvPr id="48" name="กล่องข้อความ 64">
            <a:extLst>
              <a:ext uri="{FF2B5EF4-FFF2-40B4-BE49-F238E27FC236}">
                <a16:creationId xmlns:a16="http://schemas.microsoft.com/office/drawing/2014/main" id="{6375DFA9-0AB3-7F0D-E868-CD5C100F9C3B}"/>
              </a:ext>
            </a:extLst>
          </p:cNvPr>
          <p:cNvSpPr txBox="1"/>
          <p:nvPr/>
        </p:nvSpPr>
        <p:spPr>
          <a:xfrm>
            <a:off x="2602246" y="1364842"/>
            <a:ext cx="235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ประชุมคณะกรรมการบริหารความเสี่ยงมหาวิทยาลัยราชภัฏสกลนคร </a:t>
            </a:r>
            <a:b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</a:t>
            </a:r>
            <a:r>
              <a:rPr lang="en-US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2/2568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Chevron 27">
            <a:extLst>
              <a:ext uri="{FF2B5EF4-FFF2-40B4-BE49-F238E27FC236}">
                <a16:creationId xmlns:a16="http://schemas.microsoft.com/office/drawing/2014/main" id="{996EAC96-E6D2-3590-B017-156D903025DD}"/>
              </a:ext>
            </a:extLst>
          </p:cNvPr>
          <p:cNvSpPr/>
          <p:nvPr/>
        </p:nvSpPr>
        <p:spPr>
          <a:xfrm>
            <a:off x="7218034" y="2490788"/>
            <a:ext cx="1722298" cy="236038"/>
          </a:xfrm>
          <a:prstGeom prst="chevron">
            <a:avLst>
              <a:gd name="adj" fmla="val 39922"/>
            </a:avLst>
          </a:prstGeom>
          <a:solidFill>
            <a:srgbClr val="A0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직사각형 113">
            <a:extLst>
              <a:ext uri="{FF2B5EF4-FFF2-40B4-BE49-F238E27FC236}">
                <a16:creationId xmlns:a16="http://schemas.microsoft.com/office/drawing/2014/main" id="{5B9A728E-8AFA-C00F-F808-EA9EB78A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034" y="792964"/>
            <a:ext cx="1981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ส.ค. 256</a:t>
            </a: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ko-KR" altLang="en-US" sz="2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A1829BD5-F056-85E6-A1C9-034F4F4232A0}"/>
              </a:ext>
            </a:extLst>
          </p:cNvPr>
          <p:cNvSpPr txBox="1"/>
          <p:nvPr/>
        </p:nvSpPr>
        <p:spPr>
          <a:xfrm>
            <a:off x="6991695" y="1210527"/>
            <a:ext cx="217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ติดตามการดำเนินงานตามแผนบริหารความเสี่ยง มหาวิทยาลัยราชภัฏสกลนคร ประจำปีงบประมาณ พ.ศ.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ต.ค.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67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30 ก.ย. 68)</a:t>
            </a:r>
            <a:endParaRPr lang="th-TH" sz="1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Chevron 27">
            <a:extLst>
              <a:ext uri="{FF2B5EF4-FFF2-40B4-BE49-F238E27FC236}">
                <a16:creationId xmlns:a16="http://schemas.microsoft.com/office/drawing/2014/main" id="{996EAC96-E6D2-3590-B017-156D903025DD}"/>
              </a:ext>
            </a:extLst>
          </p:cNvPr>
          <p:cNvSpPr/>
          <p:nvPr/>
        </p:nvSpPr>
        <p:spPr>
          <a:xfrm>
            <a:off x="9358922" y="2507245"/>
            <a:ext cx="1722298" cy="236038"/>
          </a:xfrm>
          <a:prstGeom prst="chevron">
            <a:avLst>
              <a:gd name="adj" fmla="val 39922"/>
            </a:avLst>
          </a:prstGeom>
          <a:solidFill>
            <a:srgbClr val="A0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72" name="Straight Connector 14">
            <a:extLst>
              <a:ext uri="{FF2B5EF4-FFF2-40B4-BE49-F238E27FC236}">
                <a16:creationId xmlns:a16="http://schemas.microsoft.com/office/drawing/2014/main" id="{755CC56F-E30D-0B2C-1A0D-2FF22C322FB3}"/>
              </a:ext>
            </a:extLst>
          </p:cNvPr>
          <p:cNvCxnSpPr>
            <a:cxnSpLocks/>
          </p:cNvCxnSpPr>
          <p:nvPr/>
        </p:nvCxnSpPr>
        <p:spPr>
          <a:xfrm flipH="1" flipV="1">
            <a:off x="9297472" y="1362556"/>
            <a:ext cx="15205" cy="1280160"/>
          </a:xfrm>
          <a:prstGeom prst="line">
            <a:avLst/>
          </a:prstGeom>
          <a:noFill/>
          <a:ln w="38100" cap="flat" cmpd="sng" algn="ctr">
            <a:solidFill>
              <a:srgbClr val="E61358"/>
            </a:solidFill>
            <a:prstDash val="solid"/>
            <a:miter lim="800000"/>
            <a:headEnd type="oval" w="med" len="med"/>
          </a:ln>
          <a:effectLst/>
        </p:spPr>
      </p:cxnSp>
      <p:sp>
        <p:nvSpPr>
          <p:cNvPr id="74" name="Oval 50">
            <a:extLst>
              <a:ext uri="{FF2B5EF4-FFF2-40B4-BE49-F238E27FC236}">
                <a16:creationId xmlns:a16="http://schemas.microsoft.com/office/drawing/2014/main" id="{6BFE5579-C2FB-9CB5-86B7-549D4862CCAD}"/>
              </a:ext>
            </a:extLst>
          </p:cNvPr>
          <p:cNvSpPr>
            <a:spLocks noChangeAspect="1"/>
          </p:cNvSpPr>
          <p:nvPr/>
        </p:nvSpPr>
        <p:spPr>
          <a:xfrm>
            <a:off x="9001752" y="676658"/>
            <a:ext cx="591440" cy="66799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E613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직사각형 113">
            <a:extLst>
              <a:ext uri="{FF2B5EF4-FFF2-40B4-BE49-F238E27FC236}">
                <a16:creationId xmlns:a16="http://schemas.microsoft.com/office/drawing/2014/main" id="{5B9A728E-8AFA-C00F-F808-EA9EB78A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4275" y="1252278"/>
            <a:ext cx="1632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 </a:t>
            </a:r>
            <a:r>
              <a:rPr lang="th-TH" altLang="ko-KR" sz="2400" b="1" dirty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.ย. 256</a:t>
            </a: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ko-KR" altLang="en-US" sz="2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กล่องข้อความ 64">
            <a:extLst>
              <a:ext uri="{FF2B5EF4-FFF2-40B4-BE49-F238E27FC236}">
                <a16:creationId xmlns:a16="http://schemas.microsoft.com/office/drawing/2014/main" id="{6375DFA9-0AB3-7F0D-E868-CD5C100F9C3B}"/>
              </a:ext>
            </a:extLst>
          </p:cNvPr>
          <p:cNvSpPr txBox="1"/>
          <p:nvPr/>
        </p:nvSpPr>
        <p:spPr>
          <a:xfrm>
            <a:off x="9257174" y="1664363"/>
            <a:ext cx="235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ประชุมคณะกรรมการบริหารความเสี่ยงมหาวิทยาลัยราชภัฏสกลนคร </a:t>
            </a:r>
            <a:b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</a:t>
            </a:r>
            <a:r>
              <a:rPr lang="en-US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3/2568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5B74B873-129A-4BE3-8729-6E092593003E}"/>
              </a:ext>
            </a:extLst>
          </p:cNvPr>
          <p:cNvSpPr txBox="1"/>
          <p:nvPr/>
        </p:nvSpPr>
        <p:spPr>
          <a:xfrm>
            <a:off x="0" y="66992"/>
            <a:ext cx="12192000" cy="461665"/>
          </a:xfrm>
          <a:prstGeom prst="rect">
            <a:avLst/>
          </a:prstGeom>
          <a:solidFill>
            <a:srgbClr val="D6EDF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rIns="0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ปฏิทินแผนบริหารความเสี่ยงมหาวิทยาลัยราชภัฏสกลนคร ประจำปีงบประมาณ พ.ศ. </a:t>
            </a:r>
            <a:r>
              <a:rPr lang="th-TH" sz="2400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endParaRPr lang="th-TH" sz="2400" b="1" dirty="0"/>
          </a:p>
        </p:txBody>
      </p:sp>
      <p:sp>
        <p:nvSpPr>
          <p:cNvPr id="2" name="วงรี 1"/>
          <p:cNvSpPr/>
          <p:nvPr/>
        </p:nvSpPr>
        <p:spPr>
          <a:xfrm>
            <a:off x="2695105" y="528657"/>
            <a:ext cx="2198223" cy="1879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직사각형 113">
            <a:extLst>
              <a:ext uri="{FF2B5EF4-FFF2-40B4-BE49-F238E27FC236}">
                <a16:creationId xmlns:a16="http://schemas.microsoft.com/office/drawing/2014/main" id="{5B9A728E-8AFA-C00F-F808-EA9EB78A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998" y="899622"/>
            <a:ext cx="1981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altLang="ko-KR" sz="2400" b="1" dirty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พ.ค. 2568</a:t>
            </a:r>
            <a:endParaRPr lang="ko-KR" altLang="en-US" sz="2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A1829BD5-F056-85E6-A1C9-034F4F4232A0}"/>
              </a:ext>
            </a:extLst>
          </p:cNvPr>
          <p:cNvSpPr txBox="1"/>
          <p:nvPr/>
        </p:nvSpPr>
        <p:spPr>
          <a:xfrm>
            <a:off x="6834888" y="2848415"/>
            <a:ext cx="2462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ติดตามการดำเนินงานตามแผนบริหารความเสี่ยง มหาวิทยาลัยราชภัฏสกลนคร ประจำปีงบประมาณ พ.ศ.</a:t>
            </a:r>
            <a: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 </a:t>
            </a:r>
            <a:b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12 เดือน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 ต.ค. 67 – 30 ก.ย. 68)</a:t>
            </a:r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A1829BD5-F056-85E6-A1C9-034F4F4232A0}"/>
              </a:ext>
            </a:extLst>
          </p:cNvPr>
          <p:cNvSpPr txBox="1"/>
          <p:nvPr/>
        </p:nvSpPr>
        <p:spPr>
          <a:xfrm>
            <a:off x="9305074" y="2821857"/>
            <a:ext cx="2462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รายงานผลการบริหาร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ความเสี่ยง มหาวิทยาลัยราชภัฏสกลนคร ประจำปีงบประมาณ พ.ศ.</a:t>
            </a:r>
            <a: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 </a:t>
            </a:r>
            <a:b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12 เดือน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 ต.ค. 67 – 30 ก.ย. 68)</a:t>
            </a:r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8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EB7E91D4-21EA-F9E0-BF9A-0B59FD1B72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15" y="4044305"/>
            <a:ext cx="1751988" cy="247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EB7E91D4-21EA-F9E0-BF9A-0B59FD1B72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62" y="3924168"/>
            <a:ext cx="1751988" cy="247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กล่องข้อความ 6"/>
          <p:cNvSpPr txBox="1"/>
          <p:nvPr/>
        </p:nvSpPr>
        <p:spPr>
          <a:xfrm>
            <a:off x="5274094" y="4460837"/>
            <a:ext cx="42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</a:t>
            </a:r>
            <a:endParaRPr lang="th-TH" sz="1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/>
          <p:cNvSpPr txBox="1"/>
          <p:nvPr/>
        </p:nvSpPr>
        <p:spPr>
          <a:xfrm>
            <a:off x="2728690" y="4323275"/>
            <a:ext cx="42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</a:t>
            </a:r>
            <a:endParaRPr lang="th-TH" sz="1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Chevron 11">
            <a:extLst>
              <a:ext uri="{FF2B5EF4-FFF2-40B4-BE49-F238E27FC236}">
                <a16:creationId xmlns:a16="http://schemas.microsoft.com/office/drawing/2014/main" id="{D84490D3-51AE-AB2E-D9F2-54DC1DF4BEC0}"/>
              </a:ext>
            </a:extLst>
          </p:cNvPr>
          <p:cNvSpPr/>
          <p:nvPr/>
        </p:nvSpPr>
        <p:spPr>
          <a:xfrm>
            <a:off x="857553" y="2418767"/>
            <a:ext cx="1722298" cy="236038"/>
          </a:xfrm>
          <a:prstGeom prst="chevron">
            <a:avLst>
              <a:gd name="adj" fmla="val 39922"/>
            </a:avLst>
          </a:prstGeom>
          <a:solidFill>
            <a:srgbClr val="E613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직사각형 113">
            <a:extLst>
              <a:ext uri="{FF2B5EF4-FFF2-40B4-BE49-F238E27FC236}">
                <a16:creationId xmlns:a16="http://schemas.microsoft.com/office/drawing/2014/main" id="{5B9A728E-8AFA-C00F-F808-EA9EB78A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48" y="714955"/>
            <a:ext cx="1632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มี.ค. </a:t>
            </a: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เม.ย. 256</a:t>
            </a:r>
            <a:r>
              <a:rPr lang="en-US" altLang="ko-KR" sz="2400" b="1" dirty="0" smtClean="0">
                <a:solidFill>
                  <a:srgbClr val="00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ko-KR" altLang="en-US" sz="2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กล่องข้อความ 64">
            <a:extLst>
              <a:ext uri="{FF2B5EF4-FFF2-40B4-BE49-F238E27FC236}">
                <a16:creationId xmlns:a16="http://schemas.microsoft.com/office/drawing/2014/main" id="{6375DFA9-0AB3-7F0D-E868-CD5C100F9C3B}"/>
              </a:ext>
            </a:extLst>
          </p:cNvPr>
          <p:cNvSpPr txBox="1"/>
          <p:nvPr/>
        </p:nvSpPr>
        <p:spPr>
          <a:xfrm>
            <a:off x="379565" y="1402201"/>
            <a:ext cx="2358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ขอให้ทุกส่วนราชการทบทวนแผนบริหารความเสี่ยง และรายงานผลการบริหารความเสี่ยงระดับมหาวิทยาลัย</a:t>
            </a:r>
            <a:b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รอบ 12 เดือน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4953" r="10161" b="-402"/>
          <a:stretch/>
        </p:blipFill>
        <p:spPr>
          <a:xfrm>
            <a:off x="521720" y="2875286"/>
            <a:ext cx="1837944" cy="3142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กล่องข้อความ 2"/>
          <p:cNvSpPr txBox="1"/>
          <p:nvPr/>
        </p:nvSpPr>
        <p:spPr>
          <a:xfrm>
            <a:off x="3118352" y="4761641"/>
            <a:ext cx="861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(ฉบับทบทวน)</a:t>
            </a:r>
            <a:endParaRPr lang="th-TH" sz="11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กล่องข้อความ 48"/>
          <p:cNvSpPr txBox="1"/>
          <p:nvPr/>
        </p:nvSpPr>
        <p:spPr>
          <a:xfrm>
            <a:off x="5632602" y="4876970"/>
            <a:ext cx="861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(ฉบับทบทวน)</a:t>
            </a:r>
            <a:endParaRPr lang="th-TH" sz="11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08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641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1</a:t>
            </a:r>
            <a:r>
              <a:rPr lang="en-US" sz="4400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</a:t>
            </a:r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เรื่องที่ประธานแจ้งให้ทราบ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923" y="627194"/>
            <a:ext cx="948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มาตรฐานการบริหารจัดการความเสี่ยงสำหรับหน่วยงานของรัฐ กรมบัญชีกลาง กระทรวงการคลัง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4" t="6713" r="1349"/>
          <a:stretch/>
        </p:blipFill>
        <p:spPr>
          <a:xfrm>
            <a:off x="3861540" y="2015614"/>
            <a:ext cx="2893857" cy="3754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7FAA457-5268-4DA6-A27A-00B603BFFC9E}"/>
              </a:ext>
            </a:extLst>
          </p:cNvPr>
          <p:cNvGrpSpPr/>
          <p:nvPr/>
        </p:nvGrpSpPr>
        <p:grpSpPr>
          <a:xfrm>
            <a:off x="6918880" y="1084352"/>
            <a:ext cx="4536829" cy="5067271"/>
            <a:chOff x="8130688" y="1624558"/>
            <a:chExt cx="3328826" cy="4778493"/>
          </a:xfrm>
        </p:grpSpPr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44F8D3F3-CA9B-4A56-A1BF-ECCDF51AE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688" y="1841330"/>
              <a:ext cx="3328826" cy="4561721"/>
            </a:xfrm>
            <a:custGeom>
              <a:avLst/>
              <a:gdLst>
                <a:gd name="T0" fmla="*/ 353 w 353"/>
                <a:gd name="T1" fmla="*/ 461 h 485"/>
                <a:gd name="T2" fmla="*/ 329 w 353"/>
                <a:gd name="T3" fmla="*/ 485 h 485"/>
                <a:gd name="T4" fmla="*/ 24 w 353"/>
                <a:gd name="T5" fmla="*/ 485 h 485"/>
                <a:gd name="T6" fmla="*/ 0 w 353"/>
                <a:gd name="T7" fmla="*/ 461 h 485"/>
                <a:gd name="T8" fmla="*/ 0 w 353"/>
                <a:gd name="T9" fmla="*/ 24 h 485"/>
                <a:gd name="T10" fmla="*/ 24 w 353"/>
                <a:gd name="T11" fmla="*/ 0 h 485"/>
                <a:gd name="T12" fmla="*/ 329 w 353"/>
                <a:gd name="T13" fmla="*/ 0 h 485"/>
                <a:gd name="T14" fmla="*/ 353 w 353"/>
                <a:gd name="T15" fmla="*/ 24 h 485"/>
                <a:gd name="T16" fmla="*/ 353 w 353"/>
                <a:gd name="T17" fmla="*/ 46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485">
                  <a:moveTo>
                    <a:pt x="353" y="461"/>
                  </a:moveTo>
                  <a:cubicBezTo>
                    <a:pt x="353" y="475"/>
                    <a:pt x="343" y="485"/>
                    <a:pt x="329" y="485"/>
                  </a:cubicBezTo>
                  <a:cubicBezTo>
                    <a:pt x="24" y="485"/>
                    <a:pt x="24" y="485"/>
                    <a:pt x="24" y="485"/>
                  </a:cubicBezTo>
                  <a:cubicBezTo>
                    <a:pt x="11" y="485"/>
                    <a:pt x="0" y="475"/>
                    <a:pt x="0" y="46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3" y="0"/>
                    <a:pt x="353" y="11"/>
                    <a:pt x="353" y="24"/>
                  </a:cubicBezTo>
                  <a:lnTo>
                    <a:pt x="353" y="461"/>
                  </a:lnTo>
                  <a:close/>
                </a:path>
              </a:pathLst>
            </a:custGeom>
            <a:solidFill>
              <a:srgbClr val="1C7DE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39FDEEF7-9936-4AF8-988E-B52502534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7041" y="2191312"/>
              <a:ext cx="2760097" cy="39436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A95C74F3-B3D2-45F2-830B-63E743D56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7040" y="2171424"/>
              <a:ext cx="2760098" cy="3810049"/>
            </a:xfrm>
            <a:custGeom>
              <a:avLst/>
              <a:gdLst>
                <a:gd name="T0" fmla="*/ 689 w 694"/>
                <a:gd name="T1" fmla="*/ 953 h 958"/>
                <a:gd name="T2" fmla="*/ 689 w 694"/>
                <a:gd name="T3" fmla="*/ 948 h 958"/>
                <a:gd name="T4" fmla="*/ 9 w 694"/>
                <a:gd name="T5" fmla="*/ 948 h 958"/>
                <a:gd name="T6" fmla="*/ 9 w 694"/>
                <a:gd name="T7" fmla="*/ 9 h 958"/>
                <a:gd name="T8" fmla="*/ 684 w 694"/>
                <a:gd name="T9" fmla="*/ 9 h 958"/>
                <a:gd name="T10" fmla="*/ 684 w 694"/>
                <a:gd name="T11" fmla="*/ 953 h 958"/>
                <a:gd name="T12" fmla="*/ 689 w 694"/>
                <a:gd name="T13" fmla="*/ 953 h 958"/>
                <a:gd name="T14" fmla="*/ 689 w 694"/>
                <a:gd name="T15" fmla="*/ 948 h 958"/>
                <a:gd name="T16" fmla="*/ 689 w 694"/>
                <a:gd name="T17" fmla="*/ 953 h 958"/>
                <a:gd name="T18" fmla="*/ 694 w 694"/>
                <a:gd name="T19" fmla="*/ 953 h 958"/>
                <a:gd name="T20" fmla="*/ 694 w 694"/>
                <a:gd name="T21" fmla="*/ 0 h 958"/>
                <a:gd name="T22" fmla="*/ 0 w 694"/>
                <a:gd name="T23" fmla="*/ 0 h 958"/>
                <a:gd name="T24" fmla="*/ 0 w 694"/>
                <a:gd name="T25" fmla="*/ 958 h 958"/>
                <a:gd name="T26" fmla="*/ 694 w 694"/>
                <a:gd name="T27" fmla="*/ 958 h 958"/>
                <a:gd name="T28" fmla="*/ 694 w 694"/>
                <a:gd name="T29" fmla="*/ 953 h 958"/>
                <a:gd name="T30" fmla="*/ 689 w 694"/>
                <a:gd name="T31" fmla="*/ 953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958">
                  <a:moveTo>
                    <a:pt x="689" y="953"/>
                  </a:moveTo>
                  <a:lnTo>
                    <a:pt x="689" y="948"/>
                  </a:lnTo>
                  <a:lnTo>
                    <a:pt x="9" y="948"/>
                  </a:lnTo>
                  <a:lnTo>
                    <a:pt x="9" y="9"/>
                  </a:lnTo>
                  <a:lnTo>
                    <a:pt x="684" y="9"/>
                  </a:lnTo>
                  <a:lnTo>
                    <a:pt x="684" y="953"/>
                  </a:lnTo>
                  <a:lnTo>
                    <a:pt x="689" y="953"/>
                  </a:lnTo>
                  <a:lnTo>
                    <a:pt x="689" y="948"/>
                  </a:lnTo>
                  <a:lnTo>
                    <a:pt x="689" y="953"/>
                  </a:lnTo>
                  <a:lnTo>
                    <a:pt x="694" y="953"/>
                  </a:lnTo>
                  <a:lnTo>
                    <a:pt x="694" y="0"/>
                  </a:lnTo>
                  <a:lnTo>
                    <a:pt x="0" y="0"/>
                  </a:lnTo>
                  <a:lnTo>
                    <a:pt x="0" y="958"/>
                  </a:lnTo>
                  <a:lnTo>
                    <a:pt x="694" y="958"/>
                  </a:lnTo>
                  <a:lnTo>
                    <a:pt x="694" y="953"/>
                  </a:lnTo>
                  <a:lnTo>
                    <a:pt x="689" y="9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0" name="Freeform: Shape 8">
              <a:extLst>
                <a:ext uri="{FF2B5EF4-FFF2-40B4-BE49-F238E27FC236}">
                  <a16:creationId xmlns:a16="http://schemas.microsoft.com/office/drawing/2014/main" id="{3D0C1CEA-0746-439B-8A4B-95F00BC6F1A8}"/>
                </a:ext>
              </a:extLst>
            </p:cNvPr>
            <p:cNvSpPr/>
            <p:nvPr/>
          </p:nvSpPr>
          <p:spPr>
            <a:xfrm>
              <a:off x="9156896" y="1624558"/>
              <a:ext cx="1276409" cy="763485"/>
            </a:xfrm>
            <a:custGeom>
              <a:avLst/>
              <a:gdLst>
                <a:gd name="connsiteX0" fmla="*/ 94742 w 189484"/>
                <a:gd name="connsiteY0" fmla="*/ 19975 h 105196"/>
                <a:gd name="connsiteX1" fmla="*/ 68758 w 189484"/>
                <a:gd name="connsiteY1" fmla="*/ 30738 h 105196"/>
                <a:gd name="connsiteX2" fmla="*/ 61813 w 189484"/>
                <a:gd name="connsiteY2" fmla="*/ 47505 h 105196"/>
                <a:gd name="connsiteX3" fmla="*/ 87055 w 189484"/>
                <a:gd name="connsiteY3" fmla="*/ 47505 h 105196"/>
                <a:gd name="connsiteX4" fmla="*/ 127671 w 189484"/>
                <a:gd name="connsiteY4" fmla="*/ 47505 h 105196"/>
                <a:gd name="connsiteX5" fmla="*/ 120726 w 189484"/>
                <a:gd name="connsiteY5" fmla="*/ 30738 h 105196"/>
                <a:gd name="connsiteX6" fmla="*/ 94742 w 189484"/>
                <a:gd name="connsiteY6" fmla="*/ 19975 h 105196"/>
                <a:gd name="connsiteX7" fmla="*/ 94742 w 189484"/>
                <a:gd name="connsiteY7" fmla="*/ 0 h 105196"/>
                <a:gd name="connsiteX8" fmla="*/ 134851 w 189484"/>
                <a:gd name="connsiteY8" fmla="*/ 16614 h 105196"/>
                <a:gd name="connsiteX9" fmla="*/ 147646 w 189484"/>
                <a:gd name="connsiteY9" fmla="*/ 47505 h 105196"/>
                <a:gd name="connsiteX10" fmla="*/ 148292 w 189484"/>
                <a:gd name="connsiteY10" fmla="*/ 47505 h 105196"/>
                <a:gd name="connsiteX11" fmla="*/ 189484 w 189484"/>
                <a:gd name="connsiteY11" fmla="*/ 89890 h 105196"/>
                <a:gd name="connsiteX12" fmla="*/ 174184 w 189484"/>
                <a:gd name="connsiteY12" fmla="*/ 105196 h 105196"/>
                <a:gd name="connsiteX13" fmla="*/ 15300 w 189484"/>
                <a:gd name="connsiteY13" fmla="*/ 105196 h 105196"/>
                <a:gd name="connsiteX14" fmla="*/ 0 w 189484"/>
                <a:gd name="connsiteY14" fmla="*/ 89890 h 105196"/>
                <a:gd name="connsiteX15" fmla="*/ 12358 w 189484"/>
                <a:gd name="connsiteY15" fmla="*/ 59868 h 105196"/>
                <a:gd name="connsiteX16" fmla="*/ 41729 w 189484"/>
                <a:gd name="connsiteY16" fmla="*/ 47769 h 105196"/>
                <a:gd name="connsiteX17" fmla="*/ 54634 w 189484"/>
                <a:gd name="connsiteY17" fmla="*/ 16614 h 105196"/>
                <a:gd name="connsiteX18" fmla="*/ 94742 w 189484"/>
                <a:gd name="connsiteY18" fmla="*/ 0 h 10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9484" h="105196">
                  <a:moveTo>
                    <a:pt x="94742" y="19975"/>
                  </a:moveTo>
                  <a:cubicBezTo>
                    <a:pt x="84595" y="19975"/>
                    <a:pt x="75408" y="24088"/>
                    <a:pt x="68758" y="30738"/>
                  </a:cubicBezTo>
                  <a:lnTo>
                    <a:pt x="61813" y="47505"/>
                  </a:lnTo>
                  <a:lnTo>
                    <a:pt x="87055" y="47505"/>
                  </a:lnTo>
                  <a:lnTo>
                    <a:pt x="127671" y="47505"/>
                  </a:lnTo>
                  <a:lnTo>
                    <a:pt x="120726" y="30738"/>
                  </a:lnTo>
                  <a:cubicBezTo>
                    <a:pt x="114076" y="24088"/>
                    <a:pt x="104890" y="19975"/>
                    <a:pt x="94742" y="19975"/>
                  </a:cubicBezTo>
                  <a:close/>
                  <a:moveTo>
                    <a:pt x="94742" y="0"/>
                  </a:moveTo>
                  <a:cubicBezTo>
                    <a:pt x="110406" y="0"/>
                    <a:pt x="124586" y="6349"/>
                    <a:pt x="134851" y="16614"/>
                  </a:cubicBezTo>
                  <a:lnTo>
                    <a:pt x="147646" y="47505"/>
                  </a:lnTo>
                  <a:lnTo>
                    <a:pt x="148292" y="47505"/>
                  </a:lnTo>
                  <a:cubicBezTo>
                    <a:pt x="171830" y="47505"/>
                    <a:pt x="189484" y="66343"/>
                    <a:pt x="189484" y="89890"/>
                  </a:cubicBezTo>
                  <a:cubicBezTo>
                    <a:pt x="189484" y="98132"/>
                    <a:pt x="182423" y="105196"/>
                    <a:pt x="174184" y="105196"/>
                  </a:cubicBezTo>
                  <a:cubicBezTo>
                    <a:pt x="174184" y="105196"/>
                    <a:pt x="174184" y="105196"/>
                    <a:pt x="15300" y="105196"/>
                  </a:cubicBezTo>
                  <a:cubicBezTo>
                    <a:pt x="7061" y="105196"/>
                    <a:pt x="0" y="98132"/>
                    <a:pt x="0" y="89890"/>
                  </a:cubicBezTo>
                  <a:cubicBezTo>
                    <a:pt x="0" y="78117"/>
                    <a:pt x="4708" y="67520"/>
                    <a:pt x="12358" y="59868"/>
                  </a:cubicBezTo>
                  <a:lnTo>
                    <a:pt x="41729" y="47769"/>
                  </a:lnTo>
                  <a:lnTo>
                    <a:pt x="54634" y="16614"/>
                  </a:lnTo>
                  <a:cubicBezTo>
                    <a:pt x="64898" y="6349"/>
                    <a:pt x="79079" y="0"/>
                    <a:pt x="94742" y="0"/>
                  </a:cubicBezTo>
                  <a:close/>
                </a:path>
              </a:pathLst>
            </a:custGeom>
            <a:solidFill>
              <a:srgbClr val="1C7D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Chevron 2">
              <a:extLst>
                <a:ext uri="{FF2B5EF4-FFF2-40B4-BE49-F238E27FC236}">
                  <a16:creationId xmlns:a16="http://schemas.microsoft.com/office/drawing/2014/main" id="{7327B853-FF0E-4D52-8EA5-442AA2146B46}"/>
                </a:ext>
              </a:extLst>
            </p:cNvPr>
            <p:cNvSpPr/>
            <p:nvPr/>
          </p:nvSpPr>
          <p:spPr>
            <a:xfrm rot="5400000">
              <a:off x="8623204" y="2576327"/>
              <a:ext cx="297149" cy="316752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55023" y="2071377"/>
            <a:ext cx="2873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หน่วยงานของรัฐต้องจัดให้มีการบริหารจัดการความเสี่ยง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95639" y="2874221"/>
            <a:ext cx="259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ต้องมีการสื่อสารแผนบริหารความเสี่ยงกับผู้เกี่ยวข้องทุกฝ่าย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38056" y="3626590"/>
            <a:ext cx="2596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 2.7 หน่วยงาน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การติดตามประเมินผลการบริหารจัดการความเสี่ยง และทบทวนแผนบริหารความเสี่ยงอย่างสม่ำเสมอ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26380" y="4873897"/>
            <a:ext cx="259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 2.8 หน่วยงาน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การรายงานการบริหารจัดการความเสี่ยงของหน่วยงานต่อผู้ที่เกี่ยวข้อง</a:t>
            </a:r>
          </a:p>
        </p:txBody>
      </p:sp>
      <p:sp>
        <p:nvSpPr>
          <p:cNvPr id="31" name="Chevron 2">
            <a:extLst>
              <a:ext uri="{FF2B5EF4-FFF2-40B4-BE49-F238E27FC236}">
                <a16:creationId xmlns:a16="http://schemas.microsoft.com/office/drawing/2014/main" id="{7327B853-FF0E-4D52-8EA5-442AA2146B46}"/>
              </a:ext>
            </a:extLst>
          </p:cNvPr>
          <p:cNvSpPr/>
          <p:nvPr/>
        </p:nvSpPr>
        <p:spPr>
          <a:xfrm rot="5400000">
            <a:off x="7600559" y="2982111"/>
            <a:ext cx="315107" cy="431699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2" name="Chevron 2">
            <a:extLst>
              <a:ext uri="{FF2B5EF4-FFF2-40B4-BE49-F238E27FC236}">
                <a16:creationId xmlns:a16="http://schemas.microsoft.com/office/drawing/2014/main" id="{7327B853-FF0E-4D52-8EA5-442AA2146B46}"/>
              </a:ext>
            </a:extLst>
          </p:cNvPr>
          <p:cNvSpPr/>
          <p:nvPr/>
        </p:nvSpPr>
        <p:spPr>
          <a:xfrm rot="5400000">
            <a:off x="7622236" y="3676899"/>
            <a:ext cx="315107" cy="431699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E62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Chevron 2">
            <a:extLst>
              <a:ext uri="{FF2B5EF4-FFF2-40B4-BE49-F238E27FC236}">
                <a16:creationId xmlns:a16="http://schemas.microsoft.com/office/drawing/2014/main" id="{7327B853-FF0E-4D52-8EA5-442AA2146B46}"/>
              </a:ext>
            </a:extLst>
          </p:cNvPr>
          <p:cNvSpPr/>
          <p:nvPr/>
        </p:nvSpPr>
        <p:spPr>
          <a:xfrm rot="5400000">
            <a:off x="7557625" y="4979286"/>
            <a:ext cx="315107" cy="431699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E62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2062" y="1073728"/>
            <a:ext cx="31243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ตามที่คณะกรรมการบริหารความเสี่ยงมหาวิทยาลัยราชภัฏสกลนคร ได้ดำเนินการวิเคราะห์ ระบุความเสี่ยงตามกระบวนการบริหารความเสี่ยง ประจำปีงบประมาณ พ.ศ.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 ซึ่งผ่านการเห็นชอบ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จากที่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ประชุมคณะกรรมการบริหารมหาวิทยาลัย (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ก.บ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และแจ้งเวียนแผนบริหารความเสี่ยงให้กับทุกส่วนราชการทราบแล้ว นั้น</a:t>
            </a:r>
          </a:p>
          <a:p>
            <a:pPr algn="thaiDist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ทั้งนี้ 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มาตรฐานการบริหารจัดการความเสี่ยงสำหรับหน่วยงานรัฐ กรมบัญชีกลาง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กระทรวงการคลัง ข้อ 2.7 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มีการทบทวนแผนบริหารความเสี่ยง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และข้อ 2.8รายงาน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ผลการบริหารความเสี่ยง จึงแจ้งขอให้คณะกรรมการทุกท่านเพื่อทราบ</a:t>
            </a:r>
          </a:p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ตามรายละเอียดในระเบียบวาระที่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ลูกศร: ขวา 5">
            <a:extLst>
              <a:ext uri="{FF2B5EF4-FFF2-40B4-BE49-F238E27FC236}">
                <a16:creationId xmlns:a16="http://schemas.microsoft.com/office/drawing/2014/main" id="{C9BF5196-0C12-69F0-232B-B7AEB84B9AF9}"/>
              </a:ext>
            </a:extLst>
          </p:cNvPr>
          <p:cNvSpPr/>
          <p:nvPr/>
        </p:nvSpPr>
        <p:spPr>
          <a:xfrm>
            <a:off x="6467475" y="3355514"/>
            <a:ext cx="841671" cy="6947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10057097" y="6196106"/>
            <a:ext cx="139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P.2-10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8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641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en-US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2 </a:t>
            </a:r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เรื่องรับรองรายงานการประชุม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775" y="709930"/>
            <a:ext cx="1122045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รายงานการประชุมคณะกรรมการบริหารความเสี่ยง มหาวิทยาลัยราชภัฏสกลนคร </a:t>
            </a:r>
          </a:p>
          <a:p>
            <a:pPr algn="ctr"/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ครั้งที่ </a:t>
            </a:r>
            <a:r>
              <a:rPr lang="th-TH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1/2568 </a:t>
            </a:r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เมื่อวันที่  </a:t>
            </a:r>
            <a:r>
              <a:rPr lang="th-TH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20 มกราคม 2568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7120" y="2052801"/>
            <a:ext cx="10911840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ตามที่ได้มีการประชุมคณะกรรมการบริหารความเสี่ยง มหาวิทยาลัยราชภัฏสกลนคร ครั้งที่ </a:t>
            </a:r>
            <a:r>
              <a:rPr lang="th-TH" sz="2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1/2568 </a:t>
            </a: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เมื่อวันที่ </a:t>
            </a:r>
            <a:r>
              <a:rPr lang="th-TH" sz="2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20 มกราคม 2568 </a:t>
            </a: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เวลา </a:t>
            </a:r>
            <a:r>
              <a:rPr lang="th-TH" sz="2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14.00 </a:t>
            </a: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</a:t>
            </a:r>
            <a:r>
              <a:rPr lang="th-TH" sz="2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16.00</a:t>
            </a:r>
            <a:r>
              <a:rPr lang="th-TH" sz="2800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น. ณ ห้องประชุมสรัสจันทร ชั้น 2 อาคาร 10 </a:t>
            </a:r>
            <a:b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ซึ่งฝ่ายเลขานุการได้จัดทำรายงานการประชุมเรียบร้อยแล้ว มีจำนวนทั้งสิ้น </a:t>
            </a:r>
            <a:r>
              <a:rPr lang="th-TH" sz="28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..</a:t>
            </a:r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15....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หน้า</a:t>
            </a: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</a:t>
            </a:r>
            <a:r>
              <a:rPr lang="th-TH" sz="2800" spc="-3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จึงนำเสนอที่ประชุมพิจารณารับรองรายงานการประชุม (ตามเอกสารประกอบระเบียบวาระที่ 2)</a:t>
            </a:r>
            <a:r>
              <a:rPr lang="th-TH" sz="2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lang="en-US" sz="28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ที่ประชุม</a:t>
            </a:r>
            <a:b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</a:t>
            </a: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</a:t>
            </a:r>
            <a: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รับรองรายงานการประชุม โดยไม่มีการแก้ไข</a:t>
            </a:r>
            <a:b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</a:t>
            </a: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</a:t>
            </a:r>
            <a:r>
              <a:rPr lang="en-US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รับรองรายงานการประชุม โดยมีการแก้ไขดังนี้</a:t>
            </a:r>
            <a:endParaRPr lang="ko-KR" alt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9972941" y="5740107"/>
            <a:ext cx="166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P.11 - 26 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641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en-US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4 </a:t>
            </a:r>
            <a:r>
              <a:rPr lang="th-TH" sz="4400" b="1" kern="0" cap="none" spc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เรื่องเสนอเพื่อทราบ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989" y="682234"/>
            <a:ext cx="11231651" cy="954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kern="0" spc="-2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รายงานผลการดำเนินงานตามแผนบริหารความเสี่ยง ประจำปีงบประมาณ  พ.ศ. </a:t>
            </a:r>
            <a:r>
              <a:rPr lang="th-TH" sz="2800" b="1" kern="0" spc="-2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</a:t>
            </a:r>
            <a:r>
              <a:rPr lang="th-TH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6 เดือน </a:t>
            </a:r>
            <a:b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(1 ตุลาคม </a:t>
            </a:r>
            <a:r>
              <a:rPr lang="th-TH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lang="th-TH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31 มีนาคม </a:t>
            </a:r>
            <a:r>
              <a:rPr lang="th-TH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รูปภาพ 24">
            <a:extLst>
              <a:ext uri="{FF2B5EF4-FFF2-40B4-BE49-F238E27FC236}">
                <a16:creationId xmlns:a16="http://schemas.microsoft.com/office/drawing/2014/main" id="{7CA83EA6-21F6-87D8-EA01-234F1EBD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32" y="4106496"/>
            <a:ext cx="2064349" cy="1281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1920" y="3830734"/>
            <a:ext cx="213360" cy="202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sz="1200" dirty="0"/>
          </a:p>
        </p:txBody>
      </p:sp>
      <p:sp>
        <p:nvSpPr>
          <p:cNvPr id="18" name="Oval 17"/>
          <p:cNvSpPr/>
          <p:nvPr/>
        </p:nvSpPr>
        <p:spPr>
          <a:xfrm>
            <a:off x="3068101" y="2682471"/>
            <a:ext cx="501577" cy="5567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13001" y="2696429"/>
            <a:ext cx="501577" cy="5567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2964925" y="4317997"/>
            <a:ext cx="501577" cy="5567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550" y="1666808"/>
            <a:ext cx="11231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ตามที่มหาวิทยาลัยราชภัฏสกลนคร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ได้จัดทำแผนบริหารความเสี่ยง มีจำนวน 4 ความ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เสี่ยง โดยมีกลยุทธ์/แนวทางการจัดการความเสี่ยง โครงการ/กิจกรรม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ดำเนินการเพื่อบริหารจัดการความเสี่ยงของมหาวิทยาลัย นั้น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ในการนี้ ฝ่ายเลขานุการฯ จึงมีการติดตามและรวบรวมสรุปผลการบริหารความเสี่ยง ในระดับมหาวิทยาลัย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รายละเอียดตามเอกสารประกอบวาระที่ 4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5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270062"/>
              </p:ext>
            </p:extLst>
          </p:nvPr>
        </p:nvGraphicFramePr>
        <p:xfrm>
          <a:off x="3569679" y="4420489"/>
          <a:ext cx="2814696" cy="1943862"/>
        </p:xfrm>
        <a:graphic>
          <a:graphicData uri="http://schemas.openxmlformats.org/drawingml/2006/table">
            <a:tbl>
              <a:tblPr firstRow="1" bandRow="1"/>
              <a:tblGrid>
                <a:gridCol w="2814696">
                  <a:extLst>
                    <a:ext uri="{9D8B030D-6E8A-4147-A177-3AD203B41FA5}">
                      <a16:colId xmlns:a16="http://schemas.microsoft.com/office/drawing/2014/main" val="3344140805"/>
                    </a:ext>
                  </a:extLst>
                </a:gridCol>
              </a:tblGrid>
              <a:tr h="360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Risk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41157"/>
                  </a:ext>
                </a:extLst>
              </a:tr>
              <a:tr h="1460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ความเสี่ยงที่ 3</a:t>
                      </a:r>
                      <a:br>
                        <a:rPr lang="th-TH" sz="1800" b="1" kern="12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การบริหารจัดการงานวิจัยที่มีศักยภาพไม่เพียงพอในการตอบสนองต่อความต้องการ การพัฒนาเชิงพื้นที่</a:t>
                      </a:r>
                      <a:b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× </a:t>
                      </a:r>
                      <a:r>
                        <a:rPr lang="th-TH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="1" baseline="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= 15</a:t>
                      </a:r>
                      <a:r>
                        <a:rPr lang="th-TH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สูงมาก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221541"/>
                  </a:ext>
                </a:extLst>
              </a:tr>
            </a:tbl>
          </a:graphicData>
        </a:graphic>
      </p:graphicFrame>
      <p:graphicFrame>
        <p:nvGraphicFramePr>
          <p:cNvPr id="26" name="ตาราง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132808"/>
              </p:ext>
            </p:extLst>
          </p:nvPr>
        </p:nvGraphicFramePr>
        <p:xfrm>
          <a:off x="7361868" y="2695046"/>
          <a:ext cx="3290892" cy="1653954"/>
        </p:xfrm>
        <a:graphic>
          <a:graphicData uri="http://schemas.openxmlformats.org/drawingml/2006/table">
            <a:tbl>
              <a:tblPr firstRow="1" bandRow="1"/>
              <a:tblGrid>
                <a:gridCol w="3290892">
                  <a:extLst>
                    <a:ext uri="{9D8B030D-6E8A-4147-A177-3AD203B41FA5}">
                      <a16:colId xmlns:a16="http://schemas.microsoft.com/office/drawing/2014/main" val="647931435"/>
                    </a:ext>
                  </a:extLst>
                </a:gridCol>
              </a:tblGrid>
              <a:tr h="388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Risk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86290"/>
                  </a:ext>
                </a:extLst>
              </a:tr>
              <a:tr h="1082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ความเสี่ยงที่ 2</a:t>
                      </a:r>
                      <a:br>
                        <a:rPr lang="th-TH" sz="1800" b="1" kern="12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การพัฒนาปัญญาประดิษฐ์ (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ที่เข้ามาทดแทนตำแหน่งงานในตลาดแรงงาน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× </a:t>
                      </a:r>
                      <a:r>
                        <a:rPr lang="th-TH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=16,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สูงมาก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78372"/>
                  </a:ext>
                </a:extLst>
              </a:tr>
            </a:tbl>
          </a:graphicData>
        </a:graphic>
      </p:graphicFrame>
      <p:graphicFrame>
        <p:nvGraphicFramePr>
          <p:cNvPr id="27" name="ตาราง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33439"/>
              </p:ext>
            </p:extLst>
          </p:nvPr>
        </p:nvGraphicFramePr>
        <p:xfrm>
          <a:off x="3629707" y="2661311"/>
          <a:ext cx="2892535" cy="1650365"/>
        </p:xfrm>
        <a:graphic>
          <a:graphicData uri="http://schemas.openxmlformats.org/drawingml/2006/table">
            <a:tbl>
              <a:tblPr firstRow="1" bandRow="1"/>
              <a:tblGrid>
                <a:gridCol w="2892535">
                  <a:extLst>
                    <a:ext uri="{9D8B030D-6E8A-4147-A177-3AD203B41FA5}">
                      <a16:colId xmlns:a16="http://schemas.microsoft.com/office/drawing/2014/main" val="647931435"/>
                    </a:ext>
                  </a:extLst>
                </a:gridCol>
              </a:tblGrid>
              <a:tr h="323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Operation Risk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86290"/>
                  </a:ext>
                </a:extLst>
              </a:tr>
              <a:tr h="835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 smtClean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ความเสี่ยงที่ 1</a:t>
                      </a:r>
                      <a:br>
                        <a:rPr lang="th-TH" sz="1800" b="1" kern="1200" dirty="0" smtClean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การถูกโจมตีเครื่องแม่ข่าย (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Server</a:t>
                      </a: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</a:t>
                      </a:r>
                      <a:b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ทำให้ไม่สามารถให้บริการได้ (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Denial of Service</a:t>
                      </a: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Dos</a:t>
                      </a:r>
                      <a:r>
                        <a:rPr lang="th-TH" sz="1800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× 5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= 20</a:t>
                      </a:r>
                      <a:r>
                        <a:rPr lang="th-TH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 </a:t>
                      </a:r>
                      <a:r>
                        <a:rPr lang="th-TH" sz="18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สูงมาก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23435"/>
                  </a:ext>
                </a:extLst>
              </a:tr>
            </a:tbl>
          </a:graphicData>
        </a:graphic>
      </p:graphicFrame>
      <p:graphicFrame>
        <p:nvGraphicFramePr>
          <p:cNvPr id="28" name="ตาราง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535711"/>
              </p:ext>
            </p:extLst>
          </p:nvPr>
        </p:nvGraphicFramePr>
        <p:xfrm>
          <a:off x="7396559" y="4485363"/>
          <a:ext cx="3256201" cy="1952140"/>
        </p:xfrm>
        <a:graphic>
          <a:graphicData uri="http://schemas.openxmlformats.org/drawingml/2006/table">
            <a:tbl>
              <a:tblPr firstRow="1" bandRow="1"/>
              <a:tblGrid>
                <a:gridCol w="3256201">
                  <a:extLst>
                    <a:ext uri="{9D8B030D-6E8A-4147-A177-3AD203B41FA5}">
                      <a16:colId xmlns:a16="http://schemas.microsoft.com/office/drawing/2014/main" val="647931435"/>
                    </a:ext>
                  </a:extLst>
                </a:gridCol>
              </a:tblGrid>
              <a:tr h="455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Finance 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Risk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967679"/>
                  </a:ext>
                </a:extLst>
              </a:tr>
              <a:tr h="1496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ความเสี่ยงที่ 4</a:t>
                      </a: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เงินงบประมาณโครงการยุทธศาสตร์ราชภัฏ</a:t>
                      </a:r>
                      <a:b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เพื่อการพัฒนาท้องถิ่นมีแนวโน้มลดลง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 × 5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= 15 ,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สูงมาก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242252"/>
                  </a:ext>
                </a:extLst>
              </a:tr>
            </a:tbl>
          </a:graphicData>
        </a:graphic>
      </p:graphicFrame>
      <p:sp>
        <p:nvSpPr>
          <p:cNvPr id="29" name="Oval 18"/>
          <p:cNvSpPr/>
          <p:nvPr/>
        </p:nvSpPr>
        <p:spPr>
          <a:xfrm>
            <a:off x="6709062" y="4449768"/>
            <a:ext cx="501577" cy="5567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10456167" y="5902686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P.28 - 41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EB7E91D4-21EA-F9E0-BF9A-0B59FD1B72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8" y="2700656"/>
            <a:ext cx="2375287" cy="3359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1974079" y="2695046"/>
            <a:ext cx="962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03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สามเหลี่ยมหน้าจั่ว 46"/>
          <p:cNvSpPr/>
          <p:nvPr/>
        </p:nvSpPr>
        <p:spPr>
          <a:xfrm rot="20802255">
            <a:off x="1408099" y="-10106"/>
            <a:ext cx="680403" cy="586554"/>
          </a:xfrm>
          <a:prstGeom prst="triangle">
            <a:avLst/>
          </a:prstGeom>
          <a:solidFill>
            <a:srgbClr val="0D2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3177" y="923666"/>
            <a:ext cx="12192000" cy="4188778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517359" y="466160"/>
            <a:ext cx="11246016" cy="3997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    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9" name="ตัวแทน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r="14262"/>
          <a:stretch/>
        </p:blipFill>
        <p:spPr>
          <a:xfrm>
            <a:off x="2" y="-2057"/>
            <a:ext cx="2251879" cy="2001773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CC8B6434-182A-48E3-8E2A-220B41086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98" y="98984"/>
            <a:ext cx="1292002" cy="1649363"/>
          </a:xfrm>
          <a:prstGeom prst="rect">
            <a:avLst/>
          </a:prstGeom>
        </p:spPr>
      </p:pic>
      <p:sp>
        <p:nvSpPr>
          <p:cNvPr id="53" name="TextBox 7">
            <a:extLst>
              <a:ext uri="{FF2B5EF4-FFF2-40B4-BE49-F238E27FC236}">
                <a16:creationId xmlns:a16="http://schemas.microsoft.com/office/drawing/2014/main" id="{5B74B873-129A-4BE3-8729-6E092593003E}"/>
              </a:ext>
            </a:extLst>
          </p:cNvPr>
          <p:cNvSpPr txBox="1"/>
          <p:nvPr/>
        </p:nvSpPr>
        <p:spPr>
          <a:xfrm>
            <a:off x="332241" y="1795502"/>
            <a:ext cx="12192000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ผลการดำเนินงานตามแผนบริหารความเสี่ยง 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ราชภัฏสกลนครประจำปีงบประมาณ พ.ศ.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endParaRPr lang="th-TH" sz="9600" b="1" dirty="0">
              <a:solidFill>
                <a:srgbClr val="0000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44365" y="4373004"/>
            <a:ext cx="12192002" cy="982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7FB83BC-1608-ED76-C6A4-112054F52824}"/>
              </a:ext>
            </a:extLst>
          </p:cNvPr>
          <p:cNvSpPr txBox="1"/>
          <p:nvPr/>
        </p:nvSpPr>
        <p:spPr>
          <a:xfrm>
            <a:off x="2512860" y="3008204"/>
            <a:ext cx="7159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 </a:t>
            </a: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เดือน</a:t>
            </a:r>
            <a:b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(1 ตุลาคม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31 มีนาคม 2568)</a:t>
            </a:r>
            <a:endParaRPr lang="th-TH" sz="4000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9672785" y="5904842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P.28 - 41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ตัวแทนหมายเลขสไลด์ 3">
            <a:extLst>
              <a:ext uri="{FF2B5EF4-FFF2-40B4-BE49-F238E27FC236}">
                <a16:creationId xmlns:a16="http://schemas.microsoft.com/office/drawing/2014/main" id="{71A69FDD-7D4F-44F4-A9BF-29551FF40ABD}"/>
              </a:ext>
            </a:extLst>
          </p:cNvPr>
          <p:cNvSpPr txBox="1">
            <a:spLocks/>
          </p:cNvSpPr>
          <p:nvPr/>
        </p:nvSpPr>
        <p:spPr>
          <a:xfrm>
            <a:off x="12927546" y="6430780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F21D7-7E49-43BA-B424-47CE1BDC8BAC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BBFCE8-357F-53C5-FA2B-2B2499E342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76600" y="1707828"/>
          <a:ext cx="8743950" cy="414499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tblPr>
              <a:tblGrid>
                <a:gridCol w="2485439">
                  <a:extLst>
                    <a:ext uri="{9D8B030D-6E8A-4147-A177-3AD203B41FA5}">
                      <a16:colId xmlns:a16="http://schemas.microsoft.com/office/drawing/2014/main" val="2299660382"/>
                    </a:ext>
                  </a:extLst>
                </a:gridCol>
                <a:gridCol w="728804">
                  <a:extLst>
                    <a:ext uri="{9D8B030D-6E8A-4147-A177-3AD203B41FA5}">
                      <a16:colId xmlns:a16="http://schemas.microsoft.com/office/drawing/2014/main" val="760713596"/>
                    </a:ext>
                  </a:extLst>
                </a:gridCol>
                <a:gridCol w="1273550">
                  <a:extLst>
                    <a:ext uri="{9D8B030D-6E8A-4147-A177-3AD203B41FA5}">
                      <a16:colId xmlns:a16="http://schemas.microsoft.com/office/drawing/2014/main" val="2219108082"/>
                    </a:ext>
                  </a:extLst>
                </a:gridCol>
                <a:gridCol w="1510011">
                  <a:extLst>
                    <a:ext uri="{9D8B030D-6E8A-4147-A177-3AD203B41FA5}">
                      <a16:colId xmlns:a16="http://schemas.microsoft.com/office/drawing/2014/main" val="2233203948"/>
                    </a:ext>
                  </a:extLst>
                </a:gridCol>
                <a:gridCol w="699104">
                  <a:extLst>
                    <a:ext uri="{9D8B030D-6E8A-4147-A177-3AD203B41FA5}">
                      <a16:colId xmlns:a16="http://schemas.microsoft.com/office/drawing/2014/main" val="1195036640"/>
                    </a:ext>
                  </a:extLst>
                </a:gridCol>
                <a:gridCol w="924931">
                  <a:extLst>
                    <a:ext uri="{9D8B030D-6E8A-4147-A177-3AD203B41FA5}">
                      <a16:colId xmlns:a16="http://schemas.microsoft.com/office/drawing/2014/main" val="3287141672"/>
                    </a:ext>
                  </a:extLst>
                </a:gridCol>
                <a:gridCol w="1122111">
                  <a:extLst>
                    <a:ext uri="{9D8B030D-6E8A-4147-A177-3AD203B41FA5}">
                      <a16:colId xmlns:a16="http://schemas.microsoft.com/office/drawing/2014/main" val="1854660440"/>
                    </a:ext>
                  </a:extLst>
                </a:gridCol>
              </a:tblGrid>
              <a:tr h="31984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พันธกิจที่เกี่ยวข้อง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ยุทธศาสตร์ที่เกี่ยวข้อง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เกณฑ์ประเมินมาตรฐาน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40628"/>
                  </a:ext>
                </a:extLst>
              </a:tr>
              <a:tr h="336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16230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ทำให้ไม่สามารถให้บริการได้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(Denial of Service-Dos)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(O)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b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725180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ที่เข้ามาทดแทนตำแหน่งงานในตลาดแรงงาน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</a:t>
                      </a:r>
                      <a:b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 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การเรียนการสอน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</a:t>
                      </a:r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b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52585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การบริหารจัดการงานวิจัยที่มีศักยภาพไม่เพียงพอในการตอบสนองต่อความต้องการ การพัฒนาเชิงพื้นที่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</a:t>
                      </a:r>
                      <a:b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การวิจัยและนวัตกรรม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b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14202"/>
                  </a:ext>
                </a:extLst>
              </a:tr>
              <a:tr h="854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เงินงบประมาณโครงการยุทธศาสตร์ราชภัฏเพื่อการพัฒนาท้องถิ่นมีแนวโน้มลดลง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การเงิน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(F)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การบริการวิชาการ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b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18859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" y="1714500"/>
            <a:ext cx="2925613" cy="4138326"/>
          </a:xfrm>
          <a:prstGeom prst="round2DiagRect">
            <a:avLst>
              <a:gd name="adj1" fmla="val 16667"/>
              <a:gd name="adj2" fmla="val 4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กล่องข้อความ 1"/>
          <p:cNvSpPr txBox="1"/>
          <p:nvPr/>
        </p:nvSpPr>
        <p:spPr>
          <a:xfrm>
            <a:off x="0" y="438746"/>
            <a:ext cx="121920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th-TH" sz="28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แผนบริหารความเสี่ยง มหาวิทยาลัยราชภัฏสกลนคร 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พ.ศ.2568 ผ่านการเห็นชอบจากคณะกรรมการบริหารมหาวิทยาลัยราชภัฏสกลนคร (</a:t>
            </a:r>
            <a:r>
              <a:rPr lang="th-TH" sz="2400" b="1" dirty="0" err="1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ก.บ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 ในคราวประชุม ครั้งที่ 1/2568 เมื่อวันที่</a:t>
            </a:r>
            <a:r>
              <a:rPr lang="en-US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21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มกราคม </a:t>
            </a:r>
            <a:r>
              <a:rPr lang="en-US" sz="24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endParaRPr lang="th-TH" sz="24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0456167" y="5902686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P.42 - 43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8923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" y="23417"/>
            <a:ext cx="12192000" cy="49244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defTabSz="1219170" latinLnBrk="1"/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การบ่งชี้เหตุการณ์</a:t>
            </a:r>
            <a:endParaRPr lang="en-US" sz="32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35360" y="1084041"/>
            <a:ext cx="11574811" cy="3897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ความเสี่ยงจากปัจจัยภายนอก (ความเสี่ยงจากเหตุการณ์)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35360" y="1508787"/>
            <a:ext cx="11574811" cy="486195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วัตถุประสงค์ระดับองค์กรและระดับกิจกรรม</a:t>
            </a:r>
            <a:endParaRPr lang="en-US" sz="2533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35360" y="2375453"/>
            <a:ext cx="11574811" cy="428580"/>
          </a:xfrm>
          <a:prstGeom prst="rect">
            <a:avLst/>
          </a:prstGeom>
          <a:solidFill>
            <a:srgbClr val="FFC000"/>
          </a:solidFill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ระบุปัจจัยเสี่ยง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ลูกศรขึ้น 14"/>
          <p:cNvSpPr/>
          <p:nvPr/>
        </p:nvSpPr>
        <p:spPr>
          <a:xfrm>
            <a:off x="4191374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ลูกศรขึ้น 15"/>
          <p:cNvSpPr/>
          <p:nvPr/>
        </p:nvSpPr>
        <p:spPr>
          <a:xfrm>
            <a:off x="7004963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ลูกศรขึ้น 16"/>
          <p:cNvSpPr/>
          <p:nvPr/>
        </p:nvSpPr>
        <p:spPr>
          <a:xfrm>
            <a:off x="10096276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18" name="ตาราง 17"/>
          <p:cNvGraphicFramePr>
            <a:graphicFrameLocks noGrp="1"/>
          </p:cNvGraphicFramePr>
          <p:nvPr>
            <p:extLst/>
          </p:nvPr>
        </p:nvGraphicFramePr>
        <p:xfrm>
          <a:off x="6393647" y="2900209"/>
          <a:ext cx="2323063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3063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10791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ความเสี่ยงด้านกลยุทธ์ </a:t>
                      </a:r>
                      <a:endParaRPr lang="en-US" sz="24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(Strategy Risk)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206729">
                <a:tc>
                  <a:txBody>
                    <a:bodyPr/>
                    <a:lstStyle/>
                    <a:p>
                      <a:pPr marL="92710" marR="0" lvl="0" indent="-9271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การบริหารจัดการงานวิจัยที่มีศักยภาพไม่เพียงพอในการตอบสนองต่อความต้องการ การพัฒนาเชิงพื้นที่</a:t>
                      </a:r>
                      <a:b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</a:t>
                      </a:r>
                      <a:r>
                        <a:rPr lang="th-TH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19" name="ตาราง 18"/>
          <p:cNvGraphicFramePr>
            <a:graphicFrameLocks noGrp="1"/>
          </p:cNvGraphicFramePr>
          <p:nvPr>
            <p:extLst/>
          </p:nvPr>
        </p:nvGraphicFramePr>
        <p:xfrm>
          <a:off x="288577" y="2908805"/>
          <a:ext cx="2736634" cy="2974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634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682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การปฏิบัติงาน</a:t>
                      </a:r>
                      <a:b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Operation Risk</a:t>
                      </a: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242932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ทำให้ไม่สามารถให้บริการได้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(Denial of Service-Dos)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(20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4" name="ตาราง 23"/>
          <p:cNvGraphicFramePr>
            <a:graphicFrameLocks noGrp="1"/>
          </p:cNvGraphicFramePr>
          <p:nvPr>
            <p:extLst/>
          </p:nvPr>
        </p:nvGraphicFramePr>
        <p:xfrm>
          <a:off x="8887627" y="2887316"/>
          <a:ext cx="2845750" cy="29959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5750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061512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ความเสี่ยงด้านการเงิน</a:t>
                      </a:r>
                      <a:br>
                        <a:rPr lang="th-TH" sz="24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Finace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Risk</a:t>
                      </a: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1934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เงินงบประมาณโครงการยุทธศาสตร์ราชภัฏเพื่อการพัฒนาท้องถิ่นมีแนวโน้มลดลง</a:t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lang="th-TH" sz="24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5" name="ตาราง 24"/>
          <p:cNvGraphicFramePr>
            <a:graphicFrameLocks noGrp="1"/>
          </p:cNvGraphicFramePr>
          <p:nvPr>
            <p:extLst/>
          </p:nvPr>
        </p:nvGraphicFramePr>
        <p:xfrm>
          <a:off x="3308122" y="2910566"/>
          <a:ext cx="2716663" cy="29806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6663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8704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ความเสี่ยงด้านกลยุทธ์ </a:t>
                      </a:r>
                      <a:endParaRPr lang="en-US" sz="24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(Strategy Risk)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093606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ที่เข้ามาทดแทนตำแหน่งงานในตลาดแรงงาน</a:t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34" name="รูปแบบอิสระ 33"/>
          <p:cNvSpPr/>
          <p:nvPr/>
        </p:nvSpPr>
        <p:spPr>
          <a:xfrm>
            <a:off x="335360" y="548681"/>
            <a:ext cx="11574811" cy="532404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บุเหตุ/ปัจจัยที่อาจก่อให้เกิดความเสี่ยงที่จะไม่บรรลุวัตถุประสงค์ที่กำหนดภายใต้สภาพแวดล้อมภายใน</a:t>
            </a:r>
            <a:endParaRPr lang="en-US" sz="25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ลูกศรขึ้น 38"/>
          <p:cNvSpPr/>
          <p:nvPr/>
        </p:nvSpPr>
        <p:spPr>
          <a:xfrm>
            <a:off x="1395995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335360" y="5997750"/>
            <a:ext cx="11574811" cy="486195"/>
          </a:xfrm>
          <a:prstGeom prst="rect">
            <a:avLst/>
          </a:prstGeom>
          <a:solidFill>
            <a:srgbClr val="92D050"/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ระบุปัจจัยเสี่ยงที่สอดคล้องกับวัตถุประสงค์การบริหารความเสี่ยง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กล่องข้อความ 36"/>
          <p:cNvSpPr txBox="1"/>
          <p:nvPr/>
        </p:nvSpPr>
        <p:spPr>
          <a:xfrm>
            <a:off x="9440787" y="6485616"/>
            <a:ext cx="2469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: กรมบัญชีกลาง กระทรวงการคลัง</a:t>
            </a:r>
            <a:endParaRPr lang="en-US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10191247" y="6010014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P.42 - 43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uminou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10211</TotalTime>
  <Words>4420</Words>
  <Application>Microsoft Office PowerPoint</Application>
  <PresentationFormat>แบบจอกว้าง</PresentationFormat>
  <Paragraphs>613</Paragraphs>
  <Slides>27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45" baseType="lpstr">
      <vt:lpstr>맑은 고딕</vt:lpstr>
      <vt:lpstr>Angsana New</vt:lpstr>
      <vt:lpstr>Arial</vt:lpstr>
      <vt:lpstr>Arial Black</vt:lpstr>
      <vt:lpstr>Arial Unicode MS</vt:lpstr>
      <vt:lpstr>Avenir Next LT Pro</vt:lpstr>
      <vt:lpstr>Calibri</vt:lpstr>
      <vt:lpstr>Cordia New</vt:lpstr>
      <vt:lpstr>Sabon Next LT</vt:lpstr>
      <vt:lpstr>Sarabun</vt:lpstr>
      <vt:lpstr>TH SarabunPSK</vt:lpstr>
      <vt:lpstr>Times New Roman</vt:lpstr>
      <vt:lpstr>Wingdings</vt:lpstr>
      <vt:lpstr>Wingdings 2</vt:lpstr>
      <vt:lpstr>Yu Mincho</vt:lpstr>
      <vt:lpstr>Contents Slide Master</vt:lpstr>
      <vt:lpstr>Section Break Slide Master</vt:lpstr>
      <vt:lpstr>LuminousVTI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Chanokyada</cp:lastModifiedBy>
  <cp:revision>336</cp:revision>
  <dcterms:created xsi:type="dcterms:W3CDTF">2020-01-20T05:08:25Z</dcterms:created>
  <dcterms:modified xsi:type="dcterms:W3CDTF">2025-05-06T08:53:20Z</dcterms:modified>
</cp:coreProperties>
</file>