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88163" cy="10020300"/>
  <p:embeddedFontLst>
    <p:embeddedFont>
      <p:font typeface="Anantason" panose="020B0604020202020204" charset="-34"/>
      <p:regular r:id="rId14"/>
    </p:embeddedFont>
    <p:embeddedFont>
      <p:font typeface="Anantason Bold" panose="020B0604020202020204" charset="-34"/>
      <p:regular r:id="rId15"/>
    </p:embeddedFont>
    <p:embeddedFont>
      <p:font typeface="Anantason Medium" panose="020B0604020202020204" charset="-34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6">
            <a:extLst>
              <a:ext uri="{FF2B5EF4-FFF2-40B4-BE49-F238E27FC236}">
                <a16:creationId xmlns:a16="http://schemas.microsoft.com/office/drawing/2014/main" id="{D79A19BC-7F86-1EDB-406E-EF5DE1145008}"/>
              </a:ext>
            </a:extLst>
          </p:cNvPr>
          <p:cNvSpPr/>
          <p:nvPr/>
        </p:nvSpPr>
        <p:spPr>
          <a:xfrm>
            <a:off x="1280939" y="1436528"/>
            <a:ext cx="4581909" cy="673762"/>
          </a:xfrm>
          <a:custGeom>
            <a:avLst/>
            <a:gdLst/>
            <a:ahLst/>
            <a:cxnLst/>
            <a:rect l="l" t="t" r="r" b="b"/>
            <a:pathLst>
              <a:path w="4581909" h="673762">
                <a:moveTo>
                  <a:pt x="0" y="0"/>
                </a:moveTo>
                <a:lnTo>
                  <a:pt x="4581909" y="0"/>
                </a:lnTo>
                <a:lnTo>
                  <a:pt x="4581909" y="673762"/>
                </a:lnTo>
                <a:lnTo>
                  <a:pt x="0" y="67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353" t="-406148" r="-1935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47" b="-711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9802608" y="-135099"/>
            <a:ext cx="8017095" cy="1009299"/>
          </a:xfrm>
          <a:custGeom>
            <a:avLst/>
            <a:gdLst/>
            <a:ahLst/>
            <a:cxnLst/>
            <a:rect l="l" t="t" r="r" b="b"/>
            <a:pathLst>
              <a:path w="8017095" h="1009299">
                <a:moveTo>
                  <a:pt x="8017094" y="1009299"/>
                </a:moveTo>
                <a:lnTo>
                  <a:pt x="0" y="1009299"/>
                </a:lnTo>
                <a:lnTo>
                  <a:pt x="0" y="0"/>
                </a:lnTo>
                <a:lnTo>
                  <a:pt x="8017094" y="0"/>
                </a:lnTo>
                <a:lnTo>
                  <a:pt x="8017094" y="1009299"/>
                </a:lnTo>
                <a:close/>
              </a:path>
            </a:pathLst>
          </a:custGeom>
          <a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 t="-2217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63628" y="9489062"/>
            <a:ext cx="8182828" cy="1030164"/>
          </a:xfrm>
          <a:custGeom>
            <a:avLst/>
            <a:gdLst/>
            <a:ahLst/>
            <a:cxnLst/>
            <a:rect l="l" t="t" r="r" b="b"/>
            <a:pathLst>
              <a:path w="8182828" h="1030164">
                <a:moveTo>
                  <a:pt x="0" y="0"/>
                </a:moveTo>
                <a:lnTo>
                  <a:pt x="8182829" y="0"/>
                </a:lnTo>
                <a:lnTo>
                  <a:pt x="8182829" y="1030164"/>
                </a:lnTo>
                <a:lnTo>
                  <a:pt x="0" y="1030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 t="-2217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300453" y="6074982"/>
            <a:ext cx="9092006" cy="1157261"/>
            <a:chOff x="0" y="0"/>
            <a:chExt cx="5487757" cy="698500"/>
          </a:xfrm>
          <a:solidFill>
            <a:schemeClr val="accent6">
              <a:lumMod val="75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5487757" cy="698500"/>
            </a:xfrm>
            <a:custGeom>
              <a:avLst/>
              <a:gdLst/>
              <a:ahLst/>
              <a:cxnLst/>
              <a:rect l="l" t="t" r="r" b="b"/>
              <a:pathLst>
                <a:path w="5487757" h="698500">
                  <a:moveTo>
                    <a:pt x="5487757" y="349250"/>
                  </a:moveTo>
                  <a:lnTo>
                    <a:pt x="5284557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5284557" y="0"/>
                  </a:lnTo>
                  <a:lnTo>
                    <a:pt x="5487757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28575"/>
              <a:ext cx="5259157" cy="7270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9632" y="2762347"/>
            <a:ext cx="17848737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5"/>
              </a:lnSpc>
            </a:pPr>
            <a:r>
              <a:rPr lang="en-US" sz="54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หลักเกณฑ์และวิธีการกำหนดภาระงานทาง</a:t>
            </a:r>
            <a:endParaRPr lang="en-US" sz="54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  <a:p>
            <a:pPr algn="ctr">
              <a:lnSpc>
                <a:spcPts val="7595"/>
              </a:lnSpc>
            </a:pPr>
            <a:r>
              <a:rPr lang="en-US" sz="54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วิชาการของผู้ดำรงตำแหน่งอาจารย์</a:t>
            </a:r>
            <a:endParaRPr lang="en-US" sz="54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  <a:p>
            <a:pPr algn="ctr">
              <a:lnSpc>
                <a:spcPts val="7595"/>
              </a:lnSpc>
            </a:pPr>
            <a:r>
              <a:rPr lang="en-US" sz="54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ผู้ช่วยศาสตราจารย์</a:t>
            </a:r>
            <a:r>
              <a:rPr lang="en-US" sz="54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4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รองศาสตราจารย์</a:t>
            </a:r>
            <a:r>
              <a:rPr lang="en-US" sz="54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4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และศาสตราจารย์</a:t>
            </a:r>
            <a:endParaRPr lang="en-US" sz="54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61932" y="6171991"/>
            <a:ext cx="8116508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7"/>
              </a:lnSpc>
            </a:pPr>
            <a:r>
              <a:rPr lang="en-US" sz="54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Medium"/>
                <a:ea typeface="Anantason Medium"/>
                <a:cs typeface="Anantason Medium"/>
                <a:sym typeface="Anantason Medium"/>
              </a:rPr>
              <a:t>( </a:t>
            </a:r>
            <a:r>
              <a:rPr lang="en-US" sz="54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Medium"/>
                <a:ea typeface="Anantason Medium"/>
                <a:cs typeface="Anantason Medium"/>
                <a:sym typeface="Anantason Medium"/>
              </a:rPr>
              <a:t>ฉบับที่</a:t>
            </a:r>
            <a:r>
              <a:rPr lang="en-US" sz="54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Medium"/>
                <a:ea typeface="Anantason Medium"/>
                <a:cs typeface="Anantason Medium"/>
                <a:sym typeface="Anantason Medium"/>
              </a:rPr>
              <a:t> 2 ) </a:t>
            </a:r>
            <a:r>
              <a:rPr lang="en-US" sz="54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Medium"/>
                <a:ea typeface="Anantason Medium"/>
                <a:cs typeface="Anantason Medium"/>
                <a:sym typeface="Anantason Medium"/>
              </a:rPr>
              <a:t>พ.ศ</a:t>
            </a:r>
            <a:r>
              <a:rPr lang="en-US" sz="54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Medium"/>
                <a:ea typeface="Anantason Medium"/>
                <a:cs typeface="Anantason Medium"/>
                <a:sym typeface="Anantason Medium"/>
              </a:rPr>
              <a:t>. 2568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03379" y="1039667"/>
            <a:ext cx="7086156" cy="146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เรื่อง</a:t>
            </a:r>
            <a:endParaRPr lang="en-US" sz="8600" b="1" dirty="0">
              <a:solidFill>
                <a:srgbClr val="000000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0" y="5371233"/>
            <a:ext cx="4755042" cy="6167148"/>
          </a:xfrm>
          <a:custGeom>
            <a:avLst/>
            <a:gdLst/>
            <a:ahLst/>
            <a:cxnLst/>
            <a:rect l="l" t="t" r="r" b="b"/>
            <a:pathLst>
              <a:path w="4755042" h="6167148">
                <a:moveTo>
                  <a:pt x="0" y="0"/>
                </a:moveTo>
                <a:lnTo>
                  <a:pt x="4755042" y="0"/>
                </a:lnTo>
                <a:lnTo>
                  <a:pt x="4755042" y="6167149"/>
                </a:lnTo>
                <a:lnTo>
                  <a:pt x="0" y="6167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r="-598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 flipV="1">
            <a:off x="14121020" y="-1174975"/>
            <a:ext cx="4363177" cy="5755471"/>
          </a:xfrm>
          <a:custGeom>
            <a:avLst/>
            <a:gdLst/>
            <a:ahLst/>
            <a:cxnLst/>
            <a:rect l="l" t="t" r="r" b="b"/>
            <a:pathLst>
              <a:path w="4363177" h="5755471">
                <a:moveTo>
                  <a:pt x="4363176" y="5755471"/>
                </a:moveTo>
                <a:lnTo>
                  <a:pt x="0" y="5755471"/>
                </a:lnTo>
                <a:lnTo>
                  <a:pt x="0" y="0"/>
                </a:lnTo>
                <a:lnTo>
                  <a:pt x="4363176" y="0"/>
                </a:lnTo>
                <a:lnTo>
                  <a:pt x="4363176" y="5755471"/>
                </a:lnTo>
                <a:close/>
              </a:path>
            </a:pathLst>
          </a:custGeom>
          <a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r="-6260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BBAC814A-FF51-D9AA-1735-38648BF96C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" y="316671"/>
            <a:ext cx="2333839" cy="2853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9408858" y="-135099"/>
            <a:ext cx="6169120" cy="776651"/>
          </a:xfrm>
          <a:custGeom>
            <a:avLst/>
            <a:gdLst/>
            <a:ahLst/>
            <a:cxnLst/>
            <a:rect l="l" t="t" r="r" b="b"/>
            <a:pathLst>
              <a:path w="6169120" h="776651">
                <a:moveTo>
                  <a:pt x="6169120" y="776651"/>
                </a:moveTo>
                <a:lnTo>
                  <a:pt x="0" y="776651"/>
                </a:lnTo>
                <a:lnTo>
                  <a:pt x="0" y="0"/>
                </a:lnTo>
                <a:lnTo>
                  <a:pt x="6169120" y="0"/>
                </a:lnTo>
                <a:lnTo>
                  <a:pt x="6169120" y="776651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 t="-2217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3020200" y="-1794491"/>
            <a:ext cx="5463996" cy="6958639"/>
          </a:xfrm>
          <a:custGeom>
            <a:avLst/>
            <a:gdLst/>
            <a:ahLst/>
            <a:cxnLst/>
            <a:rect l="l" t="t" r="r" b="b"/>
            <a:pathLst>
              <a:path w="5463996" h="6958639">
                <a:moveTo>
                  <a:pt x="5463996" y="6958639"/>
                </a:moveTo>
                <a:lnTo>
                  <a:pt x="0" y="6958639"/>
                </a:lnTo>
                <a:lnTo>
                  <a:pt x="0" y="0"/>
                </a:lnTo>
                <a:lnTo>
                  <a:pt x="5463996" y="0"/>
                </a:lnTo>
                <a:lnTo>
                  <a:pt x="5463996" y="6958639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r="-569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9258300"/>
            <a:ext cx="18484196" cy="1098038"/>
          </a:xfrm>
          <a:custGeom>
            <a:avLst/>
            <a:gdLst/>
            <a:ahLst/>
            <a:cxnLst/>
            <a:rect l="l" t="t" r="r" b="b"/>
            <a:pathLst>
              <a:path w="18484196" h="1098038">
                <a:moveTo>
                  <a:pt x="0" y="0"/>
                </a:moveTo>
                <a:lnTo>
                  <a:pt x="18484196" y="0"/>
                </a:lnTo>
                <a:lnTo>
                  <a:pt x="18484196" y="1098038"/>
                </a:lnTo>
                <a:lnTo>
                  <a:pt x="0" y="10980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395" t="-1133807" r="-654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7016" y="3279853"/>
            <a:ext cx="3995627" cy="6762574"/>
            <a:chOff x="0" y="0"/>
            <a:chExt cx="1343022" cy="22730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343022" cy="2273057"/>
            </a:xfrm>
            <a:custGeom>
              <a:avLst/>
              <a:gdLst/>
              <a:ahLst/>
              <a:cxnLst/>
              <a:rect l="l" t="t" r="r" b="b"/>
              <a:pathLst>
                <a:path w="1343022" h="2273057">
                  <a:moveTo>
                    <a:pt x="0" y="0"/>
                  </a:moveTo>
                  <a:lnTo>
                    <a:pt x="1343022" y="0"/>
                  </a:lnTo>
                  <a:lnTo>
                    <a:pt x="1343022" y="2273057"/>
                  </a:lnTo>
                  <a:lnTo>
                    <a:pt x="0" y="227305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43022" cy="23016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31146" y="3279853"/>
            <a:ext cx="4069194" cy="6762574"/>
            <a:chOff x="0" y="0"/>
            <a:chExt cx="1367750" cy="22730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367750" cy="2273057"/>
            </a:xfrm>
            <a:custGeom>
              <a:avLst/>
              <a:gdLst/>
              <a:ahLst/>
              <a:cxnLst/>
              <a:rect l="l" t="t" r="r" b="b"/>
              <a:pathLst>
                <a:path w="1367750" h="2273057">
                  <a:moveTo>
                    <a:pt x="0" y="0"/>
                  </a:moveTo>
                  <a:lnTo>
                    <a:pt x="1367750" y="0"/>
                  </a:lnTo>
                  <a:lnTo>
                    <a:pt x="1367750" y="2273057"/>
                  </a:lnTo>
                  <a:lnTo>
                    <a:pt x="0" y="227305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67750" cy="23016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90292" y="3279853"/>
            <a:ext cx="4069194" cy="6762574"/>
            <a:chOff x="0" y="0"/>
            <a:chExt cx="1367750" cy="227305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7750" cy="2273057"/>
            </a:xfrm>
            <a:custGeom>
              <a:avLst/>
              <a:gdLst/>
              <a:ahLst/>
              <a:cxnLst/>
              <a:rect l="l" t="t" r="r" b="b"/>
              <a:pathLst>
                <a:path w="1367750" h="2273057">
                  <a:moveTo>
                    <a:pt x="0" y="0"/>
                  </a:moveTo>
                  <a:lnTo>
                    <a:pt x="1367750" y="0"/>
                  </a:lnTo>
                  <a:lnTo>
                    <a:pt x="1367750" y="2273057"/>
                  </a:lnTo>
                  <a:lnTo>
                    <a:pt x="0" y="227305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67750" cy="23016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59300" y="3380901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ลักษณะภาระงาน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53721" y="3380901"/>
            <a:ext cx="364046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หน่วยนับ ภาระงาน</a:t>
            </a:r>
          </a:p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(ชั่วโมง/สัปดาห์)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51718" y="3380901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ภาระหน้าที่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4147" y="3903045"/>
            <a:ext cx="3812063" cy="6009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9.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อาจารย์ผู้ปฏิบัติงาน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ด้านการพัฒนานักศึกษา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ตามคำสั่งมหาวิทยาลัย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3471790" y="3279853"/>
            <a:ext cx="4069194" cy="6762574"/>
            <a:chOff x="0" y="0"/>
            <a:chExt cx="1367750" cy="227305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67750" cy="2273057"/>
            </a:xfrm>
            <a:custGeom>
              <a:avLst/>
              <a:gdLst/>
              <a:ahLst/>
              <a:cxnLst/>
              <a:rect l="l" t="t" r="r" b="b"/>
              <a:pathLst>
                <a:path w="1367750" h="2273057">
                  <a:moveTo>
                    <a:pt x="0" y="0"/>
                  </a:moveTo>
                  <a:lnTo>
                    <a:pt x="1367750" y="0"/>
                  </a:lnTo>
                  <a:lnTo>
                    <a:pt x="1367750" y="2273057"/>
                  </a:lnTo>
                  <a:lnTo>
                    <a:pt x="0" y="227305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367750" cy="23016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719440" y="3380901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เอกสาร/หลักฐาน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71005" y="3820887"/>
            <a:ext cx="3907769" cy="6684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8816" lvl="1" indent="-249408" algn="l">
              <a:lnSpc>
                <a:spcPts val="4435"/>
              </a:lnSpc>
              <a:buFont typeface="Arial"/>
              <a:buChar char="•"/>
            </a:pP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ผู้ปฏิบัติหน้าที่ในโครง</a:t>
            </a:r>
            <a:endParaRPr lang="en-US" sz="23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4435"/>
              </a:lnSpc>
            </a:pP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การด้านพัฒนานักศึกษา</a:t>
            </a:r>
            <a:endParaRPr lang="en-US" sz="23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4435"/>
              </a:lnSpc>
            </a:pPr>
            <a:r>
              <a:rPr lang="en-US" sz="23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1. </a:t>
            </a: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โครงการตามนโยบาย</a:t>
            </a:r>
            <a:endParaRPr lang="en-US" sz="23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4435"/>
              </a:lnSpc>
            </a:pP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มหาวิทยาลัย</a:t>
            </a:r>
            <a:r>
              <a:rPr lang="en-US" sz="23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และความร่วม</a:t>
            </a:r>
            <a:endParaRPr lang="en-US" sz="23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4435"/>
              </a:lnSpc>
            </a:pP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มือกับเครือข่าย</a:t>
            </a:r>
            <a:r>
              <a:rPr lang="en-US" sz="23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ทั้งภายใน</a:t>
            </a:r>
            <a:endParaRPr lang="en-US" sz="23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4435"/>
              </a:lnSpc>
            </a:pP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และภายนอก</a:t>
            </a:r>
            <a:endParaRPr lang="en-US" sz="23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4435"/>
              </a:lnSpc>
            </a:pPr>
            <a:r>
              <a:rPr lang="en-US" sz="23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2. </a:t>
            </a: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โครงการด้านความปลอด</a:t>
            </a:r>
            <a:endParaRPr lang="en-US" sz="23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4435"/>
              </a:lnSpc>
            </a:pP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ภัยทางถนน</a:t>
            </a:r>
            <a:endParaRPr lang="en-US" sz="23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4435"/>
              </a:lnSpc>
            </a:pPr>
            <a:r>
              <a:rPr lang="en-US" sz="23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3. </a:t>
            </a: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โครงการด้านป้องกันยาเสพติดเครื่องดื่มแอลกอฮอล์</a:t>
            </a:r>
            <a:r>
              <a:rPr lang="en-US" sz="23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บุหรี่</a:t>
            </a:r>
            <a:endParaRPr lang="en-US" sz="23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4435"/>
              </a:lnSpc>
            </a:pPr>
            <a:r>
              <a:rPr lang="en-US" sz="23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และบุหรี่ไฟฟ้า</a:t>
            </a:r>
            <a:endParaRPr lang="en-US" sz="23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4435"/>
              </a:lnSpc>
            </a:pPr>
            <a:endParaRPr lang="en-US" sz="23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624190" y="4145647"/>
            <a:ext cx="3819777" cy="186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   คำสั่งแต่งตั้งผู้ปฏิบัติหน้าที่ในโครงการด้านการพัฒนานักศึกษา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43369" y="971560"/>
            <a:ext cx="8372431" cy="89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บัญชีที่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5 </a:t>
            </a: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ภาระงานด้านอื่น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ๆ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24648" y="1758072"/>
            <a:ext cx="16696952" cy="134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5.2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ลักษณะภาระงาน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ภาระหน้าที่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</a:t>
            </a:r>
          </a:p>
          <a:p>
            <a:pPr algn="l">
              <a:lnSpc>
                <a:spcPts val="5460"/>
              </a:lnSpc>
            </a:pP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และการคิดภาระงานด้านการพัฒนานักศึกษา</a:t>
            </a:r>
            <a:endParaRPr lang="en-US" sz="3900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616091" y="4508522"/>
            <a:ext cx="3518169" cy="159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51"/>
              </a:lnSpc>
            </a:pPr>
            <a:r>
              <a:rPr lang="en-US" sz="71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2.00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20385DED-D5D3-0F69-9175-5138D4AB4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" y="316671"/>
            <a:ext cx="2333839" cy="2853041"/>
          </a:xfrm>
          <a:prstGeom prst="rect">
            <a:avLst/>
          </a:prstGeom>
        </p:spPr>
      </p:pic>
      <p:sp>
        <p:nvSpPr>
          <p:cNvPr id="29" name="Freeform 26">
            <a:extLst>
              <a:ext uri="{FF2B5EF4-FFF2-40B4-BE49-F238E27FC236}">
                <a16:creationId xmlns:a16="http://schemas.microsoft.com/office/drawing/2014/main" id="{76E60F67-385A-E83C-BE35-9DFF48CD513E}"/>
              </a:ext>
            </a:extLst>
          </p:cNvPr>
          <p:cNvSpPr/>
          <p:nvPr/>
        </p:nvSpPr>
        <p:spPr>
          <a:xfrm>
            <a:off x="3733800" y="190500"/>
            <a:ext cx="4581909" cy="673762"/>
          </a:xfrm>
          <a:custGeom>
            <a:avLst/>
            <a:gdLst/>
            <a:ahLst/>
            <a:cxnLst/>
            <a:rect l="l" t="t" r="r" b="b"/>
            <a:pathLst>
              <a:path w="4581909" h="673762">
                <a:moveTo>
                  <a:pt x="0" y="0"/>
                </a:moveTo>
                <a:lnTo>
                  <a:pt x="4581909" y="0"/>
                </a:lnTo>
                <a:lnTo>
                  <a:pt x="4581909" y="673762"/>
                </a:lnTo>
                <a:lnTo>
                  <a:pt x="0" y="673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3353" t="-406148" r="-1935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">
            <a:extLst>
              <a:ext uri="{FF2B5EF4-FFF2-40B4-BE49-F238E27FC236}">
                <a16:creationId xmlns:a16="http://schemas.microsoft.com/office/drawing/2014/main" id="{A4A8514F-5D8B-1133-E6D3-B8ACF563124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669" b="-1109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 flipH="1">
            <a:off x="12050640" y="9951760"/>
            <a:ext cx="5119225" cy="581417"/>
          </a:xfrm>
          <a:custGeom>
            <a:avLst/>
            <a:gdLst/>
            <a:ahLst/>
            <a:cxnLst/>
            <a:rect l="l" t="t" r="r" b="b"/>
            <a:pathLst>
              <a:path w="5119225" h="581417">
                <a:moveTo>
                  <a:pt x="5119225" y="0"/>
                </a:moveTo>
                <a:lnTo>
                  <a:pt x="0" y="0"/>
                </a:lnTo>
                <a:lnTo>
                  <a:pt x="0" y="581416"/>
                </a:lnTo>
                <a:lnTo>
                  <a:pt x="5119225" y="581416"/>
                </a:lnTo>
                <a:lnTo>
                  <a:pt x="5119225" y="0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t="-2565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4383058" y="6709866"/>
            <a:ext cx="3933517" cy="5101655"/>
          </a:xfrm>
          <a:custGeom>
            <a:avLst/>
            <a:gdLst/>
            <a:ahLst/>
            <a:cxnLst/>
            <a:rect l="l" t="t" r="r" b="b"/>
            <a:pathLst>
              <a:path w="3933517" h="5101655">
                <a:moveTo>
                  <a:pt x="3933517" y="0"/>
                </a:moveTo>
                <a:lnTo>
                  <a:pt x="0" y="0"/>
                </a:lnTo>
                <a:lnTo>
                  <a:pt x="0" y="5101655"/>
                </a:lnTo>
                <a:lnTo>
                  <a:pt x="3933517" y="5101655"/>
                </a:lnTo>
                <a:lnTo>
                  <a:pt x="3933517" y="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r="-598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6200000" flipH="1">
            <a:off x="14040681" y="-484187"/>
            <a:ext cx="3819777" cy="4674860"/>
          </a:xfrm>
          <a:custGeom>
            <a:avLst/>
            <a:gdLst/>
            <a:ahLst/>
            <a:cxnLst/>
            <a:rect l="l" t="t" r="r" b="b"/>
            <a:pathLst>
              <a:path w="3933517" h="5101655">
                <a:moveTo>
                  <a:pt x="0" y="5101655"/>
                </a:moveTo>
                <a:lnTo>
                  <a:pt x="3933517" y="5101655"/>
                </a:lnTo>
                <a:lnTo>
                  <a:pt x="3933517" y="0"/>
                </a:lnTo>
                <a:lnTo>
                  <a:pt x="0" y="0"/>
                </a:lnTo>
                <a:lnTo>
                  <a:pt x="0" y="5101655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r="-5987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26029" y="3279853"/>
            <a:ext cx="3995627" cy="6762574"/>
            <a:chOff x="0" y="0"/>
            <a:chExt cx="1343022" cy="22730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343022" cy="2273057"/>
            </a:xfrm>
            <a:custGeom>
              <a:avLst/>
              <a:gdLst/>
              <a:ahLst/>
              <a:cxnLst/>
              <a:rect l="l" t="t" r="r" b="b"/>
              <a:pathLst>
                <a:path w="1343022" h="2273057">
                  <a:moveTo>
                    <a:pt x="0" y="0"/>
                  </a:moveTo>
                  <a:lnTo>
                    <a:pt x="1343022" y="0"/>
                  </a:lnTo>
                  <a:lnTo>
                    <a:pt x="1343022" y="2273057"/>
                  </a:lnTo>
                  <a:lnTo>
                    <a:pt x="0" y="227305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43022" cy="23016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59603" y="3279853"/>
            <a:ext cx="4069194" cy="6762574"/>
            <a:chOff x="0" y="0"/>
            <a:chExt cx="1367750" cy="22730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367750" cy="2273057"/>
            </a:xfrm>
            <a:custGeom>
              <a:avLst/>
              <a:gdLst/>
              <a:ahLst/>
              <a:cxnLst/>
              <a:rect l="l" t="t" r="r" b="b"/>
              <a:pathLst>
                <a:path w="1367750" h="2273057">
                  <a:moveTo>
                    <a:pt x="0" y="0"/>
                  </a:moveTo>
                  <a:lnTo>
                    <a:pt x="1367750" y="0"/>
                  </a:lnTo>
                  <a:lnTo>
                    <a:pt x="1367750" y="2273057"/>
                  </a:lnTo>
                  <a:lnTo>
                    <a:pt x="0" y="227305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67750" cy="23016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18749" y="3279853"/>
            <a:ext cx="4069194" cy="6762574"/>
            <a:chOff x="0" y="0"/>
            <a:chExt cx="1367750" cy="227305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7750" cy="2273057"/>
            </a:xfrm>
            <a:custGeom>
              <a:avLst/>
              <a:gdLst/>
              <a:ahLst/>
              <a:cxnLst/>
              <a:rect l="l" t="t" r="r" b="b"/>
              <a:pathLst>
                <a:path w="1367750" h="2273057">
                  <a:moveTo>
                    <a:pt x="0" y="0"/>
                  </a:moveTo>
                  <a:lnTo>
                    <a:pt x="1367750" y="0"/>
                  </a:lnTo>
                  <a:lnTo>
                    <a:pt x="1367750" y="2273057"/>
                  </a:lnTo>
                  <a:lnTo>
                    <a:pt x="0" y="227305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67750" cy="23016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87756" y="3380901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ลักษณะภาระงาน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82178" y="3380901"/>
            <a:ext cx="364046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หน่วยนับ ภาระงาน</a:t>
            </a:r>
          </a:p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(ชั่วโมง/สัปดาห์)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80174" y="3380901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ภาระหน้าที่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2604" y="4145647"/>
            <a:ext cx="3812063" cy="408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10.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คณะกรรมการกองทุนสวัสดิการ</a:t>
            </a:r>
            <a:endParaRPr lang="th-TH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ด้านอุบัติเหตุ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สำหรับนักศึกษา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ระดับปริญญาตรี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3471790" y="3859279"/>
            <a:ext cx="4069194" cy="5595856"/>
            <a:chOff x="0" y="0"/>
            <a:chExt cx="1367750" cy="188089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solidFill>
              <a:srgbClr val="0330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719440" y="3960327"/>
            <a:ext cx="3640468" cy="57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b="1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เอกสาร/หลักฐาน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99462" y="4145647"/>
            <a:ext cx="3907769" cy="250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Font typeface="Arial"/>
              <a:buChar char="•"/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ปฏิบัติหน้าที่ตามคำสั่ง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ของคณะกรรมการประชุม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อย่างน้อยภาคเรียนละ 1 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ครั้ง ๆ ละ 3 ชั่วโมง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841739" y="4725073"/>
            <a:ext cx="3699245" cy="308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AutoNum type="arabicPeriod"/>
            </a:pPr>
            <a:r>
              <a:rPr lang="en-US" sz="2610">
                <a:solidFill>
                  <a:srgbClr val="FFFFFF"/>
                </a:solidFill>
                <a:latin typeface="Anantason"/>
                <a:ea typeface="Anantason"/>
                <a:cs typeface="Anantason"/>
                <a:sym typeface="Anantason"/>
              </a:rPr>
              <a:t>คำสั่งแต่งตั้งคณะ</a:t>
            </a:r>
          </a:p>
          <a:p>
            <a:pPr algn="l">
              <a:lnSpc>
                <a:spcPts val="5011"/>
              </a:lnSpc>
            </a:pPr>
            <a:r>
              <a:rPr lang="en-US" sz="2610">
                <a:solidFill>
                  <a:srgbClr val="FFFFFF"/>
                </a:solidFill>
                <a:latin typeface="Anantason"/>
                <a:ea typeface="Anantason"/>
                <a:cs typeface="Anantason"/>
                <a:sym typeface="Anantason"/>
              </a:rPr>
              <a:t>กรรมการกองทุนสวัสดิ</a:t>
            </a:r>
          </a:p>
          <a:p>
            <a:pPr algn="l">
              <a:lnSpc>
                <a:spcPts val="5011"/>
              </a:lnSpc>
            </a:pPr>
            <a:r>
              <a:rPr lang="en-US" sz="2610">
                <a:solidFill>
                  <a:srgbClr val="FFFFFF"/>
                </a:solidFill>
                <a:latin typeface="Anantason"/>
                <a:ea typeface="Anantason"/>
                <a:cs typeface="Anantason"/>
                <a:sym typeface="Anantason"/>
              </a:rPr>
              <a:t>การด้านอุบัติเหตุสำหรับ</a:t>
            </a:r>
          </a:p>
          <a:p>
            <a:pPr algn="l">
              <a:lnSpc>
                <a:spcPts val="5011"/>
              </a:lnSpc>
            </a:pPr>
            <a:r>
              <a:rPr lang="en-US" sz="2610">
                <a:solidFill>
                  <a:srgbClr val="FFFFFF"/>
                </a:solidFill>
                <a:latin typeface="Anantason"/>
                <a:ea typeface="Anantason"/>
                <a:cs typeface="Anantason"/>
                <a:sym typeface="Anantason"/>
              </a:rPr>
              <a:t>นักศึกษา ระดับปริญญาตรี</a:t>
            </a:r>
          </a:p>
          <a:p>
            <a:pPr algn="l">
              <a:lnSpc>
                <a:spcPts val="5011"/>
              </a:lnSpc>
            </a:pPr>
            <a:r>
              <a:rPr lang="en-US" sz="2610">
                <a:solidFill>
                  <a:srgbClr val="FFFFFF"/>
                </a:solidFill>
                <a:latin typeface="Anantason"/>
                <a:ea typeface="Anantason"/>
                <a:cs typeface="Anantason"/>
                <a:sym typeface="Anantason"/>
              </a:rPr>
              <a:t>    2. รายงานการประชุม </a:t>
            </a:r>
          </a:p>
          <a:p>
            <a:pPr algn="l">
              <a:lnSpc>
                <a:spcPts val="5011"/>
              </a:lnSpc>
            </a:pPr>
            <a:endParaRPr lang="en-US" sz="2610">
              <a:solidFill>
                <a:srgbClr val="FFFFFF"/>
              </a:solidFill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743369" y="1028700"/>
            <a:ext cx="8372431" cy="89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บัญชีที่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5 </a:t>
            </a: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ภาระงานด้านอื่น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ๆ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33800" y="1866900"/>
            <a:ext cx="1669695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5.2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ลักษณะภาระงาน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ภาระหน้าที่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</a:t>
            </a:r>
          </a:p>
          <a:p>
            <a:pPr algn="l">
              <a:lnSpc>
                <a:spcPts val="5460"/>
              </a:lnSpc>
            </a:pP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และการคิดภาระงานด้านการพัฒนานักศึกษา</a:t>
            </a:r>
            <a:endParaRPr lang="en-US" sz="3900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644548" y="4508522"/>
            <a:ext cx="3518169" cy="159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51"/>
              </a:lnSpc>
            </a:pPr>
            <a:r>
              <a:rPr lang="en-US" sz="71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1.00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471790" y="3279853"/>
            <a:ext cx="4069194" cy="6762574"/>
            <a:chOff x="0" y="0"/>
            <a:chExt cx="1367750" cy="227305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67750" cy="2273057"/>
            </a:xfrm>
            <a:custGeom>
              <a:avLst/>
              <a:gdLst/>
              <a:ahLst/>
              <a:cxnLst/>
              <a:rect l="l" t="t" r="r" b="b"/>
              <a:pathLst>
                <a:path w="1367750" h="2273057">
                  <a:moveTo>
                    <a:pt x="0" y="0"/>
                  </a:moveTo>
                  <a:lnTo>
                    <a:pt x="1367750" y="0"/>
                  </a:lnTo>
                  <a:lnTo>
                    <a:pt x="1367750" y="2273057"/>
                  </a:lnTo>
                  <a:lnTo>
                    <a:pt x="0" y="227305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367750" cy="23016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719440" y="3380901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เอกสาร</a:t>
            </a:r>
            <a:r>
              <a:rPr lang="en-US" sz="336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/</a:t>
            </a: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หลักฐาน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642194" y="4088857"/>
            <a:ext cx="3819777" cy="570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1. คำสั่งแต่งตั้งคณะกรรมการกองทุนสวัสดิการด้านอุบัติเหตุสำหรับนักศึกษาระดับปริญญาตรี</a:t>
            </a:r>
          </a:p>
          <a:p>
            <a:pPr algn="l">
              <a:lnSpc>
                <a:spcPts val="5011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 2.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รายงานการประชุม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คณะกรรมการกองทุนสวัสดิการด้านอุบัติเหตุ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สำหรับนักศึกษาระดับ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ปริญญาตรี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</a:p>
        </p:txBody>
      </p:sp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3224B32A-4050-4E78-B8D0-2EAB2A1B0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" y="316671"/>
            <a:ext cx="2333839" cy="2853041"/>
          </a:xfrm>
          <a:prstGeom prst="rect">
            <a:avLst/>
          </a:prstGeom>
        </p:spPr>
      </p:pic>
      <p:sp>
        <p:nvSpPr>
          <p:cNvPr id="34" name="Freeform 26">
            <a:extLst>
              <a:ext uri="{FF2B5EF4-FFF2-40B4-BE49-F238E27FC236}">
                <a16:creationId xmlns:a16="http://schemas.microsoft.com/office/drawing/2014/main" id="{55561BA6-7DA3-C8C2-FBE9-D7994D4728EF}"/>
              </a:ext>
            </a:extLst>
          </p:cNvPr>
          <p:cNvSpPr/>
          <p:nvPr/>
        </p:nvSpPr>
        <p:spPr>
          <a:xfrm>
            <a:off x="3733800" y="190500"/>
            <a:ext cx="4581909" cy="673762"/>
          </a:xfrm>
          <a:custGeom>
            <a:avLst/>
            <a:gdLst/>
            <a:ahLst/>
            <a:cxnLst/>
            <a:rect l="l" t="t" r="r" b="b"/>
            <a:pathLst>
              <a:path w="4581909" h="673762">
                <a:moveTo>
                  <a:pt x="0" y="0"/>
                </a:moveTo>
                <a:lnTo>
                  <a:pt x="4581909" y="0"/>
                </a:lnTo>
                <a:lnTo>
                  <a:pt x="4581909" y="673762"/>
                </a:lnTo>
                <a:lnTo>
                  <a:pt x="0" y="673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3353" t="-406148" r="-1935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669" b="-1109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958406" y="9571037"/>
            <a:ext cx="5687063" cy="715963"/>
          </a:xfrm>
          <a:custGeom>
            <a:avLst/>
            <a:gdLst/>
            <a:ahLst/>
            <a:cxnLst/>
            <a:rect l="l" t="t" r="r" b="b"/>
            <a:pathLst>
              <a:path w="5687063" h="715963">
                <a:moveTo>
                  <a:pt x="0" y="0"/>
                </a:moveTo>
                <a:lnTo>
                  <a:pt x="5687063" y="0"/>
                </a:lnTo>
                <a:lnTo>
                  <a:pt x="5687063" y="715963"/>
                </a:lnTo>
                <a:lnTo>
                  <a:pt x="0" y="7159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 t="-2217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13890191" y="0"/>
            <a:ext cx="5687063" cy="715963"/>
          </a:xfrm>
          <a:custGeom>
            <a:avLst/>
            <a:gdLst/>
            <a:ahLst/>
            <a:cxnLst/>
            <a:rect l="l" t="t" r="r" b="b"/>
            <a:pathLst>
              <a:path w="5687063" h="715963">
                <a:moveTo>
                  <a:pt x="5687063" y="715963"/>
                </a:moveTo>
                <a:lnTo>
                  <a:pt x="0" y="715963"/>
                </a:lnTo>
                <a:lnTo>
                  <a:pt x="0" y="0"/>
                </a:lnTo>
                <a:lnTo>
                  <a:pt x="5687063" y="0"/>
                </a:lnTo>
                <a:lnTo>
                  <a:pt x="5687063" y="715963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t="-2217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18559" y="3486326"/>
            <a:ext cx="3995627" cy="6229174"/>
            <a:chOff x="0" y="0"/>
            <a:chExt cx="1343022" cy="22730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343022" cy="2273057"/>
            </a:xfrm>
            <a:custGeom>
              <a:avLst/>
              <a:gdLst/>
              <a:ahLst/>
              <a:cxnLst/>
              <a:rect l="l" t="t" r="r" b="b"/>
              <a:pathLst>
                <a:path w="1343022" h="2273057">
                  <a:moveTo>
                    <a:pt x="0" y="0"/>
                  </a:moveTo>
                  <a:lnTo>
                    <a:pt x="1343022" y="0"/>
                  </a:lnTo>
                  <a:lnTo>
                    <a:pt x="1343022" y="2273057"/>
                  </a:lnTo>
                  <a:lnTo>
                    <a:pt x="0" y="227305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43022" cy="23016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02690" y="3486326"/>
            <a:ext cx="4069194" cy="6229174"/>
            <a:chOff x="0" y="0"/>
            <a:chExt cx="1367750" cy="22730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367750" cy="2273057"/>
            </a:xfrm>
            <a:custGeom>
              <a:avLst/>
              <a:gdLst/>
              <a:ahLst/>
              <a:cxnLst/>
              <a:rect l="l" t="t" r="r" b="b"/>
              <a:pathLst>
                <a:path w="1367750" h="2273057">
                  <a:moveTo>
                    <a:pt x="0" y="0"/>
                  </a:moveTo>
                  <a:lnTo>
                    <a:pt x="1367750" y="0"/>
                  </a:lnTo>
                  <a:lnTo>
                    <a:pt x="1367750" y="2273057"/>
                  </a:lnTo>
                  <a:lnTo>
                    <a:pt x="0" y="227305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67750" cy="23016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61836" y="3486326"/>
            <a:ext cx="4069194" cy="6229174"/>
            <a:chOff x="0" y="0"/>
            <a:chExt cx="1367750" cy="227305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7750" cy="2273057"/>
            </a:xfrm>
            <a:custGeom>
              <a:avLst/>
              <a:gdLst/>
              <a:ahLst/>
              <a:cxnLst/>
              <a:rect l="l" t="t" r="r" b="b"/>
              <a:pathLst>
                <a:path w="1367750" h="2273057">
                  <a:moveTo>
                    <a:pt x="0" y="0"/>
                  </a:moveTo>
                  <a:lnTo>
                    <a:pt x="1367750" y="0"/>
                  </a:lnTo>
                  <a:lnTo>
                    <a:pt x="1367750" y="2273057"/>
                  </a:lnTo>
                  <a:lnTo>
                    <a:pt x="0" y="227305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67750" cy="23016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0843" y="3587374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ลักษณะภาระงาน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25264" y="3587374"/>
            <a:ext cx="364046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หน่วยนับ ภาระงาน</a:t>
            </a:r>
          </a:p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(ชั่วโมง/สัปดาห์)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23261" y="3587374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ภาระหน้าที่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5690" y="4352120"/>
            <a:ext cx="3812063" cy="361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11.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คณะกรรมการพิจารณาการให้กู้ยืมเงินประจำ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สถานศึกษา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3414877" y="3604367"/>
            <a:ext cx="4069194" cy="5595856"/>
            <a:chOff x="0" y="0"/>
            <a:chExt cx="1367750" cy="188089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solidFill>
              <a:srgbClr val="0330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662527" y="3705414"/>
            <a:ext cx="3640468" cy="57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b="1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เอกสาร/หลักฐาน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42549" y="4352120"/>
            <a:ext cx="3907769" cy="250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Font typeface="Arial"/>
              <a:buChar char="•"/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ปฏิบัติหน้าที่ตามคำสั่ง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ของคณะกรรมการประชุม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อย่างน้อยภาคเรียนละ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1 </a:t>
            </a: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ครั้ง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ๆ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ละ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3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ชั่วโมง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784826" y="4470161"/>
            <a:ext cx="3699245" cy="308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AutoNum type="arabicPeriod"/>
            </a:pPr>
            <a:r>
              <a:rPr lang="en-US" sz="2610">
                <a:solidFill>
                  <a:srgbClr val="FFFFFF"/>
                </a:solidFill>
                <a:latin typeface="Anantason"/>
                <a:ea typeface="Anantason"/>
                <a:cs typeface="Anantason"/>
                <a:sym typeface="Anantason"/>
              </a:rPr>
              <a:t>คำสั่งแต่งตั้งคณะ</a:t>
            </a:r>
          </a:p>
          <a:p>
            <a:pPr algn="l">
              <a:lnSpc>
                <a:spcPts val="5011"/>
              </a:lnSpc>
            </a:pPr>
            <a:r>
              <a:rPr lang="en-US" sz="2610">
                <a:solidFill>
                  <a:srgbClr val="FFFFFF"/>
                </a:solidFill>
                <a:latin typeface="Anantason"/>
                <a:ea typeface="Anantason"/>
                <a:cs typeface="Anantason"/>
                <a:sym typeface="Anantason"/>
              </a:rPr>
              <a:t>กรรมการกองทุนสวัสดิ</a:t>
            </a:r>
          </a:p>
          <a:p>
            <a:pPr algn="l">
              <a:lnSpc>
                <a:spcPts val="5011"/>
              </a:lnSpc>
            </a:pPr>
            <a:r>
              <a:rPr lang="en-US" sz="2610">
                <a:solidFill>
                  <a:srgbClr val="FFFFFF"/>
                </a:solidFill>
                <a:latin typeface="Anantason"/>
                <a:ea typeface="Anantason"/>
                <a:cs typeface="Anantason"/>
                <a:sym typeface="Anantason"/>
              </a:rPr>
              <a:t>การด้านอุบัติเหตุสำหรับ</a:t>
            </a:r>
          </a:p>
          <a:p>
            <a:pPr algn="l">
              <a:lnSpc>
                <a:spcPts val="5011"/>
              </a:lnSpc>
            </a:pPr>
            <a:r>
              <a:rPr lang="en-US" sz="2610">
                <a:solidFill>
                  <a:srgbClr val="FFFFFF"/>
                </a:solidFill>
                <a:latin typeface="Anantason"/>
                <a:ea typeface="Anantason"/>
                <a:cs typeface="Anantason"/>
                <a:sym typeface="Anantason"/>
              </a:rPr>
              <a:t>นักศึกษา ระดับปริญญาตรี</a:t>
            </a:r>
          </a:p>
          <a:p>
            <a:pPr algn="l">
              <a:lnSpc>
                <a:spcPts val="5011"/>
              </a:lnSpc>
            </a:pPr>
            <a:r>
              <a:rPr lang="en-US" sz="2610">
                <a:solidFill>
                  <a:srgbClr val="FFFFFF"/>
                </a:solidFill>
                <a:latin typeface="Anantason"/>
                <a:ea typeface="Anantason"/>
                <a:cs typeface="Anantason"/>
                <a:sym typeface="Anantason"/>
              </a:rPr>
              <a:t>    2. รายงานการประชุม </a:t>
            </a:r>
          </a:p>
          <a:p>
            <a:pPr algn="l">
              <a:lnSpc>
                <a:spcPts val="5011"/>
              </a:lnSpc>
            </a:pPr>
            <a:endParaRPr lang="en-US" sz="2610">
              <a:solidFill>
                <a:srgbClr val="FFFFFF"/>
              </a:solidFill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743369" y="1047760"/>
            <a:ext cx="8372431" cy="89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บัญชีที่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5 </a:t>
            </a: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ภาระงานด้านอื่น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ๆ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00848" y="1980257"/>
            <a:ext cx="1669695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5.2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ลักษณะภาระงาน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ภาระหน้าที่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</a:t>
            </a:r>
          </a:p>
          <a:p>
            <a:pPr algn="l">
              <a:lnSpc>
                <a:spcPts val="5460"/>
              </a:lnSpc>
            </a:pP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และการคิดภาระงานด้านการพัฒนานักศึกษา</a:t>
            </a:r>
            <a:endParaRPr lang="en-US" sz="3900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587635" y="4714995"/>
            <a:ext cx="3518169" cy="159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51"/>
              </a:lnSpc>
            </a:pPr>
            <a:r>
              <a:rPr lang="en-US" sz="71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1.00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414877" y="3486326"/>
            <a:ext cx="4069194" cy="6229174"/>
            <a:chOff x="0" y="0"/>
            <a:chExt cx="1367750" cy="227305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67750" cy="2273057"/>
            </a:xfrm>
            <a:custGeom>
              <a:avLst/>
              <a:gdLst/>
              <a:ahLst/>
              <a:cxnLst/>
              <a:rect l="l" t="t" r="r" b="b"/>
              <a:pathLst>
                <a:path w="1367750" h="2273057">
                  <a:moveTo>
                    <a:pt x="0" y="0"/>
                  </a:moveTo>
                  <a:lnTo>
                    <a:pt x="1367750" y="0"/>
                  </a:lnTo>
                  <a:lnTo>
                    <a:pt x="1367750" y="2273057"/>
                  </a:lnTo>
                  <a:lnTo>
                    <a:pt x="0" y="227305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367750" cy="23016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662527" y="3587374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เอกสาร/หลักฐาน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567277" y="4352120"/>
            <a:ext cx="3819777" cy="5710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1.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คำสั่งแต่งตั้ง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คณะกรรมการพิจารณาการให้กู้ยืมเงินประจำ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สถานศึกษา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 2.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รายงานการประชุม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คณะกรรมการพิจารณาการให้กู้ยืมเงินประจำ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สถานศึกษา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3307CD07-2046-99AD-DFDD-963340EF4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" y="316671"/>
            <a:ext cx="2333839" cy="2853041"/>
          </a:xfrm>
          <a:prstGeom prst="rect">
            <a:avLst/>
          </a:prstGeom>
        </p:spPr>
      </p:pic>
      <p:sp>
        <p:nvSpPr>
          <p:cNvPr id="34" name="Freeform 26">
            <a:extLst>
              <a:ext uri="{FF2B5EF4-FFF2-40B4-BE49-F238E27FC236}">
                <a16:creationId xmlns:a16="http://schemas.microsoft.com/office/drawing/2014/main" id="{F6E30A46-F7A6-6DF4-0CEA-AADD52281CAF}"/>
              </a:ext>
            </a:extLst>
          </p:cNvPr>
          <p:cNvSpPr/>
          <p:nvPr/>
        </p:nvSpPr>
        <p:spPr>
          <a:xfrm>
            <a:off x="3733800" y="190500"/>
            <a:ext cx="4581909" cy="673762"/>
          </a:xfrm>
          <a:custGeom>
            <a:avLst/>
            <a:gdLst/>
            <a:ahLst/>
            <a:cxnLst/>
            <a:rect l="l" t="t" r="r" b="b"/>
            <a:pathLst>
              <a:path w="4581909" h="673762">
                <a:moveTo>
                  <a:pt x="0" y="0"/>
                </a:moveTo>
                <a:lnTo>
                  <a:pt x="4581909" y="0"/>
                </a:lnTo>
                <a:lnTo>
                  <a:pt x="4581909" y="673762"/>
                </a:lnTo>
                <a:lnTo>
                  <a:pt x="0" y="6737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3353" t="-406148" r="-1935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33" b="-745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63628" y="9489062"/>
            <a:ext cx="8182828" cy="1030164"/>
          </a:xfrm>
          <a:custGeom>
            <a:avLst/>
            <a:gdLst/>
            <a:ahLst/>
            <a:cxnLst/>
            <a:rect l="l" t="t" r="r" b="b"/>
            <a:pathLst>
              <a:path w="8182828" h="1030164">
                <a:moveTo>
                  <a:pt x="0" y="0"/>
                </a:moveTo>
                <a:lnTo>
                  <a:pt x="8182829" y="0"/>
                </a:lnTo>
                <a:lnTo>
                  <a:pt x="8182829" y="1030164"/>
                </a:lnTo>
                <a:lnTo>
                  <a:pt x="0" y="1030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 t="-2217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5371233"/>
            <a:ext cx="4755042" cy="6167148"/>
          </a:xfrm>
          <a:custGeom>
            <a:avLst/>
            <a:gdLst/>
            <a:ahLst/>
            <a:cxnLst/>
            <a:rect l="l" t="t" r="r" b="b"/>
            <a:pathLst>
              <a:path w="4755042" h="6167148">
                <a:moveTo>
                  <a:pt x="0" y="0"/>
                </a:moveTo>
                <a:lnTo>
                  <a:pt x="4755042" y="0"/>
                </a:lnTo>
                <a:lnTo>
                  <a:pt x="4755042" y="6167149"/>
                </a:lnTo>
                <a:lnTo>
                  <a:pt x="0" y="6167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r="-598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9802608" y="-135099"/>
            <a:ext cx="8017095" cy="1009299"/>
          </a:xfrm>
          <a:custGeom>
            <a:avLst/>
            <a:gdLst/>
            <a:ahLst/>
            <a:cxnLst/>
            <a:rect l="l" t="t" r="r" b="b"/>
            <a:pathLst>
              <a:path w="8017095" h="1009299">
                <a:moveTo>
                  <a:pt x="8017094" y="1009299"/>
                </a:moveTo>
                <a:lnTo>
                  <a:pt x="0" y="1009299"/>
                </a:lnTo>
                <a:lnTo>
                  <a:pt x="0" y="0"/>
                </a:lnTo>
                <a:lnTo>
                  <a:pt x="8017094" y="0"/>
                </a:lnTo>
                <a:lnTo>
                  <a:pt x="8017094" y="1009299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 t="-2217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13964940" y="-1174975"/>
            <a:ext cx="4519256" cy="5755471"/>
          </a:xfrm>
          <a:custGeom>
            <a:avLst/>
            <a:gdLst/>
            <a:ahLst/>
            <a:cxnLst/>
            <a:rect l="l" t="t" r="r" b="b"/>
            <a:pathLst>
              <a:path w="4519256" h="5755471">
                <a:moveTo>
                  <a:pt x="4519256" y="5755471"/>
                </a:moveTo>
                <a:lnTo>
                  <a:pt x="0" y="5755471"/>
                </a:lnTo>
                <a:lnTo>
                  <a:pt x="0" y="0"/>
                </a:lnTo>
                <a:lnTo>
                  <a:pt x="4519256" y="0"/>
                </a:lnTo>
                <a:lnTo>
                  <a:pt x="4519256" y="5755471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r="-569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733800" y="1485900"/>
            <a:ext cx="8372431" cy="89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บัญชีที่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5 </a:t>
            </a: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ภาระงานด้านอื่น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ๆ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61131" y="2476500"/>
            <a:ext cx="1669695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5.2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ลักษณะภาระงาน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ภาระหน้าที่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</a:t>
            </a:r>
          </a:p>
          <a:p>
            <a:pPr algn="l">
              <a:lnSpc>
                <a:spcPts val="5460"/>
              </a:lnSpc>
            </a:pP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และการคิดภาระงานด้านการพัฒนานักศึกษา</a:t>
            </a:r>
            <a:endParaRPr lang="en-US" sz="3900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771569" y="4324464"/>
            <a:ext cx="4069194" cy="4130343"/>
            <a:chOff x="0" y="0"/>
            <a:chExt cx="1367750" cy="138830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67750" cy="1388304"/>
            </a:xfrm>
            <a:custGeom>
              <a:avLst/>
              <a:gdLst/>
              <a:ahLst/>
              <a:cxnLst/>
              <a:rect l="l" t="t" r="r" b="b"/>
              <a:pathLst>
                <a:path w="1367750" h="1388304">
                  <a:moveTo>
                    <a:pt x="0" y="0"/>
                  </a:moveTo>
                  <a:lnTo>
                    <a:pt x="1367750" y="0"/>
                  </a:lnTo>
                  <a:lnTo>
                    <a:pt x="1367750" y="1388304"/>
                  </a:lnTo>
                  <a:lnTo>
                    <a:pt x="0" y="138830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367750" cy="14168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55699" y="4324464"/>
            <a:ext cx="4069194" cy="4130343"/>
            <a:chOff x="0" y="0"/>
            <a:chExt cx="1367750" cy="138830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67750" cy="1388304"/>
            </a:xfrm>
            <a:custGeom>
              <a:avLst/>
              <a:gdLst/>
              <a:ahLst/>
              <a:cxnLst/>
              <a:rect l="l" t="t" r="r" b="b"/>
              <a:pathLst>
                <a:path w="1367750" h="1388304">
                  <a:moveTo>
                    <a:pt x="0" y="0"/>
                  </a:moveTo>
                  <a:lnTo>
                    <a:pt x="1367750" y="0"/>
                  </a:lnTo>
                  <a:lnTo>
                    <a:pt x="1367750" y="1388304"/>
                  </a:lnTo>
                  <a:lnTo>
                    <a:pt x="0" y="138830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367750" cy="14168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14845" y="4324464"/>
            <a:ext cx="4069194" cy="4130343"/>
            <a:chOff x="0" y="0"/>
            <a:chExt cx="1367750" cy="138830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67750" cy="1388304"/>
            </a:xfrm>
            <a:custGeom>
              <a:avLst/>
              <a:gdLst/>
              <a:ahLst/>
              <a:cxnLst/>
              <a:rect l="l" t="t" r="r" b="b"/>
              <a:pathLst>
                <a:path w="1367750" h="1388304">
                  <a:moveTo>
                    <a:pt x="0" y="0"/>
                  </a:moveTo>
                  <a:lnTo>
                    <a:pt x="1367750" y="0"/>
                  </a:lnTo>
                  <a:lnTo>
                    <a:pt x="1367750" y="1388304"/>
                  </a:lnTo>
                  <a:lnTo>
                    <a:pt x="0" y="138830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367750" cy="14168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83853" y="4425512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ลักษณะภาระงาน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78274" y="4425512"/>
            <a:ext cx="364046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หน่วยนับ</a:t>
            </a:r>
            <a:r>
              <a:rPr lang="en-US" sz="336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  <a:p>
            <a:pPr algn="ctr">
              <a:lnSpc>
                <a:spcPts val="4717"/>
              </a:lnSpc>
            </a:pPr>
            <a:r>
              <a:rPr lang="en-US" sz="336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(</a:t>
            </a: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ชั่วโมง</a:t>
            </a:r>
            <a:r>
              <a:rPr lang="en-US" sz="336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/</a:t>
            </a: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สัปดาห์</a:t>
            </a:r>
            <a:r>
              <a:rPr lang="en-US" sz="336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76271" y="4425512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ภาระหน้าที่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5190258"/>
            <a:ext cx="351816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คณะกรรมการ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ประจำหอพักนักศึกษา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3496343" y="4324464"/>
            <a:ext cx="4069194" cy="4130343"/>
            <a:chOff x="0" y="0"/>
            <a:chExt cx="1367750" cy="138830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67750" cy="1388304"/>
            </a:xfrm>
            <a:custGeom>
              <a:avLst/>
              <a:gdLst/>
              <a:ahLst/>
              <a:cxnLst/>
              <a:rect l="l" t="t" r="r" b="b"/>
              <a:pathLst>
                <a:path w="1367750" h="1388304">
                  <a:moveTo>
                    <a:pt x="0" y="0"/>
                  </a:moveTo>
                  <a:lnTo>
                    <a:pt x="1367750" y="0"/>
                  </a:lnTo>
                  <a:lnTo>
                    <a:pt x="1367750" y="1388304"/>
                  </a:lnTo>
                  <a:lnTo>
                    <a:pt x="0" y="138830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67750" cy="14168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743993" y="4425512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เอกสาร</a:t>
            </a:r>
            <a:r>
              <a:rPr lang="en-US" sz="336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/</a:t>
            </a: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หลักฐาน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957784" y="5190258"/>
            <a:ext cx="4126255" cy="378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Font typeface="Arial"/>
              <a:buChar char="•"/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ปฏิบัติหน้าที่ตามคำสั่งของคณะกรรมการ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 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ประชุม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อย่างน้อย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 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ภาคเรียนละ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1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ครั้ง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ๆ</a:t>
            </a: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 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ละ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3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ชั้วโมง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640644" y="5553133"/>
            <a:ext cx="3518169" cy="159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35111" lvl="1" indent="-767555" algn="l">
              <a:lnSpc>
                <a:spcPts val="13651"/>
              </a:lnSpc>
              <a:buAutoNum type="arabicPeriod"/>
            </a:pPr>
            <a:r>
              <a:rPr lang="en-US" sz="71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866292" y="5190258"/>
            <a:ext cx="3518169" cy="186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คำสั่งแต่ตั้ง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คณะกรรมการประจำหอพักนักศึกษา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94F1E008-B536-12FD-2551-ADCDB2915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" y="316671"/>
            <a:ext cx="2333839" cy="2853041"/>
          </a:xfrm>
          <a:prstGeom prst="rect">
            <a:avLst/>
          </a:prstGeom>
        </p:spPr>
      </p:pic>
      <p:sp>
        <p:nvSpPr>
          <p:cNvPr id="33" name="Freeform 26">
            <a:extLst>
              <a:ext uri="{FF2B5EF4-FFF2-40B4-BE49-F238E27FC236}">
                <a16:creationId xmlns:a16="http://schemas.microsoft.com/office/drawing/2014/main" id="{20C48206-CC9C-0FEF-949B-141D300C1A70}"/>
              </a:ext>
            </a:extLst>
          </p:cNvPr>
          <p:cNvSpPr/>
          <p:nvPr/>
        </p:nvSpPr>
        <p:spPr>
          <a:xfrm>
            <a:off x="3733800" y="524068"/>
            <a:ext cx="4581909" cy="673762"/>
          </a:xfrm>
          <a:custGeom>
            <a:avLst/>
            <a:gdLst/>
            <a:ahLst/>
            <a:cxnLst/>
            <a:rect l="l" t="t" r="r" b="b"/>
            <a:pathLst>
              <a:path w="4581909" h="673762">
                <a:moveTo>
                  <a:pt x="0" y="0"/>
                </a:moveTo>
                <a:lnTo>
                  <a:pt x="4581909" y="0"/>
                </a:lnTo>
                <a:lnTo>
                  <a:pt x="4581909" y="673762"/>
                </a:lnTo>
                <a:lnTo>
                  <a:pt x="0" y="673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3353" t="-406148" r="-1935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">
            <a:extLst>
              <a:ext uri="{FF2B5EF4-FFF2-40B4-BE49-F238E27FC236}">
                <a16:creationId xmlns:a16="http://schemas.microsoft.com/office/drawing/2014/main" id="{CD80BD0B-D705-1F08-21F3-5C3EFD394966}"/>
              </a:ext>
            </a:extLst>
          </p:cNvPr>
          <p:cNvSpPr/>
          <p:nvPr/>
        </p:nvSpPr>
        <p:spPr>
          <a:xfrm>
            <a:off x="152400" y="1524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33" b="-745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H="1" flipV="1">
            <a:off x="0" y="6237953"/>
            <a:ext cx="3753409" cy="4074257"/>
          </a:xfrm>
          <a:custGeom>
            <a:avLst/>
            <a:gdLst/>
            <a:ahLst/>
            <a:cxnLst/>
            <a:rect l="l" t="t" r="r" b="b"/>
            <a:pathLst>
              <a:path w="3753409" h="4074257">
                <a:moveTo>
                  <a:pt x="3753409" y="4074257"/>
                </a:moveTo>
                <a:lnTo>
                  <a:pt x="0" y="4074257"/>
                </a:lnTo>
                <a:lnTo>
                  <a:pt x="0" y="0"/>
                </a:lnTo>
                <a:lnTo>
                  <a:pt x="3753409" y="0"/>
                </a:lnTo>
                <a:lnTo>
                  <a:pt x="3753409" y="4074257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3934570" y="-370891"/>
            <a:ext cx="4353430" cy="4725569"/>
          </a:xfrm>
          <a:custGeom>
            <a:avLst/>
            <a:gdLst/>
            <a:ahLst/>
            <a:cxnLst/>
            <a:rect l="l" t="t" r="r" b="b"/>
            <a:pathLst>
              <a:path w="4353430" h="4725569">
                <a:moveTo>
                  <a:pt x="0" y="0"/>
                </a:moveTo>
                <a:lnTo>
                  <a:pt x="4353430" y="0"/>
                </a:lnTo>
                <a:lnTo>
                  <a:pt x="4353430" y="4725569"/>
                </a:lnTo>
                <a:lnTo>
                  <a:pt x="0" y="4725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47016" y="3954529"/>
            <a:ext cx="4069194" cy="5595856"/>
            <a:chOff x="0" y="0"/>
            <a:chExt cx="1367750" cy="18808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31146" y="3954529"/>
            <a:ext cx="4069194" cy="5595856"/>
            <a:chOff x="0" y="0"/>
            <a:chExt cx="1367750" cy="18808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90292" y="3954529"/>
            <a:ext cx="4069194" cy="5595856"/>
            <a:chOff x="0" y="0"/>
            <a:chExt cx="1367750" cy="18808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59300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ลักษณะภาระงาน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453721" y="4055577"/>
            <a:ext cx="364046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หน่วยนับ ภาระงาน</a:t>
            </a:r>
          </a:p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(ชั่วโมง/สัปดาห์)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51718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ภาระหน้าที่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4147" y="4820323"/>
            <a:ext cx="3518169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2. อาจารย์ที่ปรึกษาประจำศูนย์บริการสนับสนุนนักศึกษาพิการงานพัฒนาและส่งเสริมการศึกษานักศึกษาพิการ</a:t>
            </a:r>
          </a:p>
          <a:p>
            <a:pPr algn="l">
              <a:lnSpc>
                <a:spcPts val="5011"/>
              </a:lnSpc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(DSS)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3471790" y="3954529"/>
            <a:ext cx="4069194" cy="5595856"/>
            <a:chOff x="0" y="0"/>
            <a:chExt cx="1367750" cy="18808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719440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เอกสาร/หลักฐาน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51718" y="4820323"/>
            <a:ext cx="3907769" cy="442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1.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ให้คำปรึกษาแนะนำเกี่ยวกับการให้บริการสนับสนุน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ด้านการเรียนการสอน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2.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ให้ข้อเสนอแนะ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ข้อคิดเห็น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ในการพัฒนาศักยภาพ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นักศึกษาพิการ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616091" y="5183198"/>
            <a:ext cx="3518169" cy="159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51"/>
              </a:lnSpc>
            </a:pP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1.00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841739" y="4820323"/>
            <a:ext cx="3518169" cy="122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คำสั่งแต่ตั้ง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อาจารย์ประจำศูนย์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DSS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55189" y="1504960"/>
            <a:ext cx="8372431" cy="89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บัญชีที่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5 </a:t>
            </a: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ภาระงานด้านอื่น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ๆ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33800" y="2476500"/>
            <a:ext cx="1669695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5.2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ลักษณะภาระงาน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ภาระหน้าที่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</a:t>
            </a:r>
          </a:p>
          <a:p>
            <a:pPr algn="l">
              <a:lnSpc>
                <a:spcPts val="5460"/>
              </a:lnSpc>
            </a:pP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และการคิดภาระงานด้านการพัฒนานักศึกษา</a:t>
            </a:r>
            <a:endParaRPr lang="en-US" sz="3900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1A1819BE-B2FF-15F5-8396-78649F8A1043}"/>
              </a:ext>
            </a:extLst>
          </p:cNvPr>
          <p:cNvSpPr txBox="1"/>
          <p:nvPr/>
        </p:nvSpPr>
        <p:spPr>
          <a:xfrm>
            <a:off x="9573720" y="6883395"/>
            <a:ext cx="3518169" cy="132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1"/>
              </a:lnSpc>
            </a:pPr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( ให้คิดภาระงาน</a:t>
            </a:r>
          </a:p>
          <a:p>
            <a:pPr algn="ctr">
              <a:lnSpc>
                <a:spcPts val="5011"/>
              </a:lnSpc>
            </a:pPr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ต่อโครงการ )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922C312C-D244-2DB6-0698-FFD7E1B66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" y="316671"/>
            <a:ext cx="2333839" cy="2853041"/>
          </a:xfrm>
          <a:prstGeom prst="rect">
            <a:avLst/>
          </a:prstGeom>
        </p:spPr>
      </p:pic>
      <p:sp>
        <p:nvSpPr>
          <p:cNvPr id="34" name="Freeform 26">
            <a:extLst>
              <a:ext uri="{FF2B5EF4-FFF2-40B4-BE49-F238E27FC236}">
                <a16:creationId xmlns:a16="http://schemas.microsoft.com/office/drawing/2014/main" id="{8B3DCE2A-76E1-4F2D-3F92-207631F7A980}"/>
              </a:ext>
            </a:extLst>
          </p:cNvPr>
          <p:cNvSpPr/>
          <p:nvPr/>
        </p:nvSpPr>
        <p:spPr>
          <a:xfrm>
            <a:off x="3733800" y="524068"/>
            <a:ext cx="4581909" cy="673762"/>
          </a:xfrm>
          <a:custGeom>
            <a:avLst/>
            <a:gdLst/>
            <a:ahLst/>
            <a:cxnLst/>
            <a:rect l="l" t="t" r="r" b="b"/>
            <a:pathLst>
              <a:path w="4581909" h="673762">
                <a:moveTo>
                  <a:pt x="0" y="0"/>
                </a:moveTo>
                <a:lnTo>
                  <a:pt x="4581909" y="0"/>
                </a:lnTo>
                <a:lnTo>
                  <a:pt x="4581909" y="673762"/>
                </a:lnTo>
                <a:lnTo>
                  <a:pt x="0" y="6737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3353" t="-406148" r="-1935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>
            <a:extLst>
              <a:ext uri="{FF2B5EF4-FFF2-40B4-BE49-F238E27FC236}">
                <a16:creationId xmlns:a16="http://schemas.microsoft.com/office/drawing/2014/main" id="{190D0FE9-D844-1C83-0D7E-B8293EA648D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875" t="-61330" r="-243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760889" y="6279459"/>
            <a:ext cx="5588713" cy="4589731"/>
          </a:xfrm>
          <a:custGeom>
            <a:avLst/>
            <a:gdLst/>
            <a:ahLst/>
            <a:cxnLst/>
            <a:rect l="l" t="t" r="r" b="b"/>
            <a:pathLst>
              <a:path w="5588713" h="4589731">
                <a:moveTo>
                  <a:pt x="0" y="0"/>
                </a:moveTo>
                <a:lnTo>
                  <a:pt x="5588714" y="0"/>
                </a:lnTo>
                <a:lnTo>
                  <a:pt x="5588714" y="4589731"/>
                </a:lnTo>
                <a:lnTo>
                  <a:pt x="0" y="4589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2877800" y="-198045"/>
            <a:ext cx="5532538" cy="4543597"/>
          </a:xfrm>
          <a:custGeom>
            <a:avLst/>
            <a:gdLst/>
            <a:ahLst/>
            <a:cxnLst/>
            <a:rect l="l" t="t" r="r" b="b"/>
            <a:pathLst>
              <a:path w="5532538" h="4543597">
                <a:moveTo>
                  <a:pt x="5532538" y="4543597"/>
                </a:moveTo>
                <a:lnTo>
                  <a:pt x="0" y="4543597"/>
                </a:lnTo>
                <a:lnTo>
                  <a:pt x="0" y="0"/>
                </a:lnTo>
                <a:lnTo>
                  <a:pt x="5532538" y="0"/>
                </a:lnTo>
                <a:lnTo>
                  <a:pt x="5532538" y="4543597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7016" y="3954529"/>
            <a:ext cx="4069194" cy="5595856"/>
            <a:chOff x="0" y="0"/>
            <a:chExt cx="1367750" cy="18808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31146" y="3954529"/>
            <a:ext cx="4069194" cy="5595856"/>
            <a:chOff x="0" y="0"/>
            <a:chExt cx="1367750" cy="18808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90292" y="3954529"/>
            <a:ext cx="4069194" cy="5595856"/>
            <a:chOff x="0" y="0"/>
            <a:chExt cx="1367750" cy="18808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59300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ลักษณะภาระงาน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53721" y="4055577"/>
            <a:ext cx="364046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หน่วยนับ ภาระงาน</a:t>
            </a:r>
          </a:p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(ชั่วโมง/สัปดาห์)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51718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ภาระหน้าที่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4147" y="4820323"/>
            <a:ext cx="351816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3.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อาจารย์</a:t>
            </a:r>
            <a:endParaRPr lang="th-TH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ที่ปรึกษา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องค์การบริหารนักศึกษา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/</a:t>
            </a:r>
          </a:p>
          <a:p>
            <a:pPr algn="l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สภานักศึกษา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/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สโมสร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นักศึกษาคณะ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3471790" y="3954529"/>
            <a:ext cx="4069194" cy="5595856"/>
            <a:chOff x="0" y="0"/>
            <a:chExt cx="1367750" cy="18808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719440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เอกสาร/หลักฐาน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71005" y="4820323"/>
            <a:ext cx="3907769" cy="442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Font typeface="Arial"/>
              <a:buChar char="•"/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ปฏิบัติหน้าที่ให้คำปรึกษา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กำกับดูแล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อำนวยความ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สะดวกพาดำเนินการ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การทำงานของ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งาน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องค์การบริหารนักศึกษา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คณะเพื่อให้เกิดโครงการ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ด้านการพัฒนานักศึกษา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616091" y="5183198"/>
            <a:ext cx="3518169" cy="159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51"/>
              </a:lnSpc>
            </a:pPr>
            <a:r>
              <a:rPr lang="en-US" sz="71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1.00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41739" y="4820323"/>
            <a:ext cx="3518169" cy="378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คำสั่งแต่ตั้ง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อาจารย์ที่ปรึกษา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องค์การบริหารนักศึกษา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/</a:t>
            </a: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สภานักศึกษา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/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สโมสร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นักศึกษาคณะ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743369" y="1428760"/>
            <a:ext cx="8372431" cy="89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บัญชีที่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5 </a:t>
            </a: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ภาระงานด้านอื่น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ๆ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24648" y="2361257"/>
            <a:ext cx="1669695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5.2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ลักษณะภาระงาน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ภาระหน้าที่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</a:t>
            </a:r>
          </a:p>
          <a:p>
            <a:pPr algn="l">
              <a:lnSpc>
                <a:spcPts val="5460"/>
              </a:lnSpc>
            </a:pP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และการคิดภาระงานด้านการพัฒนานักศึกษา</a:t>
            </a:r>
            <a:endParaRPr lang="en-US" sz="3900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B70C04FC-D036-B224-D153-B7EBD420439E}"/>
              </a:ext>
            </a:extLst>
          </p:cNvPr>
          <p:cNvSpPr txBox="1"/>
          <p:nvPr/>
        </p:nvSpPr>
        <p:spPr>
          <a:xfrm>
            <a:off x="9573720" y="6883395"/>
            <a:ext cx="3518169" cy="132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1"/>
              </a:lnSpc>
            </a:pPr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( ให้คิดภาระงาน</a:t>
            </a:r>
          </a:p>
          <a:p>
            <a:pPr algn="ctr">
              <a:lnSpc>
                <a:spcPts val="5011"/>
              </a:lnSpc>
            </a:pPr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ต่อโครงการ )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5C0F03DA-9D50-17AB-6B24-0C62AC986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" y="316671"/>
            <a:ext cx="2333839" cy="2853041"/>
          </a:xfrm>
          <a:prstGeom prst="rect">
            <a:avLst/>
          </a:prstGeom>
        </p:spPr>
      </p:pic>
      <p:sp>
        <p:nvSpPr>
          <p:cNvPr id="30" name="Freeform 26">
            <a:extLst>
              <a:ext uri="{FF2B5EF4-FFF2-40B4-BE49-F238E27FC236}">
                <a16:creationId xmlns:a16="http://schemas.microsoft.com/office/drawing/2014/main" id="{420EFBBA-36D0-5F55-0D7C-706A4CFB8BBD}"/>
              </a:ext>
            </a:extLst>
          </p:cNvPr>
          <p:cNvSpPr/>
          <p:nvPr/>
        </p:nvSpPr>
        <p:spPr>
          <a:xfrm>
            <a:off x="3733800" y="524068"/>
            <a:ext cx="4581909" cy="673762"/>
          </a:xfrm>
          <a:custGeom>
            <a:avLst/>
            <a:gdLst/>
            <a:ahLst/>
            <a:cxnLst/>
            <a:rect l="l" t="t" r="r" b="b"/>
            <a:pathLst>
              <a:path w="4581909" h="673762">
                <a:moveTo>
                  <a:pt x="0" y="0"/>
                </a:moveTo>
                <a:lnTo>
                  <a:pt x="4581909" y="0"/>
                </a:lnTo>
                <a:lnTo>
                  <a:pt x="4581909" y="673762"/>
                </a:lnTo>
                <a:lnTo>
                  <a:pt x="0" y="6737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3353" t="-406148" r="-1935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77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1114020" y="9608650"/>
            <a:ext cx="5388291" cy="678350"/>
          </a:xfrm>
          <a:custGeom>
            <a:avLst/>
            <a:gdLst/>
            <a:ahLst/>
            <a:cxnLst/>
            <a:rect l="l" t="t" r="r" b="b"/>
            <a:pathLst>
              <a:path w="5388291" h="678350">
                <a:moveTo>
                  <a:pt x="5388291" y="0"/>
                </a:moveTo>
                <a:lnTo>
                  <a:pt x="0" y="0"/>
                </a:lnTo>
                <a:lnTo>
                  <a:pt x="0" y="678350"/>
                </a:lnTo>
                <a:lnTo>
                  <a:pt x="5388291" y="678350"/>
                </a:lnTo>
                <a:lnTo>
                  <a:pt x="5388291" y="0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t="-2217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3814312" y="6060574"/>
            <a:ext cx="4473688" cy="5925630"/>
          </a:xfrm>
          <a:custGeom>
            <a:avLst/>
            <a:gdLst/>
            <a:ahLst/>
            <a:cxnLst/>
            <a:rect l="l" t="t" r="r" b="b"/>
            <a:pathLst>
              <a:path w="4473688" h="5925630">
                <a:moveTo>
                  <a:pt x="4473688" y="0"/>
                </a:moveTo>
                <a:lnTo>
                  <a:pt x="0" y="0"/>
                </a:lnTo>
                <a:lnTo>
                  <a:pt x="0" y="5925630"/>
                </a:lnTo>
                <a:lnTo>
                  <a:pt x="4473688" y="5925630"/>
                </a:lnTo>
                <a:lnTo>
                  <a:pt x="4473688" y="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r="-632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7016" y="3954529"/>
            <a:ext cx="4069194" cy="5595856"/>
            <a:chOff x="0" y="0"/>
            <a:chExt cx="1367750" cy="18808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31146" y="3954529"/>
            <a:ext cx="4069194" cy="5595856"/>
            <a:chOff x="0" y="0"/>
            <a:chExt cx="1367750" cy="18808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90292" y="3954529"/>
            <a:ext cx="4069194" cy="5595856"/>
            <a:chOff x="0" y="0"/>
            <a:chExt cx="1367750" cy="18808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59300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ลักษณะภาระงาน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53721" y="4055577"/>
            <a:ext cx="364046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หน่วยนับ ภาระงาน</a:t>
            </a:r>
          </a:p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(ชั่วโมง/สัปดาห์)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51718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ภาระหน้าที่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4147" y="4820323"/>
            <a:ext cx="3518169" cy="361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4.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อาจารย์</a:t>
            </a:r>
            <a:endParaRPr lang="th-TH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ที่ปรึกษาชมรม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/ </a:t>
            </a:r>
            <a:endParaRPr lang="th-TH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ชุมนุม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/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พรรคนักศึกษา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3471790" y="3954529"/>
            <a:ext cx="4069194" cy="5595856"/>
            <a:chOff x="0" y="0"/>
            <a:chExt cx="1367750" cy="18808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719440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เอกสาร/หลักฐาน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71005" y="4820323"/>
            <a:ext cx="3907769" cy="314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Font typeface="Arial"/>
              <a:buChar char="•"/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ปฏิบัติหน้าที่อำนวย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ความสะดวกกำกับดูแล ให้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คำปรึกษา ในการดำเนิน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กิจกรรมของชมรม เพื่อให้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เกิดโครงการของชมรม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16091" y="5183198"/>
            <a:ext cx="3518169" cy="159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51"/>
              </a:lnSpc>
            </a:pPr>
            <a:r>
              <a:rPr lang="en-US" sz="71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1.30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41739" y="4820323"/>
            <a:ext cx="3518169" cy="314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คำสั่งแต่ตั้ง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อาจารย์ที่ปรึกษา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ชมรม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/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ชุมนุม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/ </a:t>
            </a: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พรรคนักศึกษา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733800" y="1352560"/>
            <a:ext cx="8372431" cy="89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บัญชีที่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5 </a:t>
            </a: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ภาระงานด้านอื่น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ๆ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33800" y="2219126"/>
            <a:ext cx="1669695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5.2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ลักษณะภาระงาน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ภาระหน้าที่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</a:t>
            </a:r>
          </a:p>
          <a:p>
            <a:pPr algn="l">
              <a:lnSpc>
                <a:spcPts val="5460"/>
              </a:lnSpc>
            </a:pP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และการคิดภาระงานด้านการพัฒนานักศึกษา</a:t>
            </a:r>
            <a:endParaRPr lang="en-US" sz="3900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AE59EF6E-2692-ABDE-F151-1C635565D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" y="316671"/>
            <a:ext cx="2333839" cy="2853041"/>
          </a:xfrm>
          <a:prstGeom prst="rect">
            <a:avLst/>
          </a:prstGeom>
        </p:spPr>
      </p:pic>
      <p:sp>
        <p:nvSpPr>
          <p:cNvPr id="29" name="Freeform 26">
            <a:extLst>
              <a:ext uri="{FF2B5EF4-FFF2-40B4-BE49-F238E27FC236}">
                <a16:creationId xmlns:a16="http://schemas.microsoft.com/office/drawing/2014/main" id="{A2A288E2-4370-ABB9-966B-BC77778270C4}"/>
              </a:ext>
            </a:extLst>
          </p:cNvPr>
          <p:cNvSpPr/>
          <p:nvPr/>
        </p:nvSpPr>
        <p:spPr>
          <a:xfrm>
            <a:off x="3733800" y="524068"/>
            <a:ext cx="4581909" cy="673762"/>
          </a:xfrm>
          <a:custGeom>
            <a:avLst/>
            <a:gdLst/>
            <a:ahLst/>
            <a:cxnLst/>
            <a:rect l="l" t="t" r="r" b="b"/>
            <a:pathLst>
              <a:path w="4581909" h="673762">
                <a:moveTo>
                  <a:pt x="0" y="0"/>
                </a:moveTo>
                <a:lnTo>
                  <a:pt x="4581909" y="0"/>
                </a:lnTo>
                <a:lnTo>
                  <a:pt x="4581909" y="673762"/>
                </a:lnTo>
                <a:lnTo>
                  <a:pt x="0" y="673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3353" t="-406148" r="-1935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47" y="3969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37" r="-14668" b="-972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6200000" flipH="1">
            <a:off x="14893484" y="-191214"/>
            <a:ext cx="3272572" cy="3552317"/>
          </a:xfrm>
          <a:custGeom>
            <a:avLst/>
            <a:gdLst/>
            <a:ahLst/>
            <a:cxnLst/>
            <a:rect l="l" t="t" r="r" b="b"/>
            <a:pathLst>
              <a:path w="3272572" h="3552317">
                <a:moveTo>
                  <a:pt x="3272572" y="0"/>
                </a:moveTo>
                <a:lnTo>
                  <a:pt x="0" y="0"/>
                </a:lnTo>
                <a:lnTo>
                  <a:pt x="0" y="3552316"/>
                </a:lnTo>
                <a:lnTo>
                  <a:pt x="3272572" y="3552316"/>
                </a:lnTo>
                <a:lnTo>
                  <a:pt x="3272572" y="0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7016" y="3954529"/>
            <a:ext cx="3995627" cy="5595856"/>
            <a:chOff x="0" y="0"/>
            <a:chExt cx="1343022" cy="18808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343022" cy="1880896"/>
            </a:xfrm>
            <a:custGeom>
              <a:avLst/>
              <a:gdLst/>
              <a:ahLst/>
              <a:cxnLst/>
              <a:rect l="l" t="t" r="r" b="b"/>
              <a:pathLst>
                <a:path w="1343022" h="1880896">
                  <a:moveTo>
                    <a:pt x="0" y="0"/>
                  </a:moveTo>
                  <a:lnTo>
                    <a:pt x="1343022" y="0"/>
                  </a:lnTo>
                  <a:lnTo>
                    <a:pt x="1343022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43022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31146" y="3954529"/>
            <a:ext cx="4069194" cy="5595856"/>
            <a:chOff x="0" y="0"/>
            <a:chExt cx="1367750" cy="18808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90292" y="3954529"/>
            <a:ext cx="4069194" cy="5595856"/>
            <a:chOff x="0" y="0"/>
            <a:chExt cx="1367750" cy="18808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59300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ลักษณะภาระงาน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53721" y="4055577"/>
            <a:ext cx="364046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หน่วยนับ</a:t>
            </a:r>
            <a:r>
              <a:rPr lang="en-US" sz="336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  <a:p>
            <a:pPr algn="ctr">
              <a:lnSpc>
                <a:spcPts val="4717"/>
              </a:lnSpc>
            </a:pPr>
            <a:r>
              <a:rPr lang="en-US" sz="336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(</a:t>
            </a: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ชั่วโมง</a:t>
            </a:r>
            <a:r>
              <a:rPr lang="en-US" sz="336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/</a:t>
            </a: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สัปดาห์</a:t>
            </a:r>
            <a:r>
              <a:rPr lang="en-US" sz="336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51718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ภาระหน้าที่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04147" y="4820323"/>
            <a:ext cx="3812063" cy="3978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5.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อาจารย์</a:t>
            </a:r>
            <a:endParaRPr lang="th-TH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ที่ปรึกษา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หมู่เรียน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3471790" y="3954529"/>
            <a:ext cx="4069194" cy="5595856"/>
            <a:chOff x="0" y="0"/>
            <a:chExt cx="1367750" cy="18808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719440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เอกสาร</a:t>
            </a:r>
            <a:r>
              <a:rPr lang="en-US" sz="336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/</a:t>
            </a: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หลักฐาน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071005" y="4820323"/>
            <a:ext cx="3907769" cy="314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Font typeface="Arial"/>
              <a:buChar char="•"/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ปฏิบัติหน้าที่ให้คำปรึกษา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ดูแลช่วยแก้ไขปัญหาให้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นักศึกษาปฏิบัติหน้าที่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สัปดาห์ละ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2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วัน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ๆ </a:t>
            </a: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ละ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1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ชั่วโมง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616091" y="5183198"/>
            <a:ext cx="3518169" cy="159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51"/>
              </a:lnSpc>
            </a:pPr>
            <a:r>
              <a:rPr lang="en-US" sz="71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2.00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41739" y="4820323"/>
            <a:ext cx="3518169" cy="186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คำสั่งแต่ตั้ง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อาจารย์ที่ปรึกษาหมู่เรียน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781798" y="1428760"/>
            <a:ext cx="8372431" cy="89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บัญชีที่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5 </a:t>
            </a: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ภาระงานด้านอื่น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ๆ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00848" y="2361257"/>
            <a:ext cx="1669695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5.2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ลักษณะภาระงาน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ภาระหน้าที่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</a:t>
            </a:r>
          </a:p>
          <a:p>
            <a:pPr algn="l">
              <a:lnSpc>
                <a:spcPts val="5460"/>
              </a:lnSpc>
            </a:pP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และการคิดภาระงานด้านการพัฒนานักศึกษา</a:t>
            </a:r>
            <a:endParaRPr lang="en-US" sz="3900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1B4A14A1-185F-9EE6-C3EE-E40B6826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" y="316671"/>
            <a:ext cx="2333839" cy="2853041"/>
          </a:xfrm>
          <a:prstGeom prst="rect">
            <a:avLst/>
          </a:prstGeom>
        </p:spPr>
      </p:pic>
      <p:sp>
        <p:nvSpPr>
          <p:cNvPr id="31" name="Freeform 26">
            <a:extLst>
              <a:ext uri="{FF2B5EF4-FFF2-40B4-BE49-F238E27FC236}">
                <a16:creationId xmlns:a16="http://schemas.microsoft.com/office/drawing/2014/main" id="{D5DF8035-3D0F-C773-6E7B-2DA38C3BFB0C}"/>
              </a:ext>
            </a:extLst>
          </p:cNvPr>
          <p:cNvSpPr/>
          <p:nvPr/>
        </p:nvSpPr>
        <p:spPr>
          <a:xfrm>
            <a:off x="3733800" y="524068"/>
            <a:ext cx="4581909" cy="673762"/>
          </a:xfrm>
          <a:custGeom>
            <a:avLst/>
            <a:gdLst/>
            <a:ahLst/>
            <a:cxnLst/>
            <a:rect l="l" t="t" r="r" b="b"/>
            <a:pathLst>
              <a:path w="4581909" h="673762">
                <a:moveTo>
                  <a:pt x="0" y="0"/>
                </a:moveTo>
                <a:lnTo>
                  <a:pt x="4581909" y="0"/>
                </a:lnTo>
                <a:lnTo>
                  <a:pt x="4581909" y="673762"/>
                </a:lnTo>
                <a:lnTo>
                  <a:pt x="0" y="6737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3353" t="-406148" r="-1935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2">
            <a:extLst>
              <a:ext uri="{FF2B5EF4-FFF2-40B4-BE49-F238E27FC236}">
                <a16:creationId xmlns:a16="http://schemas.microsoft.com/office/drawing/2014/main" id="{C6F322A2-513A-FDFB-D735-7ECBE1D34A02}"/>
              </a:ext>
            </a:extLst>
          </p:cNvPr>
          <p:cNvSpPr/>
          <p:nvPr/>
        </p:nvSpPr>
        <p:spPr>
          <a:xfrm>
            <a:off x="152400" y="1524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77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3792193" y="6360013"/>
            <a:ext cx="4627720" cy="5023305"/>
          </a:xfrm>
          <a:custGeom>
            <a:avLst/>
            <a:gdLst/>
            <a:ahLst/>
            <a:cxnLst/>
            <a:rect l="l" t="t" r="r" b="b"/>
            <a:pathLst>
              <a:path w="4627720" h="5023305">
                <a:moveTo>
                  <a:pt x="0" y="5023305"/>
                </a:moveTo>
                <a:lnTo>
                  <a:pt x="4627720" y="5023305"/>
                </a:lnTo>
                <a:lnTo>
                  <a:pt x="4627720" y="0"/>
                </a:lnTo>
                <a:lnTo>
                  <a:pt x="0" y="0"/>
                </a:lnTo>
                <a:lnTo>
                  <a:pt x="0" y="5023305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7016" y="3954529"/>
            <a:ext cx="3995627" cy="6141970"/>
            <a:chOff x="0" y="0"/>
            <a:chExt cx="1343022" cy="18808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343022" cy="1880896"/>
            </a:xfrm>
            <a:custGeom>
              <a:avLst/>
              <a:gdLst/>
              <a:ahLst/>
              <a:cxnLst/>
              <a:rect l="l" t="t" r="r" b="b"/>
              <a:pathLst>
                <a:path w="1343022" h="1880896">
                  <a:moveTo>
                    <a:pt x="0" y="0"/>
                  </a:moveTo>
                  <a:lnTo>
                    <a:pt x="1343022" y="0"/>
                  </a:lnTo>
                  <a:lnTo>
                    <a:pt x="1343022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43022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31146" y="3954529"/>
            <a:ext cx="4069194" cy="6141972"/>
            <a:chOff x="0" y="0"/>
            <a:chExt cx="1367750" cy="18808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90292" y="3954528"/>
            <a:ext cx="4069194" cy="6141971"/>
            <a:chOff x="0" y="0"/>
            <a:chExt cx="1367750" cy="18808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59300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ลักษณะภาระงาน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53721" y="4055577"/>
            <a:ext cx="364046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หน่วยนับ ภาระงาน</a:t>
            </a:r>
          </a:p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(ชั่วโมง/สัปดาห์)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51718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ภาระหน้าที่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4147" y="4820323"/>
            <a:ext cx="3812063" cy="408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6.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อาจารย์</a:t>
            </a:r>
            <a:endParaRPr lang="th-TH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ที่ปรึกษาโครงการ</a:t>
            </a:r>
            <a:endParaRPr lang="th-TH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ลงพื้นที่ชุมชน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เพื่อการพัฒนาท้องถิ่น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3471790" y="3954529"/>
            <a:ext cx="4069194" cy="6141972"/>
            <a:chOff x="0" y="0"/>
            <a:chExt cx="1367750" cy="18808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719440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เอกสาร/หลักฐาน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71005" y="4820323"/>
            <a:ext cx="3907769" cy="4322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Font typeface="Arial"/>
              <a:buChar char="•"/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ปฏิบัติหน้าที่เป็นที่ปรึกษา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ให้แก่กลุ่มนักศึกษาที่ทำ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1.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โครงการวิศวกรสังคม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2.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โครงการพัฒนานักศึกษาและกีฬา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3.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อาจารย์ผ่านการอบรม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4051"/>
              </a:lnSpc>
            </a:pPr>
            <a:r>
              <a:rPr lang="en-US" sz="21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เป็นอาจารย์ที่ปรึกษาวิศวกรสังคม</a:t>
            </a:r>
            <a:endParaRPr lang="en-US" sz="21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841739" y="4820323"/>
            <a:ext cx="3518169" cy="442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AutoNum type="arabicPeriod"/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โครงการที่ได้รับการ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อนุมัติ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2.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รายงานผลการดำเนินโครงการ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(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เล่ม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/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ไฟล์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)</a:t>
            </a: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3.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คำสั่งแต่งตั้งอาจารย์ที่ปรึกษาวิศวกร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สังคม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743369" y="1352560"/>
            <a:ext cx="8372431" cy="89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บัญชีที่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5 </a:t>
            </a: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ภาระงานด้านอื่น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ๆ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33800" y="2219126"/>
            <a:ext cx="1669695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5.2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ลักษณะภาระงาน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ภาระหน้าที่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</a:t>
            </a:r>
          </a:p>
          <a:p>
            <a:pPr algn="l">
              <a:lnSpc>
                <a:spcPts val="5460"/>
              </a:lnSpc>
            </a:pP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และการคิดภาระงานด้านการพัฒนานักศึกษา</a:t>
            </a:r>
            <a:endParaRPr lang="en-US" sz="3900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792186" y="5598039"/>
            <a:ext cx="3480920" cy="325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endParaRPr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ts val="5011"/>
              </a:lnSpc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        3.00</a:t>
            </a:r>
          </a:p>
          <a:p>
            <a:pPr algn="l">
              <a:lnSpc>
                <a:spcPts val="5011"/>
              </a:lnSpc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         1.30</a:t>
            </a:r>
          </a:p>
          <a:p>
            <a:pPr algn="l">
              <a:lnSpc>
                <a:spcPts val="5011"/>
              </a:lnSpc>
            </a:pP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         1.00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8CDEA52C-E397-2575-868C-64EDDFDE1CF3}"/>
              </a:ext>
            </a:extLst>
          </p:cNvPr>
          <p:cNvSpPr txBox="1"/>
          <p:nvPr/>
        </p:nvSpPr>
        <p:spPr>
          <a:xfrm>
            <a:off x="9576020" y="8877300"/>
            <a:ext cx="3518169" cy="132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1"/>
              </a:lnSpc>
            </a:pPr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( ให้คิดภาระงาน</a:t>
            </a:r>
          </a:p>
          <a:p>
            <a:pPr algn="ctr">
              <a:lnSpc>
                <a:spcPts val="5011"/>
              </a:lnSpc>
            </a:pPr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ต่อโครงการ )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529DC291-C6B2-00D2-400A-05AE80382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" y="316671"/>
            <a:ext cx="2333839" cy="2853041"/>
          </a:xfrm>
          <a:prstGeom prst="rect">
            <a:avLst/>
          </a:prstGeom>
        </p:spPr>
      </p:pic>
      <p:sp>
        <p:nvSpPr>
          <p:cNvPr id="30" name="Freeform 26">
            <a:extLst>
              <a:ext uri="{FF2B5EF4-FFF2-40B4-BE49-F238E27FC236}">
                <a16:creationId xmlns:a16="http://schemas.microsoft.com/office/drawing/2014/main" id="{FEF4E7BD-9186-2DD6-7FB8-2086A020CD25}"/>
              </a:ext>
            </a:extLst>
          </p:cNvPr>
          <p:cNvSpPr/>
          <p:nvPr/>
        </p:nvSpPr>
        <p:spPr>
          <a:xfrm>
            <a:off x="3733800" y="524068"/>
            <a:ext cx="4581909" cy="673762"/>
          </a:xfrm>
          <a:custGeom>
            <a:avLst/>
            <a:gdLst/>
            <a:ahLst/>
            <a:cxnLst/>
            <a:rect l="l" t="t" r="r" b="b"/>
            <a:pathLst>
              <a:path w="4581909" h="673762">
                <a:moveTo>
                  <a:pt x="0" y="0"/>
                </a:moveTo>
                <a:lnTo>
                  <a:pt x="4581909" y="0"/>
                </a:lnTo>
                <a:lnTo>
                  <a:pt x="4581909" y="673762"/>
                </a:lnTo>
                <a:lnTo>
                  <a:pt x="0" y="6737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3353" t="-406148" r="-1935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4">
            <a:extLst>
              <a:ext uri="{FF2B5EF4-FFF2-40B4-BE49-F238E27FC236}">
                <a16:creationId xmlns:a16="http://schemas.microsoft.com/office/drawing/2014/main" id="{408EC8B2-6D7A-CA77-7F0C-6A775B00B7A8}"/>
              </a:ext>
            </a:extLst>
          </p:cNvPr>
          <p:cNvSpPr/>
          <p:nvPr/>
        </p:nvSpPr>
        <p:spPr>
          <a:xfrm rot="16200000" flipH="1">
            <a:off x="14893484" y="-191214"/>
            <a:ext cx="3272572" cy="3552317"/>
          </a:xfrm>
          <a:custGeom>
            <a:avLst/>
            <a:gdLst/>
            <a:ahLst/>
            <a:cxnLst/>
            <a:rect l="l" t="t" r="r" b="b"/>
            <a:pathLst>
              <a:path w="3272572" h="3552317">
                <a:moveTo>
                  <a:pt x="3272572" y="0"/>
                </a:moveTo>
                <a:lnTo>
                  <a:pt x="0" y="0"/>
                </a:lnTo>
                <a:lnTo>
                  <a:pt x="0" y="3552316"/>
                </a:lnTo>
                <a:lnTo>
                  <a:pt x="3272572" y="3552316"/>
                </a:lnTo>
                <a:lnTo>
                  <a:pt x="3272572" y="0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">
            <a:extLst>
              <a:ext uri="{FF2B5EF4-FFF2-40B4-BE49-F238E27FC236}">
                <a16:creationId xmlns:a16="http://schemas.microsoft.com/office/drawing/2014/main" id="{87F480DE-E99D-191C-437F-8C022084384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875" t="-61330" r="-243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 flipH="1">
            <a:off x="12176894" y="3368093"/>
            <a:ext cx="6111106" cy="8272225"/>
          </a:xfrm>
          <a:custGeom>
            <a:avLst/>
            <a:gdLst/>
            <a:ahLst/>
            <a:cxnLst/>
            <a:rect l="l" t="t" r="r" b="b"/>
            <a:pathLst>
              <a:path w="6111106" h="8272225">
                <a:moveTo>
                  <a:pt x="6111106" y="0"/>
                </a:moveTo>
                <a:lnTo>
                  <a:pt x="0" y="0"/>
                </a:lnTo>
                <a:lnTo>
                  <a:pt x="0" y="8272225"/>
                </a:lnTo>
                <a:lnTo>
                  <a:pt x="6111106" y="8272225"/>
                </a:lnTo>
                <a:lnTo>
                  <a:pt x="6111106" y="0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4173200" y="-2781300"/>
            <a:ext cx="4776640" cy="6498829"/>
          </a:xfrm>
          <a:custGeom>
            <a:avLst/>
            <a:gdLst/>
            <a:ahLst/>
            <a:cxnLst/>
            <a:rect l="l" t="t" r="r" b="b"/>
            <a:pathLst>
              <a:path w="4776640" h="6498829">
                <a:moveTo>
                  <a:pt x="4776640" y="6498830"/>
                </a:moveTo>
                <a:lnTo>
                  <a:pt x="0" y="6498830"/>
                </a:lnTo>
                <a:lnTo>
                  <a:pt x="0" y="0"/>
                </a:lnTo>
                <a:lnTo>
                  <a:pt x="4776640" y="0"/>
                </a:lnTo>
                <a:lnTo>
                  <a:pt x="4776640" y="649883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47016" y="3258964"/>
            <a:ext cx="3995627" cy="7003134"/>
            <a:chOff x="0" y="0"/>
            <a:chExt cx="1343022" cy="235391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343022" cy="2353915"/>
            </a:xfrm>
            <a:custGeom>
              <a:avLst/>
              <a:gdLst/>
              <a:ahLst/>
              <a:cxnLst/>
              <a:rect l="l" t="t" r="r" b="b"/>
              <a:pathLst>
                <a:path w="1343022" h="2353915">
                  <a:moveTo>
                    <a:pt x="0" y="0"/>
                  </a:moveTo>
                  <a:lnTo>
                    <a:pt x="1343022" y="0"/>
                  </a:lnTo>
                  <a:lnTo>
                    <a:pt x="1343022" y="2353915"/>
                  </a:lnTo>
                  <a:lnTo>
                    <a:pt x="0" y="235391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343022" cy="23824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31146" y="3258964"/>
            <a:ext cx="4069194" cy="7003134"/>
            <a:chOff x="0" y="0"/>
            <a:chExt cx="1367750" cy="235391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1367750" cy="2353915"/>
            </a:xfrm>
            <a:custGeom>
              <a:avLst/>
              <a:gdLst/>
              <a:ahLst/>
              <a:cxnLst/>
              <a:rect l="l" t="t" r="r" b="b"/>
              <a:pathLst>
                <a:path w="1367750" h="2353915">
                  <a:moveTo>
                    <a:pt x="0" y="0"/>
                  </a:moveTo>
                  <a:lnTo>
                    <a:pt x="1367750" y="0"/>
                  </a:lnTo>
                  <a:lnTo>
                    <a:pt x="1367750" y="2353915"/>
                  </a:lnTo>
                  <a:lnTo>
                    <a:pt x="0" y="235391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7750" cy="23824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990292" y="3258964"/>
            <a:ext cx="4069194" cy="7003134"/>
            <a:chOff x="0" y="0"/>
            <a:chExt cx="1367750" cy="235391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67750" cy="2353915"/>
            </a:xfrm>
            <a:custGeom>
              <a:avLst/>
              <a:gdLst/>
              <a:ahLst/>
              <a:cxnLst/>
              <a:rect l="l" t="t" r="r" b="b"/>
              <a:pathLst>
                <a:path w="1367750" h="2353915">
                  <a:moveTo>
                    <a:pt x="0" y="0"/>
                  </a:moveTo>
                  <a:lnTo>
                    <a:pt x="1367750" y="0"/>
                  </a:lnTo>
                  <a:lnTo>
                    <a:pt x="1367750" y="2353915"/>
                  </a:lnTo>
                  <a:lnTo>
                    <a:pt x="0" y="235391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367750" cy="23824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59300" y="3360012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ลักษณะภาระงาน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453721" y="3360012"/>
            <a:ext cx="364046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หน่วยนับ ภาระงาน</a:t>
            </a:r>
          </a:p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(ชั่วโมง/สัปดาห์)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51718" y="3360012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ภาระหน้าที่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938736"/>
            <a:ext cx="3812063" cy="638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7.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อาจารย์</a:t>
            </a:r>
            <a:endParaRPr lang="th-TH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ผู้ทำหน้าที่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ผู้จัดการทีม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/</a:t>
            </a:r>
            <a:endParaRPr lang="th-TH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ผู้ฝึกสอน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/</a:t>
            </a:r>
          </a:p>
          <a:p>
            <a:pPr algn="l">
              <a:lnSpc>
                <a:spcPct val="150000"/>
              </a:lnSpc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ผู้ช่วยผู้ฝึกสอน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/</a:t>
            </a:r>
          </a:p>
          <a:p>
            <a:pPr algn="l">
              <a:lnSpc>
                <a:spcPct val="150000"/>
              </a:lnSpc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เจ้าหน้าที่กีฬา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3471790" y="3258964"/>
            <a:ext cx="4069194" cy="7003134"/>
            <a:chOff x="0" y="0"/>
            <a:chExt cx="1367750" cy="235391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67750" cy="2353915"/>
            </a:xfrm>
            <a:custGeom>
              <a:avLst/>
              <a:gdLst/>
              <a:ahLst/>
              <a:cxnLst/>
              <a:rect l="l" t="t" r="r" b="b"/>
              <a:pathLst>
                <a:path w="1367750" h="2353915">
                  <a:moveTo>
                    <a:pt x="0" y="0"/>
                  </a:moveTo>
                  <a:lnTo>
                    <a:pt x="1367750" y="0"/>
                  </a:lnTo>
                  <a:lnTo>
                    <a:pt x="1367750" y="2353915"/>
                  </a:lnTo>
                  <a:lnTo>
                    <a:pt x="0" y="235391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367750" cy="23824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719440" y="3360012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เอกสาร/หลักฐาน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71005" y="3938736"/>
            <a:ext cx="3907769" cy="6352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Font typeface="Arial"/>
              <a:buChar char="•"/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ปฏิบัติหน้าที่เป็นผู้จัดการ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ทีม/ผู้ฝึกสอน/ผู้ช่วยผู้ฝึกสอน/เจ้าหน้าที่กีฬาในงานกีฬา มหาวิทยาลัยรอบ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คัดเลือก/กีฬามหาวิทยาลัย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รอบมหกรรม/กีฬานักศึกษา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มหาวิทยาลัยราชภัฏกลุ่มอีสาน ตั้งแต่การเตรียมทีมและการนำทีมเข้าร่วมแข่งขัน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20 วัน ๆ ละ 2 ชั่วโมง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841739" y="3891111"/>
            <a:ext cx="3518169" cy="378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AutoNum type="arabicPeriod"/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คำสั้งแต่ตั้งผู้จัดการ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ทีม/ผู้ฝึกสอน/ผู้ช่วยผู้ฝึกสอน/เจ้าหน้าที่กีฬา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2. คำสั่งเดินทางไปราชการเพื่อเข้าร่วมการ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แข่งขัน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0" y="1012652"/>
            <a:ext cx="8372431" cy="89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บัญชีที่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5 </a:t>
            </a: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ภาระงานด้านอื่น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ๆ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676650" y="1904057"/>
            <a:ext cx="1669695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5.2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ลักษณะภาระงาน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ภาระหน้าที่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</a:t>
            </a:r>
          </a:p>
          <a:p>
            <a:pPr algn="l">
              <a:lnSpc>
                <a:spcPts val="5460"/>
              </a:lnSpc>
            </a:pP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และการคิดภาระงานด้านการพัฒนานักศึกษา</a:t>
            </a:r>
            <a:endParaRPr lang="en-US" sz="3900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904178" y="4640034"/>
            <a:ext cx="3480920" cy="9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91"/>
              </a:lnSpc>
            </a:pPr>
            <a:r>
              <a:rPr lang="en-US" sz="41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   5.00</a:t>
            </a: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89B757CC-547F-1BC5-A8D6-17C499DCB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" y="316671"/>
            <a:ext cx="2333839" cy="2853041"/>
          </a:xfrm>
          <a:prstGeom prst="rect">
            <a:avLst/>
          </a:prstGeom>
        </p:spPr>
      </p:pic>
      <p:sp>
        <p:nvSpPr>
          <p:cNvPr id="28" name="Freeform 26">
            <a:extLst>
              <a:ext uri="{FF2B5EF4-FFF2-40B4-BE49-F238E27FC236}">
                <a16:creationId xmlns:a16="http://schemas.microsoft.com/office/drawing/2014/main" id="{A395B0FC-440B-7BFF-6560-333CF77D0B63}"/>
              </a:ext>
            </a:extLst>
          </p:cNvPr>
          <p:cNvSpPr/>
          <p:nvPr/>
        </p:nvSpPr>
        <p:spPr>
          <a:xfrm>
            <a:off x="3733800" y="190500"/>
            <a:ext cx="4581909" cy="673762"/>
          </a:xfrm>
          <a:custGeom>
            <a:avLst/>
            <a:gdLst/>
            <a:ahLst/>
            <a:cxnLst/>
            <a:rect l="l" t="t" r="r" b="b"/>
            <a:pathLst>
              <a:path w="4581909" h="673762">
                <a:moveTo>
                  <a:pt x="0" y="0"/>
                </a:moveTo>
                <a:lnTo>
                  <a:pt x="4581909" y="0"/>
                </a:lnTo>
                <a:lnTo>
                  <a:pt x="4581909" y="673762"/>
                </a:lnTo>
                <a:lnTo>
                  <a:pt x="0" y="673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3353" t="-406148" r="-1935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875" t="-61330" r="-243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16783" y="9942529"/>
            <a:ext cx="6372159" cy="802212"/>
          </a:xfrm>
          <a:custGeom>
            <a:avLst/>
            <a:gdLst/>
            <a:ahLst/>
            <a:cxnLst/>
            <a:rect l="l" t="t" r="r" b="b"/>
            <a:pathLst>
              <a:path w="6372159" h="802212">
                <a:moveTo>
                  <a:pt x="0" y="0"/>
                </a:moveTo>
                <a:lnTo>
                  <a:pt x="6372159" y="0"/>
                </a:lnTo>
                <a:lnTo>
                  <a:pt x="6372159" y="802212"/>
                </a:lnTo>
                <a:lnTo>
                  <a:pt x="0" y="8022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 t="-2217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11647059" y="-30967"/>
            <a:ext cx="6243098" cy="785965"/>
          </a:xfrm>
          <a:custGeom>
            <a:avLst/>
            <a:gdLst/>
            <a:ahLst/>
            <a:cxnLst/>
            <a:rect l="l" t="t" r="r" b="b"/>
            <a:pathLst>
              <a:path w="6243098" h="785965">
                <a:moveTo>
                  <a:pt x="6243099" y="785965"/>
                </a:moveTo>
                <a:lnTo>
                  <a:pt x="0" y="785965"/>
                </a:lnTo>
                <a:lnTo>
                  <a:pt x="0" y="0"/>
                </a:lnTo>
                <a:lnTo>
                  <a:pt x="6243099" y="0"/>
                </a:lnTo>
                <a:lnTo>
                  <a:pt x="6243099" y="785965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t="-2217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6032246" y="7603624"/>
            <a:ext cx="3281998" cy="4465303"/>
          </a:xfrm>
          <a:custGeom>
            <a:avLst/>
            <a:gdLst/>
            <a:ahLst/>
            <a:cxnLst/>
            <a:rect l="l" t="t" r="r" b="b"/>
            <a:pathLst>
              <a:path w="3281998" h="4465303">
                <a:moveTo>
                  <a:pt x="3281997" y="0"/>
                </a:moveTo>
                <a:lnTo>
                  <a:pt x="0" y="0"/>
                </a:lnTo>
                <a:lnTo>
                  <a:pt x="0" y="4465303"/>
                </a:lnTo>
                <a:lnTo>
                  <a:pt x="3281997" y="4465303"/>
                </a:lnTo>
                <a:lnTo>
                  <a:pt x="3281997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47016" y="3954529"/>
            <a:ext cx="3995627" cy="5595856"/>
            <a:chOff x="0" y="0"/>
            <a:chExt cx="1343022" cy="18808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1343022" cy="1880896"/>
            </a:xfrm>
            <a:custGeom>
              <a:avLst/>
              <a:gdLst/>
              <a:ahLst/>
              <a:cxnLst/>
              <a:rect l="l" t="t" r="r" b="b"/>
              <a:pathLst>
                <a:path w="1343022" h="1880896">
                  <a:moveTo>
                    <a:pt x="0" y="0"/>
                  </a:moveTo>
                  <a:lnTo>
                    <a:pt x="1343022" y="0"/>
                  </a:lnTo>
                  <a:lnTo>
                    <a:pt x="1343022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43022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31146" y="3954529"/>
            <a:ext cx="4069194" cy="5595856"/>
            <a:chOff x="0" y="0"/>
            <a:chExt cx="1367750" cy="18808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90292" y="3954529"/>
            <a:ext cx="4069194" cy="5595856"/>
            <a:chOff x="0" y="0"/>
            <a:chExt cx="1367750" cy="18808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59300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ลักษณะภาระงาน</a:t>
            </a:r>
            <a:endParaRPr lang="en-US" sz="336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453721" y="4055577"/>
            <a:ext cx="364046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หน่วยนับ ภาระงาน</a:t>
            </a:r>
          </a:p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(ชั่วโมง/สัปดาห์)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51718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ภาระหน้าที่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4147" y="4820323"/>
            <a:ext cx="3812063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8.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อาจารย์ประจำคลินิก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ct val="150000"/>
              </a:lnSpc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ให้คำปรึกษา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3471790" y="3954529"/>
            <a:ext cx="4069194" cy="5595856"/>
            <a:chOff x="0" y="0"/>
            <a:chExt cx="1367750" cy="18808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67750" cy="1880896"/>
            </a:xfrm>
            <a:custGeom>
              <a:avLst/>
              <a:gdLst/>
              <a:ahLst/>
              <a:cxnLst/>
              <a:rect l="l" t="t" r="r" b="b"/>
              <a:pathLst>
                <a:path w="1367750" h="1880896">
                  <a:moveTo>
                    <a:pt x="0" y="0"/>
                  </a:moveTo>
                  <a:lnTo>
                    <a:pt x="1367750" y="0"/>
                  </a:lnTo>
                  <a:lnTo>
                    <a:pt x="1367750" y="1880896"/>
                  </a:lnTo>
                  <a:lnTo>
                    <a:pt x="0" y="188089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67750" cy="1909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719440" y="4055577"/>
            <a:ext cx="364046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 Bold"/>
                <a:ea typeface="Anantason Bold"/>
                <a:cs typeface="Anantason Bold"/>
                <a:sym typeface="Anantason Bold"/>
              </a:rPr>
              <a:t>เอกสาร/หลักฐาน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71005" y="4820323"/>
            <a:ext cx="3907769" cy="250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585" lvl="1" indent="-281792" algn="l">
              <a:lnSpc>
                <a:spcPts val="5011"/>
              </a:lnSpc>
              <a:buFont typeface="Arial"/>
              <a:buChar char="•"/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ปฏิบัติหน้าที่ให้คำปรึกษา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  <a:p>
            <a:pPr algn="l">
              <a:lnSpc>
                <a:spcPts val="5011"/>
              </a:lnSpc>
            </a:pP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ประจำห้องคลินิกให้คำปรึกษา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สัปดาห์ละ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1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วัน</a:t>
            </a: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ๆ </a:t>
            </a:r>
          </a:p>
          <a:p>
            <a:pPr algn="l">
              <a:lnSpc>
                <a:spcPts val="5011"/>
              </a:lnSpc>
            </a:pPr>
            <a:r>
              <a:rPr lang="en-US" sz="26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2 </a:t>
            </a:r>
            <a:r>
              <a:rPr lang="en-US" sz="26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ชั่วโมง</a:t>
            </a:r>
            <a:endParaRPr lang="en-US" sz="26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841739" y="4820323"/>
            <a:ext cx="3518169" cy="314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1. คำสั่งแต่งตั้งอาจารย์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ประจำคลินิกแนะแนว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2. ตารางการปฏิบัติงาน</a:t>
            </a:r>
          </a:p>
          <a:p>
            <a:pPr algn="l">
              <a:lnSpc>
                <a:spcPts val="5011"/>
              </a:lnSpc>
            </a:pPr>
            <a:r>
              <a:rPr lang="en-US" sz="26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3. ใบลงเวลาปฏิบัติหน้าที่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05598" y="1428760"/>
            <a:ext cx="8372431" cy="89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บัญชีที่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5 </a:t>
            </a:r>
            <a:r>
              <a:rPr lang="en-US" sz="5250" b="1" dirty="0" err="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ภาระงานด้านอื่น</a:t>
            </a:r>
            <a:r>
              <a:rPr lang="en-US" sz="5250" b="1" dirty="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ๆ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24648" y="2361257"/>
            <a:ext cx="1669695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5.2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ลักษณะภาระงาน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 </a:t>
            </a: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ภาระหน้าที่</a:t>
            </a:r>
            <a:r>
              <a:rPr lang="en-US" sz="39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</a:t>
            </a:r>
          </a:p>
          <a:p>
            <a:pPr algn="l">
              <a:lnSpc>
                <a:spcPts val="5460"/>
              </a:lnSpc>
            </a:pPr>
            <a:r>
              <a:rPr lang="en-US" sz="3900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และการคิดภาระงานด้านการพัฒนานักศึกษา</a:t>
            </a:r>
            <a:endParaRPr lang="en-US" sz="3900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616091" y="5183198"/>
            <a:ext cx="3518169" cy="159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51"/>
              </a:lnSpc>
            </a:pPr>
            <a:r>
              <a:rPr lang="en-US" sz="71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tason"/>
                <a:ea typeface="Anantason"/>
                <a:cs typeface="Anantason"/>
                <a:sym typeface="Anantason"/>
              </a:rPr>
              <a:t>    2.00</a:t>
            </a:r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B77540A1-35E3-00BA-A4C5-9457543F9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" y="316671"/>
            <a:ext cx="2333839" cy="2853041"/>
          </a:xfrm>
          <a:prstGeom prst="rect">
            <a:avLst/>
          </a:prstGeom>
        </p:spPr>
      </p:pic>
      <p:sp>
        <p:nvSpPr>
          <p:cNvPr id="31" name="Freeform 26">
            <a:extLst>
              <a:ext uri="{FF2B5EF4-FFF2-40B4-BE49-F238E27FC236}">
                <a16:creationId xmlns:a16="http://schemas.microsoft.com/office/drawing/2014/main" id="{1F5EF92F-380D-7A66-1E32-92AB0634F9CC}"/>
              </a:ext>
            </a:extLst>
          </p:cNvPr>
          <p:cNvSpPr/>
          <p:nvPr/>
        </p:nvSpPr>
        <p:spPr>
          <a:xfrm>
            <a:off x="3733800" y="524068"/>
            <a:ext cx="4581909" cy="673762"/>
          </a:xfrm>
          <a:custGeom>
            <a:avLst/>
            <a:gdLst/>
            <a:ahLst/>
            <a:cxnLst/>
            <a:rect l="l" t="t" r="r" b="b"/>
            <a:pathLst>
              <a:path w="4581909" h="673762">
                <a:moveTo>
                  <a:pt x="0" y="0"/>
                </a:moveTo>
                <a:lnTo>
                  <a:pt x="4581909" y="0"/>
                </a:lnTo>
                <a:lnTo>
                  <a:pt x="4581909" y="673762"/>
                </a:lnTo>
                <a:lnTo>
                  <a:pt x="0" y="673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3353" t="-406148" r="-1935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1194</Words>
  <Application>Microsoft Office PowerPoint</Application>
  <PresentationFormat>กำหนดเอง</PresentationFormat>
  <Paragraphs>258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8" baseType="lpstr">
      <vt:lpstr>Calibri</vt:lpstr>
      <vt:lpstr>Arial</vt:lpstr>
      <vt:lpstr>Anantason Bold</vt:lpstr>
      <vt:lpstr>Anantason Medium</vt:lpstr>
      <vt:lpstr>Anantason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เรื่อง</dc:title>
  <cp:lastModifiedBy>บัณฑิต ศิริวัฒน์</cp:lastModifiedBy>
  <cp:revision>11</cp:revision>
  <cp:lastPrinted>2025-04-25T09:30:14Z</cp:lastPrinted>
  <dcterms:created xsi:type="dcterms:W3CDTF">2006-08-16T00:00:00Z</dcterms:created>
  <dcterms:modified xsi:type="dcterms:W3CDTF">2025-04-28T03:17:37Z</dcterms:modified>
  <dc:identifier>DAGlnJcUXEk</dc:identifier>
</cp:coreProperties>
</file>