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2" r:id="rId3"/>
    <p:sldMasterId id="2147483719" r:id="rId4"/>
  </p:sldMasterIdLst>
  <p:notesMasterIdLst>
    <p:notesMasterId r:id="rId15"/>
  </p:notesMasterIdLst>
  <p:sldIdLst>
    <p:sldId id="361" r:id="rId5"/>
    <p:sldId id="390" r:id="rId6"/>
    <p:sldId id="389" r:id="rId7"/>
    <p:sldId id="383" r:id="rId8"/>
    <p:sldId id="397" r:id="rId9"/>
    <p:sldId id="400" r:id="rId10"/>
    <p:sldId id="399" r:id="rId11"/>
    <p:sldId id="394" r:id="rId12"/>
    <p:sldId id="395" r:id="rId13"/>
    <p:sldId id="398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6"/>
    <a:srgbClr val="CCFFFF"/>
    <a:srgbClr val="FFCCFF"/>
    <a:srgbClr val="FFCC99"/>
    <a:srgbClr val="FF99CC"/>
    <a:srgbClr val="FFFFCC"/>
    <a:srgbClr val="0082EC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4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85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145D2-A0EF-44FD-9DE8-3A928862D9C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08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145D2-A0EF-44FD-9DE8-3A928862D9C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091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66E-C16F-47AC-9362-FAB657E9149F}" type="datetime1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2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09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45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79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572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20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19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9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3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75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4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091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225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70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13637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6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20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2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32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07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75275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84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9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7894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24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981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119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4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883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598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20920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0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3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สามเหลี่ยมหน้าจั่ว 46"/>
          <p:cNvSpPr/>
          <p:nvPr/>
        </p:nvSpPr>
        <p:spPr>
          <a:xfrm rot="20802255">
            <a:off x="1408099" y="-10106"/>
            <a:ext cx="680403" cy="586554"/>
          </a:xfrm>
          <a:prstGeom prst="triangle">
            <a:avLst/>
          </a:prstGeom>
          <a:solidFill>
            <a:srgbClr val="0D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3177" y="923666"/>
            <a:ext cx="12192000" cy="418877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17359" y="466160"/>
            <a:ext cx="11246016" cy="3997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    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9" name="ตัวแทน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r="14262"/>
          <a:stretch/>
        </p:blipFill>
        <p:spPr>
          <a:xfrm>
            <a:off x="2" y="-2057"/>
            <a:ext cx="2251879" cy="2001773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5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332241" y="1795502"/>
            <a:ext cx="1219200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ผลการดำเนินงานตามแผนบริหารความเสี่ยง 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ราชภัฏสกลนครประจำปีงบประมาณ พ.ศ.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2568</a:t>
            </a:r>
            <a:endParaRPr lang="th-TH" sz="9600" b="1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44365" y="4373004"/>
            <a:ext cx="12192002" cy="9827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FB83BC-1608-ED76-C6A4-112054F52824}"/>
              </a:ext>
            </a:extLst>
          </p:cNvPr>
          <p:cNvSpPr txBox="1"/>
          <p:nvPr/>
        </p:nvSpPr>
        <p:spPr>
          <a:xfrm>
            <a:off x="2512860" y="3008204"/>
            <a:ext cx="715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 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</a:t>
            </a:r>
            <a:b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(1 ตุลาคม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2567 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–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31 มีนาคม 2568)</a:t>
            </a:r>
            <a:endParaRPr lang="th-TH" sz="4000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86528" y="6148563"/>
            <a:ext cx="207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</a:t>
            </a:r>
          </a:p>
          <a:p>
            <a:pPr algn="ctr"/>
            <a:r>
              <a:rPr lang="th-TH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รายงานผลบริหารความเสี่ยง</a:t>
            </a:r>
            <a:endParaRPr lang="th-TH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8" y="4961555"/>
            <a:ext cx="1265893" cy="1216790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7FB83BC-1608-ED76-C6A4-112054F52824}"/>
              </a:ext>
            </a:extLst>
          </p:cNvPr>
          <p:cNvSpPr txBox="1"/>
          <p:nvPr/>
        </p:nvSpPr>
        <p:spPr>
          <a:xfrm>
            <a:off x="2560404" y="4299835"/>
            <a:ext cx="715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กำหนดส่งภายในวันที่ 8 เมษายน 2568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3165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4640"/>
              </p:ext>
            </p:extLst>
          </p:nvPr>
        </p:nvGraphicFramePr>
        <p:xfrm>
          <a:off x="846034" y="711120"/>
          <a:ext cx="10007125" cy="592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75">
                  <a:extLst>
                    <a:ext uri="{9D8B030D-6E8A-4147-A177-3AD203B41FA5}">
                      <a16:colId xmlns:a16="http://schemas.microsoft.com/office/drawing/2014/main" val="3690040797"/>
                    </a:ext>
                  </a:extLst>
                </a:gridCol>
                <a:gridCol w="6269650">
                  <a:extLst>
                    <a:ext uri="{9D8B030D-6E8A-4147-A177-3AD203B41FA5}">
                      <a16:colId xmlns:a16="http://schemas.microsoft.com/office/drawing/2014/main" val="2967223098"/>
                    </a:ext>
                  </a:extLst>
                </a:gridCol>
              </a:tblGrid>
              <a:tr h="349427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ผู้เข้าร่วมประชุม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39867"/>
                  </a:ext>
                </a:extLst>
              </a:tr>
              <a:tr h="1464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ความไม่ปลอดภัยจากเหตุการณ์กราดยิง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ผู้อำนวยการสำนักงานอธิการบดี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ผู้อำนวยการกองกลาง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 หัวหน้างานอาคารฯ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คณบดีคณะวจ.</a:t>
                      </a:r>
                    </a:p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ผู้ช่วยปรีชาศาสตร์</a:t>
                      </a:r>
                    </a:p>
                    <a:p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นายวรัญญู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0507"/>
                  </a:ext>
                </a:extLst>
              </a:tr>
              <a:tr h="427276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ผู้อำนวยการกองพัฒนานักศึกษา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หัวหน้างานอนามัยฯ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99812"/>
                  </a:ext>
                </a:extLst>
              </a:tr>
              <a:tr h="54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3.คุณภาพบัณฑิตไม่สอดคล้องกับตลาดแรงงานที่มีการเปลี่ยนแปลงอย่างรวดเร็ว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ผู้อำนวยการสำนักส่งเสริมวิชาการและงานทะเบียน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95533"/>
                  </a:ext>
                </a:extLst>
              </a:tr>
              <a:tr h="775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ผู้อำนวยการสำนักงานอธิการบดี</a:t>
                      </a:r>
                      <a:b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ผู้อำนวยการกองกลาง</a:t>
                      </a:r>
                      <a:b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หัวหน้างานพัสดุ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67216"/>
                  </a:ext>
                </a:extLst>
              </a:tr>
              <a:tr h="1924244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ทีมผู้ช่วยเลขา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ผอ.กองนโยบายและแผน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คุณอรอนงค์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คุณณัฐพิมล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คุณ</a:t>
                      </a:r>
                      <a:r>
                        <a:rPr lang="th-TH" sz="1600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สุพัต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คุณจารุวิทย์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 คุณพงศกร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 คุณธิดารัตน์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8. คุณชนกญาดา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33272"/>
                  </a:ext>
                </a:extLst>
              </a:tr>
            </a:tbl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1264776" y="264920"/>
            <a:ext cx="85714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ประชุมหารือรายงานผลความเสี่ยงมหาวิทยาลัย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พ.ค. 67 เวลา 10.00 น. ณ ห้องประชุมพุทธชาด ชั้น 3 ตึก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15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428E939-97CA-5EC5-2CAE-266CD0E2D76A}"/>
              </a:ext>
            </a:extLst>
          </p:cNvPr>
          <p:cNvSpPr txBox="1"/>
          <p:nvPr/>
        </p:nvSpPr>
        <p:spPr>
          <a:xfrm>
            <a:off x="424473" y="1143539"/>
            <a:ext cx="5566129" cy="4069557"/>
          </a:xfrm>
          <a:prstGeom prst="rect">
            <a:avLst/>
          </a:prstGeom>
          <a:solidFill>
            <a:srgbClr val="FFFFCC"/>
          </a:solidFill>
          <a:ln w="50800" cmpd="dbl">
            <a:solidFill>
              <a:srgbClr val="00B050"/>
            </a:solidFill>
          </a:ln>
        </p:spPr>
        <p:txBody>
          <a:bodyPr wrap="square" lIns="192000" tIns="144000" rtlCol="0">
            <a:spAutoFit/>
          </a:bodyPr>
          <a:lstStyle/>
          <a:p>
            <a:pPr lvl="0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บริหารความเสี่ยง มหาวิทยาลัยราชภัฏสกลนคร ประจำปีงบประมาณ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พ.ศ.2568 ผ่านการเห็นชอบจากคณะกรรมการบริหารมหาวิทยาลัย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ราชภัฏสกลนคร ในคราวประชุม ครั้งที่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1/2568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2568</a:t>
            </a:r>
            <a:endParaRPr lang="th-TH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ทั้งนี้ มหาวิทยาลัยได้วาง</a:t>
            </a: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กรอบการบริหารความเสี่ยงความเสี่ยงตามมาตรฐาน </a:t>
            </a:r>
            <a:r>
              <a:rPr lang="en-US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COSO </a:t>
            </a: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Committee of Sponsoring Organization of the </a:t>
            </a:r>
            <a:r>
              <a:rPr lang="en-US" sz="28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Treadway</a:t>
            </a:r>
            <a:r>
              <a:rPr lang="en-US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Commission</a:t>
            </a: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2017 จำนวน 4 ความเสี่ยง ครอบคลุม</a:t>
            </a:r>
            <a:r>
              <a:rPr lang="th-TH" sz="28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ประเด็นพันธกิจ ของมหาวิทยาลัย</a:t>
            </a:r>
            <a:endParaRPr lang="en-US" sz="2800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32" y="324739"/>
            <a:ext cx="4544421" cy="6428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" y="23417"/>
            <a:ext cx="12192000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การบ่งชี้เหตุการณ์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35360" y="1084041"/>
            <a:ext cx="11574811" cy="3897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ความเสี่ยงจากปัจจัยภายนอก (ความเสี่ยงจากเหตุการณ์)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35360" y="1508787"/>
            <a:ext cx="11574811" cy="486195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วัตถุประสงค์ระดับองค์กรและระดับกิจกรรม</a:t>
            </a:r>
            <a:endParaRPr lang="en-US" sz="253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35360" y="2375453"/>
            <a:ext cx="11574811" cy="428580"/>
          </a:xfrm>
          <a:prstGeom prst="rect">
            <a:avLst/>
          </a:prstGeom>
          <a:solidFill>
            <a:srgbClr val="FFC000"/>
          </a:solidFill>
          <a:ln w="158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ลูกศรขึ้น 14"/>
          <p:cNvSpPr/>
          <p:nvPr/>
        </p:nvSpPr>
        <p:spPr>
          <a:xfrm>
            <a:off x="4191374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ลูกศรขึ้น 15"/>
          <p:cNvSpPr/>
          <p:nvPr/>
        </p:nvSpPr>
        <p:spPr>
          <a:xfrm>
            <a:off x="7004963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ลูกศรขึ้น 16"/>
          <p:cNvSpPr/>
          <p:nvPr/>
        </p:nvSpPr>
        <p:spPr>
          <a:xfrm>
            <a:off x="10096276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8252"/>
              </p:ext>
            </p:extLst>
          </p:nvPr>
        </p:nvGraphicFramePr>
        <p:xfrm>
          <a:off x="6393647" y="2900209"/>
          <a:ext cx="2323063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063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1079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ความเสี่ยงด้านกลยุทธ์ 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(Strategy Risk)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206729">
                <a:tc>
                  <a:txBody>
                    <a:bodyPr/>
                    <a:lstStyle/>
                    <a:p>
                      <a:pPr marL="92710" marR="0" lvl="0" indent="-927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kumimoji="0" lang="th-TH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          </a:r>
                      <a:br>
                        <a:rPr kumimoji="0" lang="th-TH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</a:t>
                      </a: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สูงมาก)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01350"/>
              </p:ext>
            </p:extLst>
          </p:nvPr>
        </p:nvGraphicFramePr>
        <p:xfrm>
          <a:off x="288577" y="2908805"/>
          <a:ext cx="2736634" cy="2974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63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682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การปฏิบัติงาน</a:t>
                      </a:r>
                      <a:b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Operation Risk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242932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การถูกโจมตีเครื่องแม่ข่าย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(Server)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ทำให้ไม่สามารถให้บริการได้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(Denial of Service-Dos)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(20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สูงมาก)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89000"/>
                        </a:lnSpc>
                      </a:pP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08561"/>
              </p:ext>
            </p:extLst>
          </p:nvPr>
        </p:nvGraphicFramePr>
        <p:xfrm>
          <a:off x="8887627" y="2887316"/>
          <a:ext cx="2845750" cy="2995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750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06151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ความเสี่ยงด้านการเงิน</a:t>
                      </a:r>
                      <a:br>
                        <a:rPr lang="th-TH" sz="2400" b="1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Finace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Risk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934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เงินงบประมาณโครงการยุทธศาสตร์ราชภัฏเพื่อการพัฒนาท้องถิ่นมีแนวโน้มลดลง</a:t>
                      </a:r>
                      <a:b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</a:t>
                      </a:r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สูงมาก)</a:t>
                      </a:r>
                      <a:endParaRPr lang="th-TH" sz="24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66930"/>
              </p:ext>
            </p:extLst>
          </p:nvPr>
        </p:nvGraphicFramePr>
        <p:xfrm>
          <a:off x="3308122" y="2910566"/>
          <a:ext cx="2716663" cy="2980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663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8704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ความเสี่ยงด้านกลยุทธ์ 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(Strategy Risk)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093606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venir Next LT Pro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การพัฒนาปัญญาประดิษฐ์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(AI)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ที่เข้ามาทดแทนตำแหน่งงานในตลาดแรงงาน</a:t>
                      </a:r>
                      <a:b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</a:t>
                      </a:r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สูงมาก)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34" name="รูปแบบอิสระ 33"/>
          <p:cNvSpPr/>
          <p:nvPr/>
        </p:nvSpPr>
        <p:spPr>
          <a:xfrm>
            <a:off x="335360" y="548681"/>
            <a:ext cx="11574811" cy="532404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เหตุ/ปัจจัยที่อาจก่อให้เกิดความเสี่ยงที่จะไม่บรรลุวัตถุประสงค์ที่กำหนดภายใต้สภาพแวดล้อมภายใน</a:t>
            </a:r>
            <a:endParaRPr lang="en-US" sz="2533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ลูกศรขึ้น 38"/>
          <p:cNvSpPr/>
          <p:nvPr/>
        </p:nvSpPr>
        <p:spPr>
          <a:xfrm>
            <a:off x="1395995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35360" y="5997750"/>
            <a:ext cx="11574811" cy="486195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ระบุปัจจัยเสี่ยงที่สอดคล้องกับวัตถุประสงค์การบริหารความเสี่ยง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9440787" y="6485616"/>
            <a:ext cx="246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: กรมบัญชีกลาง กระทรวงการคลัง</a:t>
            </a:r>
            <a:endParaRPr lang="en-US" sz="1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1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525300" y="541448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3917"/>
              </p:ext>
            </p:extLst>
          </p:nvPr>
        </p:nvGraphicFramePr>
        <p:xfrm>
          <a:off x="2726155" y="496957"/>
          <a:ext cx="2273704" cy="5330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70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118198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8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จัดทำแผนรับมือเหตุภัยคุกคาม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ทาง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ไซ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เบอร์ โดยทำการ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Monitor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จราจรของระบบเครือข่ายอย่างสม่ำเสมอเพื่อให้สามารถ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Blocked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การโจมตีได้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ทัน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4212257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r>
                        <a:rPr lang="th-TH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โครงการจัดหาอุปกรณ์รักษาความปลอดภัย </a:t>
                      </a:r>
                      <a:r>
                        <a:rPr lang="en-US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Firewall </a:t>
                      </a:r>
                      <a:r>
                        <a:rPr lang="th-TH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Next Generation Firewall</a:t>
                      </a:r>
                      <a:r>
                        <a:rPr lang="th-TH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200</a:t>
                      </a:r>
                      <a:r>
                        <a:rPr lang="en-US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 </a:t>
                      </a: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1600" b="1" kern="12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3" name="สี่เหลี่ยมผืนผ้า 22"/>
          <p:cNvSpPr/>
          <p:nvPr/>
        </p:nvSpPr>
        <p:spPr>
          <a:xfrm>
            <a:off x="34989" y="459487"/>
            <a:ext cx="2441751" cy="479800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2626" y="997400"/>
            <a:ext cx="2416271" cy="2634563"/>
          </a:xfrm>
          <a:prstGeom prst="rect">
            <a:avLst/>
          </a:prstGeom>
          <a:solidFill>
            <a:srgbClr val="FFFFCC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t"/>
          <a:lstStyle/>
          <a:p>
            <a:r>
              <a:rPr lang="th-TH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 </a:t>
            </a: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1 ต.ค. 67 – 30 ก.ย. 68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ผู้กำกับดูแล 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ผู้อำนวยการสำนัก</a:t>
            </a:r>
            <a:r>
              <a:rPr lang="th-TH" sz="1600" dirty="0" err="1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วิทยบริ</a:t>
            </a:r>
            <a:r>
              <a:rPr lang="th-TH" sz="16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การและเทคโนโลยี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 หัวหน้างานพัฒนาเทคโนโลยีเครือข่ายและโครงสร้างพื้นฐาน</a:t>
            </a:r>
            <a:b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 หัวหน้างานพัฒนาระบบสารสนเทศ</a:t>
            </a:r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42703"/>
              </p:ext>
            </p:extLst>
          </p:nvPr>
        </p:nvGraphicFramePr>
        <p:xfrm>
          <a:off x="5247117" y="481823"/>
          <a:ext cx="2571011" cy="6041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01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956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ติดตาม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Update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Black list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ของ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Domain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ที่เข้าข่ายเป็น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Spammer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อย่างสม่ำเสมอ</a:t>
                      </a:r>
                      <a:endParaRPr lang="en-US" sz="12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5085756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r>
                        <a:rPr lang="th-TH" sz="1600" dirty="0" smtClean="0">
                          <a:solidFill>
                            <a:srgbClr val="000096"/>
                          </a:solidFill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โครงการบริหารความมั่นคงของข้อมูลและ</a:t>
                      </a:r>
                      <a:r>
                        <a:rPr lang="th-TH" sz="1600" dirty="0" err="1" smtClean="0">
                          <a:solidFill>
                            <a:srgbClr val="000096"/>
                          </a:solidFill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dirty="0" smtClean="0">
                          <a:solidFill>
                            <a:srgbClr val="000096"/>
                          </a:solidFill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การความเสี่ยง</a:t>
                      </a:r>
                      <a:br>
                        <a:rPr lang="th-TH" sz="1600" dirty="0" smtClean="0">
                          <a:solidFill>
                            <a:srgbClr val="000096"/>
                          </a:solidFill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100</a:t>
                      </a:r>
                      <a:r>
                        <a:rPr lang="en-US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 </a:t>
                      </a: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1600" b="1" kern="12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32" name="สี่เหลี่ยมผืนผ้ามุมมน 31"/>
          <p:cNvSpPr/>
          <p:nvPr/>
        </p:nvSpPr>
        <p:spPr>
          <a:xfrm>
            <a:off x="10352888" y="2567665"/>
            <a:ext cx="1778990" cy="6647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46892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1 การถูกโจมตี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เครื่องแม่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ข่าย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ให้ไม่สามารถให้บริการได้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Denial of Service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Dos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81371" y="481823"/>
            <a:ext cx="1850507" cy="1031157"/>
            <a:chOff x="10355207" y="565734"/>
            <a:chExt cx="2049672" cy="936279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436910" y="565734"/>
              <a:ext cx="1886268" cy="936279"/>
            </a:xfrm>
            <a:prstGeom prst="flowChartAlternateProcess">
              <a:avLst/>
            </a:prstGeom>
            <a:solidFill>
              <a:srgbClr val="FF0000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355207" y="607135"/>
              <a:ext cx="2049672" cy="83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 (สูงมาก)</a:t>
              </a:r>
              <a:br>
                <a:rPr lang="th-TH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5 × ผลกระทบ 5)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10352888" y="1670731"/>
            <a:ext cx="1778990" cy="7391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65551"/>
              </p:ext>
            </p:extLst>
          </p:nvPr>
        </p:nvGraphicFramePr>
        <p:xfrm>
          <a:off x="7963407" y="481823"/>
          <a:ext cx="2244202" cy="6428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20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16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สำรองข้อมูลระบบและสำรองฐานข้อมูลอย่างสม่ำเสมอ (แผนรองรับถานการณ์ฉุกเฉิน ปรับปรุงปี 2566)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064791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r>
                        <a:rPr lang="th-TH" sz="1600" dirty="0" smtClean="0">
                          <a:solidFill>
                            <a:srgbClr val="000096"/>
                          </a:solidFill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โครงการเช่าวงจรอินเทอร์เน็ตเพื่อทำระบบวงจรสื่อสารสำรอง (</a:t>
                      </a:r>
                      <a:r>
                        <a:rPr lang="en-US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Backup Link</a:t>
                      </a:r>
                      <a:r>
                        <a:rPr lang="th-TH" sz="12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)</a:t>
                      </a:r>
                      <a:r>
                        <a:rPr lang="th-TH" sz="16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240,000 </a:t>
                      </a:r>
                      <a:r>
                        <a:rPr lang="th-TH" sz="16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1600" b="1" kern="12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65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บริหารจัดการสัญญา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Maintenance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ให้เหมาะสมเพื่อให้ได้ข้อมูลเกี่ยวกับ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site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ที่ทำการโจมตี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Dos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ที่ใหม่อยู่เสมอ</a:t>
                      </a:r>
                      <a:endParaRPr lang="en-US" sz="1800" u="non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79017"/>
                  </a:ext>
                </a:extLst>
              </a:tr>
              <a:tr h="2182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0096"/>
                          </a:solidFill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โครงการเช่าวงจรอินเทอร์เน็ตเพื่อทำระบบวงจรสื่อสารสำรอง (</a:t>
                      </a:r>
                      <a:r>
                        <a:rPr lang="en-US" sz="14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Backup Link</a:t>
                      </a:r>
                      <a:r>
                        <a:rPr lang="th-TH" sz="1400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) </a:t>
                      </a:r>
                      <a:r>
                        <a:rPr lang="th-TH" sz="14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4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240,000 </a:t>
                      </a:r>
                      <a:r>
                        <a:rPr lang="th-TH" sz="1400" b="1" dirty="0" smtClean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1400" b="1" kern="1200" dirty="0" smtClean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89000"/>
                        </a:lnSpc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79685"/>
                  </a:ext>
                </a:extLst>
              </a:tr>
            </a:tbl>
          </a:graphicData>
        </a:graphic>
      </p:graphicFrame>
      <p:sp>
        <p:nvSpPr>
          <p:cNvPr id="16" name="สี่เหลี่ยมผืนผ้ามุมมน 15"/>
          <p:cNvSpPr/>
          <p:nvPr/>
        </p:nvSpPr>
        <p:spPr>
          <a:xfrm>
            <a:off x="10317129" y="3502774"/>
            <a:ext cx="1778990" cy="6647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0317129" y="4437883"/>
            <a:ext cx="1778990" cy="6647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749675" y="4887611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6679808" y="4879561"/>
            <a:ext cx="1590479" cy="802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10449728" y="4887611"/>
            <a:ext cx="1275102" cy="827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การ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พัฒนาปัญญาประดิษฐ์ที่เข้ามาทดแทนตำแหน่งงานในตลาดแรงงาน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119627" y="5725530"/>
            <a:ext cx="1935303" cy="943747"/>
            <a:chOff x="10231901" y="610580"/>
            <a:chExt cx="1950719" cy="936280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31901" y="623530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8530303" y="4887611"/>
            <a:ext cx="1464454" cy="827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85759"/>
              </p:ext>
            </p:extLst>
          </p:nvPr>
        </p:nvGraphicFramePr>
        <p:xfrm>
          <a:off x="3062417" y="627978"/>
          <a:ext cx="2522316" cy="4004985"/>
        </p:xfrm>
        <a:graphic>
          <a:graphicData uri="http://schemas.openxmlformats.org/drawingml/2006/table">
            <a:tbl>
              <a:tblPr firstRow="1" bandRow="1"/>
              <a:tblGrid>
                <a:gridCol w="2522316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5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พัฒนาทักษะอาจารย์ผู้สอน ความรู้เฉพาะด้าน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เช่น จัดอบรมระยะสั้นหรือ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เวิร์กชอป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ที่ครอบคลุมหัวข้อสำคัญ เช่น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Machine Learning, Natural Language Processing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NLP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Ethics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78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โครงการพัฒนาอาจารย์มหาวิทยาลัยราชภัฏสกลนคร 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(สำนักส่งเสริมวิชาการ)</a:t>
                      </a:r>
                      <a:b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มุมมน 21"/>
          <p:cNvSpPr/>
          <p:nvPr/>
        </p:nvSpPr>
        <p:spPr>
          <a:xfrm>
            <a:off x="2680699" y="4887611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28800" y="591244"/>
            <a:ext cx="2350093" cy="479800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46654"/>
              </p:ext>
            </p:extLst>
          </p:nvPr>
        </p:nvGraphicFramePr>
        <p:xfrm>
          <a:off x="5788235" y="627407"/>
          <a:ext cx="2607774" cy="4004985"/>
        </p:xfrm>
        <a:graphic>
          <a:graphicData uri="http://schemas.openxmlformats.org/drawingml/2006/table">
            <a:tbl>
              <a:tblPr firstRow="1" bandRow="1"/>
              <a:tblGrid>
                <a:gridCol w="260777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5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พัฒนาทักษะอาจารย์ผู้สอน ความรู้เฉพาะด้าน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เช่น จัดอบรมระยะสั้นหรือ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เวิร์กชอป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ที่ครอบคลุมหัวข้อสำคัญ เช่น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Machine Learning, Natural Language Processing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NLP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Ethics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78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โครงการเตรียมความพร้อมและพัฒนาทักษะนักศึกษาในศตวรรษที่ 21 </a:t>
                      </a:r>
                      <a:br>
                        <a:rPr lang="th-TH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(คณะวิทยาการจัดการ)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62449"/>
              </p:ext>
            </p:extLst>
          </p:nvPr>
        </p:nvGraphicFramePr>
        <p:xfrm>
          <a:off x="8690870" y="617871"/>
          <a:ext cx="2607774" cy="4004985"/>
        </p:xfrm>
        <a:graphic>
          <a:graphicData uri="http://schemas.openxmlformats.org/drawingml/2006/table">
            <a:tbl>
              <a:tblPr firstRow="1" bandRow="1"/>
              <a:tblGrid>
                <a:gridCol w="2607774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5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พัฒนาทักษะอาจารย์ผู้สอน ความรู้เฉพาะด้าน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เช่น จัดอบรมระยะสั้นหรือ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เวิร์กชอป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ที่ครอบคลุมหัวข้อสำคัญ เช่น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Machine Learning, Natural Language Processing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NLP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Ethics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78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โครงการเสริมสร้างศักยภาพนักศึกษาครูเพื่อความเป็นเลิศทางวิชาคณิตศาสตร์ สำหรับการเรียนรู้ในศตวรรษที่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/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(คณะครุศาสตร์)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19" name="สี่เหลี่ยมผืนผ้า 18"/>
          <p:cNvSpPr/>
          <p:nvPr/>
        </p:nvSpPr>
        <p:spPr>
          <a:xfrm>
            <a:off x="220141" y="1091465"/>
            <a:ext cx="2350093" cy="4344239"/>
          </a:xfrm>
          <a:prstGeom prst="rect">
            <a:avLst/>
          </a:prstGeom>
          <a:solidFill>
            <a:srgbClr val="FFFFCC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t"/>
          <a:lstStyle/>
          <a:p>
            <a:pPr>
              <a:spcAft>
                <a:spcPts val="0"/>
              </a:spcAft>
            </a:pP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โครงการพัฒนาอาจารย์มหาวิทยาลัยราชภัฏสกลนคร </a:t>
            </a:r>
            <a:b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(สำนักส่งเสริมวิชาการ)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80,000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b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 </a:t>
            </a: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1 ต.ค. 67 – 30 ก.ย. </a:t>
            </a:r>
            <a:r>
              <a:rPr lang="th-TH" sz="16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68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ผู้กำกับดูแล 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1. รองอธิการบดี</a:t>
            </a:r>
            <a:b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    ด้านวิชาการ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2. รองด้านกิจการนักศึกษา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1. คณบดีทุกคณะ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 marL="109855" indent="-109855"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2. ผู้อำนวยการสำนักส่งเสริมวิชาการและงานทะเบียน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r>
              <a:rPr lang="th-TH" sz="16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3. ผู้อำนวยการกองพัฒนานักศึกษา</a:t>
            </a:r>
            <a:endParaRPr lang="th-TH" sz="16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749675" y="4887611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6679808" y="4879561"/>
            <a:ext cx="1590479" cy="802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10449728" y="4887611"/>
            <a:ext cx="1275102" cy="827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การ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พัฒนาปัญญาประดิษฐ์ที่เข้ามาทดแทนตำแหน่งงานในตลาดแรงงาน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79364" y="630222"/>
            <a:ext cx="1935303" cy="943747"/>
            <a:chOff x="10231901" y="610580"/>
            <a:chExt cx="1950719" cy="936280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31901" y="623530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8530303" y="4887611"/>
            <a:ext cx="1464454" cy="827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5681"/>
              </p:ext>
            </p:extLst>
          </p:nvPr>
        </p:nvGraphicFramePr>
        <p:xfrm>
          <a:off x="2595184" y="643275"/>
          <a:ext cx="3603186" cy="3761145"/>
        </p:xfrm>
        <a:graphic>
          <a:graphicData uri="http://schemas.openxmlformats.org/drawingml/2006/table">
            <a:tbl>
              <a:tblPr firstRow="1" bandRow="1"/>
              <a:tblGrid>
                <a:gridCol w="3603186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5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พัฒนาทักษะอาจารย์ผู้สอน ความรู้เฉพาะด้าน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เช่น จัดอบรมระยะสั้นหรือ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เวิร์กชอป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ที่ครอบคลุมหัวข้อสำคัญ เช่น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Machine Learning, Natural Language Processing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NLP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Ethics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78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โครงการพัฒนาศักยภาพนักศึกษาและทักษะการเรียนรู้ในศตวรรษที่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 </a:t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(คณะมนุษยศาสตร์ฯ) </a:t>
                      </a:r>
                      <a:endParaRPr lang="en-US" sz="1200" dirty="0" smtClean="0">
                        <a:effectLst/>
                        <a:latin typeface="TH SarabunPSK" panose="020B0500040200020003" pitchFamily="34" charset="-34"/>
                        <a:ea typeface="Yu Mincho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มุมมน 21"/>
          <p:cNvSpPr/>
          <p:nvPr/>
        </p:nvSpPr>
        <p:spPr>
          <a:xfrm>
            <a:off x="2680699" y="4887611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37754" y="599822"/>
            <a:ext cx="2350093" cy="479800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50275"/>
              </p:ext>
            </p:extLst>
          </p:nvPr>
        </p:nvGraphicFramePr>
        <p:xfrm>
          <a:off x="6305706" y="643275"/>
          <a:ext cx="3689051" cy="3645072"/>
        </p:xfrm>
        <a:graphic>
          <a:graphicData uri="http://schemas.openxmlformats.org/drawingml/2006/table">
            <a:tbl>
              <a:tblPr firstRow="1" bandRow="1"/>
              <a:tblGrid>
                <a:gridCol w="368905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5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พัฒนาทักษะอาจารย์ผู้สอน ความรู้เฉพาะด้าน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เช่น จัดอบรมระยะสั้นหรือ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เวิร์กชอป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ที่ครอบคลุมหัวข้อสำคัญ เช่น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Machine Learning, Natural Language Processing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NLP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Ethics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78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โครงการพัฒนานักศึกษาและเสริมสร้างทักษะการเรียนรู้ในศตวรรษที่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(คณะวิทยาศาสตร์ฯ)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19" name="สี่เหลี่ยมผืนผ้า 18"/>
          <p:cNvSpPr/>
          <p:nvPr/>
        </p:nvSpPr>
        <p:spPr>
          <a:xfrm>
            <a:off x="137755" y="1108622"/>
            <a:ext cx="2350093" cy="4344239"/>
          </a:xfrm>
          <a:prstGeom prst="rect">
            <a:avLst/>
          </a:prstGeom>
          <a:solidFill>
            <a:srgbClr val="FFFFCC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t"/>
          <a:lstStyle/>
          <a:p>
            <a:pPr>
              <a:spcAft>
                <a:spcPts val="0"/>
              </a:spcAft>
            </a:pP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โครงการพัฒนาอาจารย์มหาวิทยาลัยราชภัฏสกลนคร </a:t>
            </a:r>
            <a:b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(สำนักส่งเสริมวิชาการ)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80,000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b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 </a:t>
            </a: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1 ต.ค. 67 – 30 ก.ย. </a:t>
            </a:r>
            <a:r>
              <a:rPr lang="th-TH" sz="16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68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ผู้กำกับดูแล 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1. รองอธิการบดี</a:t>
            </a:r>
            <a:b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    ด้านวิชาการ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2. รองด้านกิจการนักศึกษา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1. คณบดีทุกคณะ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 marL="109855" indent="-109855"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2. ผู้อำนวยการสำนักส่งเสริมวิชาการและงานทะเบียน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r>
              <a:rPr lang="th-TH" sz="16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3. ผู้อำนวยการกองพัฒนานักศึกษา</a:t>
            </a:r>
            <a:endParaRPr lang="th-TH" sz="16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655813" y="5961660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5474851" y="5961661"/>
            <a:ext cx="1590479" cy="802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8774752" y="5961661"/>
            <a:ext cx="1275102" cy="827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การ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พัฒนาปัญญาประดิษฐ์ที่เข้ามาทดแทนตำแหน่งงานในตลาดแรงงาน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79364" y="630222"/>
            <a:ext cx="1935303" cy="943747"/>
            <a:chOff x="10231901" y="610580"/>
            <a:chExt cx="1950719" cy="936280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31901" y="623530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สี่เหลี่ยมผืนผ้ามุมมน 33"/>
          <p:cNvSpPr/>
          <p:nvPr/>
        </p:nvSpPr>
        <p:spPr>
          <a:xfrm>
            <a:off x="7161377" y="5961660"/>
            <a:ext cx="1464454" cy="827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23988"/>
              </p:ext>
            </p:extLst>
          </p:nvPr>
        </p:nvGraphicFramePr>
        <p:xfrm>
          <a:off x="2589376" y="721829"/>
          <a:ext cx="4272898" cy="4243277"/>
        </p:xfrm>
        <a:graphic>
          <a:graphicData uri="http://schemas.openxmlformats.org/drawingml/2006/table">
            <a:tbl>
              <a:tblPr firstRow="1" bandRow="1"/>
              <a:tblGrid>
                <a:gridCol w="427289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18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การพัฒนา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การศึกษาเพื่อสร้างทักษะทางสังคมและทักษะเชิงสมรรถนะโดยใช้ชุมชนเป็นฐาน เพื่อให้นักศึกษาและบุคลากรนำทักษะจากกระบวนการวิศวกรสังคมไปใช้ในการทำงานร่วมกับชุมชน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425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โครงการพัฒนา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Soft Skills 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ให้กับนักศึกษาด้วยกระบวนการวิศวกรสังคม มหาวิทยาลัยราชภัฏสกลนคร </a:t>
                      </a:r>
                      <a:r>
                        <a:rPr lang="th-TH" sz="20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(กองพัฒนานักศึกษา)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h-TH" sz="20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0" name="สี่เหลี่ยมผืนผ้า 19"/>
          <p:cNvSpPr/>
          <p:nvPr/>
        </p:nvSpPr>
        <p:spPr>
          <a:xfrm>
            <a:off x="137755" y="1108622"/>
            <a:ext cx="2350093" cy="4344239"/>
          </a:xfrm>
          <a:prstGeom prst="rect">
            <a:avLst/>
          </a:prstGeom>
          <a:solidFill>
            <a:srgbClr val="FFFFCC"/>
          </a:solidFill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t"/>
          <a:lstStyle/>
          <a:p>
            <a:pPr>
              <a:spcAft>
                <a:spcPts val="0"/>
              </a:spcAft>
            </a:pP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โครงการพัฒนาอาจารย์มหาวิทยาลัยราชภัฏสกลนคร </a:t>
            </a:r>
            <a:b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(สำนักส่งเสริมวิชาการ)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80,000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b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 </a:t>
            </a: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1 ต.ค. 67 – 30 ก.ย. </a:t>
            </a:r>
            <a:r>
              <a:rPr lang="th-TH" sz="16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68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ผู้กำกับดูแล 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1. รองอธิการบดี</a:t>
            </a:r>
            <a:b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    ด้านวิชาการ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2. รองด้านกิจการนักศึกษา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1. คณบดีทุกคณะ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pPr marL="109855" indent="-109855"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Yu Mincho"/>
                <a:cs typeface="TH SarabunPSK" panose="020B0500040200020003" pitchFamily="34" charset="-34"/>
              </a:rPr>
              <a:t>2. ผู้อำนวยการสำนักส่งเสริมวิชาการและงานทะเบียน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Yu Mincho"/>
              <a:cs typeface="Cordia New" panose="020B0304020202020204" pitchFamily="34" charset="-34"/>
            </a:endParaRPr>
          </a:p>
          <a:p>
            <a:r>
              <a:rPr lang="th-TH" sz="1600" dirty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3. ผู้อำนวยการกองพัฒนานักศึกษา</a:t>
            </a:r>
            <a:endParaRPr lang="th-TH" sz="16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903031" y="5961660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37754" y="599822"/>
            <a:ext cx="2350093" cy="479800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39775"/>
              </p:ext>
            </p:extLst>
          </p:nvPr>
        </p:nvGraphicFramePr>
        <p:xfrm>
          <a:off x="7065330" y="764557"/>
          <a:ext cx="3159141" cy="4354374"/>
        </p:xfrm>
        <a:graphic>
          <a:graphicData uri="http://schemas.openxmlformats.org/drawingml/2006/table">
            <a:tbl>
              <a:tblPr firstRow="1" bandRow="1"/>
              <a:tblGrid>
                <a:gridCol w="315914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171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/>
                          <a:cs typeface="TH SarabunPSK" panose="020B0500040200020003" pitchFamily="34" charset="-34"/>
                        </a:rPr>
                        <a:t>การสร้างความตระหนักรู้และจริยธรรมเกี่ยวกับ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/>
                          <a:cs typeface="Cordia New" panose="020B0304020202020204" pitchFamily="34" charset="-34"/>
                        </a:rPr>
                        <a:t>AI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/>
                          <a:cs typeface="Cordia New" panose="020B0304020202020204" pitchFamily="34" charset="-34"/>
                        </a:rPr>
                        <a:t> 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Yu Mincho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 ปลูกฝังให้อาจารย์และผู้เรียนเข้าใช้ข้อจำกัดและผลกระทบของการใช้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AI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 เสริมสร้างความรับผิดชอบในการใช้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AI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18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โครงการบรรยายพิเศษ "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ไม่ใช่ทุกอย่าง ถ้าไม่ใช้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ทำอะไรไม่ได้หลายอย่าง และจริยธรรมเกี่ยวกับการใช้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160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สำนักส่งเสริมวิชาการฯ)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533510" y="1530208"/>
            <a:ext cx="219285" cy="283197"/>
          </a:xfrm>
          <a:prstGeom prst="rightArrow">
            <a:avLst/>
          </a:prstGeom>
          <a:solidFill>
            <a:srgbClr val="0000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รูปแบบอิสระ 36"/>
          <p:cNvSpPr/>
          <p:nvPr/>
        </p:nvSpPr>
        <p:spPr>
          <a:xfrm>
            <a:off x="0" y="33733"/>
            <a:ext cx="12191999" cy="50698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</a: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9798072" y="5539550"/>
            <a:ext cx="1935303" cy="963236"/>
            <a:chOff x="10209054" y="591244"/>
            <a:chExt cx="1950719" cy="955615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91244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15 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 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× ผลกระทบ 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27563"/>
              </p:ext>
            </p:extLst>
          </p:nvPr>
        </p:nvGraphicFramePr>
        <p:xfrm>
          <a:off x="2882337" y="599513"/>
          <a:ext cx="2698067" cy="4872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8067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57616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พัฒนากลยุทธ์ที่เน้นการบูรณาการงานวิจัยกับความต้องการของพื้นที่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43845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โครงการพัฒนาระบบประเมินผลการปฏิบัติราชการให้สอดคล้องกับการเป็นมหาวิทยาลัยเชิงพื้นที่ ปีงบประมาณ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2568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(แผนงาน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พัฒนาระบบบริหารงานบุคลากรเชิงรุกสู่การพลิกโฉมมหาวิทยาลัย “กลุ่มการพัฒนาชุมชนท้องถิ่นหรือชุมชนอื่น” (กลุ่ม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))</a:t>
                      </a:r>
                      <a:b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สถาบันวิจัยและพัฒนา)</a:t>
                      </a:r>
                      <a:endParaRPr lang="th-TH" sz="1600" b="1" kern="12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48918"/>
              </p:ext>
            </p:extLst>
          </p:nvPr>
        </p:nvGraphicFramePr>
        <p:xfrm>
          <a:off x="5709946" y="619004"/>
          <a:ext cx="2835848" cy="4799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584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09041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จัดหาทรัพยากรเสริม เช่น งบประมาณหรือการฝึกอบรมบุคลากร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429026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โครงการการพัฒนาศักยภาพบุคลากรด้านการวิจัยและบริการวิชาการเพื่อพัฒนาเชิงพื้นที่ ปีงบประมาณ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2568 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(งบยุทธศาสตร์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สถาบันวิจัยและพัฒนา)</a:t>
                      </a:r>
                      <a:endParaRPr lang="th-TH" sz="1600" b="1" kern="1200" dirty="0" smtClean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 21"/>
          <p:cNvSpPr/>
          <p:nvPr/>
        </p:nvSpPr>
        <p:spPr>
          <a:xfrm>
            <a:off x="170252" y="1090877"/>
            <a:ext cx="2350093" cy="3985595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t"/>
          <a:lstStyle/>
          <a:p>
            <a:pPr>
              <a:spcAft>
                <a:spcPts val="0"/>
              </a:spcAft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</a:t>
            </a:r>
            <a:r>
              <a:rPr lang="th-TH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.ค. 67 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– ก.ย. </a:t>
            </a:r>
            <a:r>
              <a:rPr lang="th-TH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68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ผู้กำกับดูแล 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รองอธิการบดีด้านวิจัย</a:t>
            </a:r>
            <a:endParaRPr lang="en-US" sz="1200" dirty="0">
              <a:solidFill>
                <a:srgbClr val="000096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ผู้อำนวยการสถาบันวิจัยและพัฒนา</a:t>
            </a:r>
            <a:endParaRPr lang="en-US" sz="1600" dirty="0">
              <a:solidFill>
                <a:srgbClr val="000096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อ.อรอนงค์  ขันเดช </a:t>
            </a:r>
            <a:endParaRPr lang="en-US" sz="1600" dirty="0">
              <a:solidFill>
                <a:srgbClr val="000096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solidFill>
                  <a:srgbClr val="00009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รองผู้อำนวยการสถาบันวิจัยและพัฒนา</a:t>
            </a:r>
            <a:endParaRPr lang="en-US" sz="1600" dirty="0">
              <a:solidFill>
                <a:srgbClr val="000096"/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54827" y="575898"/>
            <a:ext cx="2360089" cy="479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039829" y="5724950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2168468" y="5698934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361176" y="5253077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62776"/>
              </p:ext>
            </p:extLst>
          </p:nvPr>
        </p:nvGraphicFramePr>
        <p:xfrm>
          <a:off x="8675336" y="661731"/>
          <a:ext cx="2835848" cy="4782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5848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491951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สร้างแพลตฟอร์มการสื่อสารระหว่างมหาวิทยาลัยและชุมชน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429026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วิจัยนวัตกรรมบูรณาการพันธกิจสัมพันธ์ของมหาวิทยาลัยราชภัฏสกลนครเพื่อยกระดับเศรษฐกิจฐานราก กรณีศึกษา: กลุ่มเกษตรกรผู้ผลิตผัก ตำบลด่านม่วงคำ อำเภอโคกศรีสุพรรณ จังหวัดสกลนคร (วช.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สถาบันวิจัยและพัฒนา)</a:t>
                      </a:r>
                      <a:endParaRPr lang="th-TH" sz="1600" b="1" kern="1200" dirty="0" smtClean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3" name="สี่เหลี่ยมผืนผ้ามุมมน 22"/>
          <p:cNvSpPr/>
          <p:nvPr/>
        </p:nvSpPr>
        <p:spPr>
          <a:xfrm>
            <a:off x="5997312" y="5724950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7937735" y="5831076"/>
            <a:ext cx="1670117" cy="802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/>
          <p:cNvSpPr/>
          <p:nvPr/>
        </p:nvSpPr>
        <p:spPr>
          <a:xfrm>
            <a:off x="2412805" y="1869935"/>
            <a:ext cx="219285" cy="283197"/>
          </a:xfrm>
          <a:prstGeom prst="rightArrow">
            <a:avLst/>
          </a:prstGeom>
          <a:solidFill>
            <a:srgbClr val="0000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148502" y="5470165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10335949" y="3304350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3293062" y="5470165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>
            <a:off x="20649" y="46079"/>
            <a:ext cx="12192000" cy="620800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งบประมาณโครงการ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การพัฒนาท้องถิ่นมีแนวโน้มลดลง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0256697" y="676754"/>
            <a:ext cx="1935303" cy="977688"/>
            <a:chOff x="10209054" y="576906"/>
            <a:chExt cx="1950719" cy="969953"/>
          </a:xfrm>
        </p:grpSpPr>
        <p:sp>
          <p:nvSpPr>
            <p:cNvPr id="8" name="แผนผังลําดับงาน: กระบวนการสำรอง 7"/>
            <p:cNvSpPr/>
            <p:nvPr/>
          </p:nvSpPr>
          <p:spPr>
            <a:xfrm>
              <a:off x="10241280" y="610580"/>
              <a:ext cx="1886268" cy="936279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10209054" y="576906"/>
              <a:ext cx="195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ระดับความเสี่ยงสูงมาก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16 (สูงมาก)</a:t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(โอกาส 4 × ผลกระทบ 4)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" name="สี่เหลี่ยมผืนผ้ามุมมน 40"/>
          <p:cNvSpPr/>
          <p:nvPr/>
        </p:nvSpPr>
        <p:spPr>
          <a:xfrm>
            <a:off x="10288668" y="1926946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50791"/>
              </p:ext>
            </p:extLst>
          </p:nvPr>
        </p:nvGraphicFramePr>
        <p:xfrm>
          <a:off x="2689469" y="738898"/>
          <a:ext cx="3467735" cy="4408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735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602792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จัดประชุมชี้แจงบุคลากรที่เกี่ยวข้องเพื่อเข้าใจขั้นตอนและแนวทาง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สรรงบประมาณของสำนักงานงบประมาณ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805787"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Tx/>
                        <a:buNone/>
                      </a:pPr>
                      <a: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โครงการพัฒนาทักษะสมรรถนะให้บุคลากรมีความรู้ </a:t>
                      </a:r>
                      <a:b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วิธีการกระบวนการปฏิบัติงานเชิงพื้นที่ </a:t>
                      </a:r>
                      <a:b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(กองนโยบายและแผน)</a:t>
                      </a:r>
                      <a:endParaRPr lang="th-TH" sz="1600" b="1" kern="12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0" name="สี่เหลี่ยมผืนผ้า 19"/>
          <p:cNvSpPr/>
          <p:nvPr/>
        </p:nvSpPr>
        <p:spPr>
          <a:xfrm>
            <a:off x="106509" y="1225010"/>
            <a:ext cx="2355426" cy="3985595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t"/>
          <a:lstStyle/>
          <a:p>
            <a:pPr>
              <a:spcAft>
                <a:spcPts val="0"/>
              </a:spcAft>
            </a:pP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</a:t>
            </a:r>
            <a:r>
              <a:rPr lang="th-TH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.ค.67 – 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ก.ย. </a:t>
            </a:r>
            <a:r>
              <a:rPr lang="th-TH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68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ผู้กำกับดูแล :</a:t>
            </a:r>
            <a:r>
              <a:rPr lang="th-TH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1. รองอธิการบดีด้านวางแผนยุทธศาสตร์ นวัตกรรมและพันธกิจสากล</a:t>
            </a:r>
            <a:br>
              <a:rPr lang="th-TH" sz="16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rgbClr val="000096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2. รองอธิการบดีด้านวิจัย นวัตกรรมและถ่ายทอดเทคโนโลยี</a:t>
            </a:r>
            <a: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ผู้รับผิดชอบ: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dirty="0" smtClean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ผู้อำนวยการสถาบันวิจัยฯ</a:t>
            </a:r>
            <a:endParaRPr lang="en-US" sz="1400" dirty="0" smtClean="0">
              <a:solidFill>
                <a:srgbClr val="000096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รองผู้อำนวยการสถาบันวิจัยฯ</a:t>
            </a:r>
            <a:b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(อาจารย์อรอนงค์ ขันเดช)</a:t>
            </a:r>
            <a:b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หัวหน้างานวิจัยและ</a:t>
            </a:r>
            <a:b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บริการวิชาการ</a:t>
            </a:r>
            <a:endParaRPr lang="en-US" sz="1400" dirty="0" smtClean="0">
              <a:solidFill>
                <a:srgbClr val="000096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ผู้อำนวยการสำนักงานอธิการบดี</a:t>
            </a:r>
            <a:endParaRPr lang="en-US" sz="1400" dirty="0" smtClean="0">
              <a:solidFill>
                <a:srgbClr val="000096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ผู้อำนวยการกองนโยบาย</a:t>
            </a:r>
            <a:b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และแผน</a:t>
            </a:r>
            <a:endParaRPr lang="en-US" sz="1200" dirty="0">
              <a:solidFill>
                <a:srgbClr val="000096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06509" y="707524"/>
            <a:ext cx="2360089" cy="479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97105"/>
              </p:ext>
            </p:extLst>
          </p:nvPr>
        </p:nvGraphicFramePr>
        <p:xfrm>
          <a:off x="6327360" y="707524"/>
          <a:ext cx="3687849" cy="4439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7849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43725">
                <a:tc>
                  <a:txBody>
                    <a:bodyPr/>
                    <a:lstStyle/>
                    <a:p>
                      <a:pPr marL="109220" indent="-109220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 smtClean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พัฒนาศักยภาพของบุคลากรมหาวิทยาลัยราชภัฏสกลนคร ให้มีทักษะและสมรรถนะที่เหมาะสม</a:t>
                      </a:r>
                      <a:r>
                        <a:rPr lang="th-TH" sz="1600" dirty="0" smtClean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ในการปฏิบัติงานเชิงพื้นที่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3696228"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Tx/>
                        <a:buNone/>
                      </a:pPr>
                      <a:r>
                        <a:rPr lang="th-TH" sz="1600" dirty="0" smtClean="0">
                          <a:solidFill>
                            <a:srgbClr val="000096"/>
                          </a:solidFill>
                          <a:effectLst/>
                          <a:ea typeface="Sarabun"/>
                          <a:cs typeface="TH SarabunPSK" panose="020B0500040200020003" pitchFamily="34" charset="-34"/>
                        </a:rPr>
                        <a:t>อบรมเชิงปฏิบัติการพัฒนาศักยภาพบุคลากร (สายวิชาการ) เชิงพื้นที่มุ่งเน้นเสริมทักษะและสมรรถนะสำหรับการทำงานร่วมกับชุมชนอย่างยั่งยืน (สถาบันวิจัยและพัฒนา)</a:t>
                      </a:r>
                      <a:endParaRPr lang="th-TH" sz="1600" b="1" kern="12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16" name="สี่เหลี่ยมผืนผ้ามุมมน 15"/>
          <p:cNvSpPr/>
          <p:nvPr/>
        </p:nvSpPr>
        <p:spPr>
          <a:xfrm>
            <a:off x="6999628" y="5470165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8703722" y="5470165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10335949" y="5470165"/>
            <a:ext cx="1554480" cy="1104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รูปภาพ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12821</TotalTime>
  <Words>1370</Words>
  <Application>Microsoft Office PowerPoint</Application>
  <PresentationFormat>แบบจอกว้าง</PresentationFormat>
  <Paragraphs>182</Paragraphs>
  <Slides>10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5" baseType="lpstr">
      <vt:lpstr>맑은 고딕</vt:lpstr>
      <vt:lpstr>Angsana New</vt:lpstr>
      <vt:lpstr>Arial</vt:lpstr>
      <vt:lpstr>Arial Unicode MS</vt:lpstr>
      <vt:lpstr>Avenir Next LT Pro</vt:lpstr>
      <vt:lpstr>Calibri</vt:lpstr>
      <vt:lpstr>Cordia New</vt:lpstr>
      <vt:lpstr>Sarabun</vt:lpstr>
      <vt:lpstr>TH SarabunPSK</vt:lpstr>
      <vt:lpstr>Times New Roman</vt:lpstr>
      <vt:lpstr>Yu Mincho</vt:lpstr>
      <vt:lpstr>Contents Slide Master</vt:lpstr>
      <vt:lpstr>Section Break Slide Master</vt:lpstr>
      <vt:lpstr>1_Contents Slide Master</vt:lpstr>
      <vt:lpstr>2_Contents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347</cp:revision>
  <cp:lastPrinted>2024-05-13T06:34:00Z</cp:lastPrinted>
  <dcterms:created xsi:type="dcterms:W3CDTF">2020-01-20T05:08:25Z</dcterms:created>
  <dcterms:modified xsi:type="dcterms:W3CDTF">2025-03-31T05:03:20Z</dcterms:modified>
</cp:coreProperties>
</file>