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14" r:id="rId4"/>
    <p:sldMasterId id="2147483731" r:id="rId5"/>
    <p:sldMasterId id="2147483751" r:id="rId6"/>
    <p:sldMasterId id="2147483764" r:id="rId7"/>
    <p:sldMasterId id="2147483776" r:id="rId8"/>
  </p:sldMasterIdLst>
  <p:notesMasterIdLst>
    <p:notesMasterId r:id="rId27"/>
  </p:notesMasterIdLst>
  <p:sldIdLst>
    <p:sldId id="700" r:id="rId9"/>
    <p:sldId id="709" r:id="rId10"/>
    <p:sldId id="728" r:id="rId11"/>
    <p:sldId id="716" r:id="rId12"/>
    <p:sldId id="701" r:id="rId13"/>
    <p:sldId id="697" r:id="rId14"/>
    <p:sldId id="733" r:id="rId15"/>
    <p:sldId id="708" r:id="rId16"/>
    <p:sldId id="707" r:id="rId17"/>
    <p:sldId id="717" r:id="rId18"/>
    <p:sldId id="718" r:id="rId19"/>
    <p:sldId id="721" r:id="rId20"/>
    <p:sldId id="722" r:id="rId21"/>
    <p:sldId id="723" r:id="rId22"/>
    <p:sldId id="724" r:id="rId23"/>
    <p:sldId id="726" r:id="rId24"/>
    <p:sldId id="725" r:id="rId25"/>
    <p:sldId id="727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6"/>
    <a:srgbClr val="FFFFCC"/>
    <a:srgbClr val="CCFFCC"/>
    <a:srgbClr val="CC99FF"/>
    <a:srgbClr val="FF6600"/>
    <a:srgbClr val="0070C0"/>
    <a:srgbClr val="516E00"/>
    <a:srgbClr val="FFCCFF"/>
    <a:srgbClr val="FF99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22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9059bac328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9059bac328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61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1606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24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458B-DB5E-438B-A5D5-8EB570657B64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E375-43C1-4CAA-8CB2-CB243A4BDB48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FF9C-F4C8-43EE-9025-5A9E04F90A90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88AC-36B1-4F16-B3A7-AB76E76381DD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150C-378A-48D1-B0EF-03DE60092162}" type="datetime1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3A63-7FBF-4920-B0B3-EAE44D242283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CFAB-5C7C-4103-874A-47B1FF985497}" type="datetime1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3E97-777D-436E-9B57-EF2CD6F8A505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CFF4-57D6-4643-9CE0-CD95FAF28700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E85C-4F7F-4390-9A45-2B96A9017563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368B-7154-44A2-956A-3D3B4AD2E904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27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90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2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5328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78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666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18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4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1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482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765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922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64332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712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1991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696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042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4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168780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613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799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4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63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75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472747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21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92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418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7809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414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59756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90340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22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33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6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65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93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7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53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62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38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91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72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5487-75B8-4ACD-9990-D4E8312EA95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5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D0A51-4A7E-4F2D-B63A-72E0AD8265EC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71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E89B8-6FA8-4A55-98BF-9484B8B599C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17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7638F-5E2E-4E73-98A6-023F670412F5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51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EC9F-2D70-409B-9CF6-F021DD890A6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5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D6B64-7AA7-412D-8EF0-4FC778762EA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517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D066E-C16F-47AC-9362-FAB657E9149F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2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E0CC9-DBB7-4930-A6B4-91C75B86CA9B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09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96613-0A1E-40EB-9124-0557DB14B52D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84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8E50E-85E9-44B8-9E18-7E481B396BC4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7399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9EE10-41EC-4132-B285-137967D1F08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500" y="546100"/>
            <a:ext cx="4932400" cy="21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500" y="4579000"/>
            <a:ext cx="5054400" cy="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378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387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9502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2420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352767" y="546100"/>
            <a:ext cx="5486400" cy="6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2606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09600" y="546100"/>
            <a:ext cx="5486400" cy="6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6621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3498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3667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6533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96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8B5806E-D45C-46A6-8FC3-CFE2CE72A9EB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63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5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6DDB-C547-4D2E-B2C8-199EBE24F577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5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940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CC8B6434-182A-48E3-8E2A-220B41086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8" y="98984"/>
            <a:ext cx="1292002" cy="164936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-2" y="3318230"/>
            <a:ext cx="12192002" cy="9827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FFBA4E9-362C-B9DA-5158-434ECA48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0" y="4366985"/>
            <a:ext cx="2627997" cy="199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A655CA8-CC4B-6304-71F1-61A65F52D748}"/>
              </a:ext>
            </a:extLst>
          </p:cNvPr>
          <p:cNvSpPr txBox="1"/>
          <p:nvPr/>
        </p:nvSpPr>
        <p:spPr>
          <a:xfrm>
            <a:off x="7447661" y="6071877"/>
            <a:ext cx="440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 คณะกรรมการบริหารความเสี่ยงมหาวิทยาลัยราชภัฏสกลนคร</a:t>
            </a:r>
            <a:b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ประจำปีงบประมาณ พ.ศ. 2567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1286516" y="1860345"/>
            <a:ext cx="1090548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ประชุมเลขานุการคณะกรรมการ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  <a:b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250086" y="3521598"/>
            <a:ext cx="12192000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</a:t>
            </a:r>
            <a:r>
              <a:rPr lang="th-TH" sz="4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อังคาร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เดือน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มกราคม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พ.ศ.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2567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เวลา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14.00 – 16.00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น.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96"/>
              </a:solidFill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baseline="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ห้อง</a:t>
            </a:r>
            <a:r>
              <a:rPr lang="th-TH" sz="4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ประชุมพุทธชาด ชั้น </a:t>
            </a:r>
            <a:r>
              <a:rPr lang="en-US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4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  <a:p>
            <a:pPr algn="ctr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</p:txBody>
      </p:sp>
      <p:pic>
        <p:nvPicPr>
          <p:cNvPr id="14" name="ตัวแทนรูปภาพ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223"/>
          <a:stretch/>
        </p:blipFill>
        <p:spPr>
          <a:xfrm>
            <a:off x="9531" y="-144843"/>
            <a:ext cx="3503219" cy="3357983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6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4396D035-E9E0-1241-A494-8BC2AB33E172}"/>
              </a:ext>
            </a:extLst>
          </p:cNvPr>
          <p:cNvGrpSpPr/>
          <p:nvPr/>
        </p:nvGrpSpPr>
        <p:grpSpPr>
          <a:xfrm>
            <a:off x="8892817" y="1222174"/>
            <a:ext cx="485613" cy="557934"/>
            <a:chOff x="2600940" y="1364722"/>
            <a:chExt cx="3925967" cy="4010110"/>
          </a:xfrm>
          <a:solidFill>
            <a:srgbClr val="B44B97"/>
          </a:solidFill>
        </p:grpSpPr>
        <p:sp>
          <p:nvSpPr>
            <p:cNvPr id="3" name="Donut 1">
              <a:extLst>
                <a:ext uri="{FF2B5EF4-FFF2-40B4-BE49-F238E27FC236}">
                  <a16:creationId xmlns:a16="http://schemas.microsoft.com/office/drawing/2014/main" id="{BCFB7D1E-E25F-586C-0823-FAA8E19FDF2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70EB88-19CC-945C-4ECB-2A53D2A44BC6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3" name="Chevron 2">
            <a:extLst>
              <a:ext uri="{FF2B5EF4-FFF2-40B4-BE49-F238E27FC236}">
                <a16:creationId xmlns:a16="http://schemas.microsoft.com/office/drawing/2014/main" id="{B31AD0D9-1A79-3803-E358-4A457569FF7A}"/>
              </a:ext>
            </a:extLst>
          </p:cNvPr>
          <p:cNvSpPr/>
          <p:nvPr/>
        </p:nvSpPr>
        <p:spPr>
          <a:xfrm>
            <a:off x="9466620" y="2737670"/>
            <a:ext cx="1722298" cy="236038"/>
          </a:xfrm>
          <a:prstGeom prst="chevron">
            <a:avLst>
              <a:gd name="adj" fmla="val 39922"/>
            </a:avLst>
          </a:prstGeom>
          <a:solidFill>
            <a:srgbClr val="B44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Chevron 11">
            <a:extLst>
              <a:ext uri="{FF2B5EF4-FFF2-40B4-BE49-F238E27FC236}">
                <a16:creationId xmlns:a16="http://schemas.microsoft.com/office/drawing/2014/main" id="{D84490D3-51AE-AB2E-D9F2-54DC1DF4BEC0}"/>
              </a:ext>
            </a:extLst>
          </p:cNvPr>
          <p:cNvSpPr/>
          <p:nvPr/>
        </p:nvSpPr>
        <p:spPr>
          <a:xfrm>
            <a:off x="870080" y="2795860"/>
            <a:ext cx="1722298" cy="170854"/>
          </a:xfrm>
          <a:prstGeom prst="chevron">
            <a:avLst>
              <a:gd name="adj" fmla="val 39922"/>
            </a:avLst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Chevron 19">
            <a:extLst>
              <a:ext uri="{FF2B5EF4-FFF2-40B4-BE49-F238E27FC236}">
                <a16:creationId xmlns:a16="http://schemas.microsoft.com/office/drawing/2014/main" id="{0ED15802-C16F-40EB-C752-ED58D1B9DCE2}"/>
              </a:ext>
            </a:extLst>
          </p:cNvPr>
          <p:cNvSpPr/>
          <p:nvPr/>
        </p:nvSpPr>
        <p:spPr>
          <a:xfrm>
            <a:off x="2960305" y="2784330"/>
            <a:ext cx="1722298" cy="236038"/>
          </a:xfrm>
          <a:prstGeom prst="chevron">
            <a:avLst>
              <a:gd name="adj" fmla="val 39922"/>
            </a:avLst>
          </a:prstGeom>
          <a:solidFill>
            <a:srgbClr val="ED7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5117641" y="2784330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Chevron 35">
            <a:extLst>
              <a:ext uri="{FF2B5EF4-FFF2-40B4-BE49-F238E27FC236}">
                <a16:creationId xmlns:a16="http://schemas.microsoft.com/office/drawing/2014/main" id="{82408514-0D02-18A2-126D-CA8AB5200198}"/>
              </a:ext>
            </a:extLst>
          </p:cNvPr>
          <p:cNvSpPr/>
          <p:nvPr/>
        </p:nvSpPr>
        <p:spPr>
          <a:xfrm>
            <a:off x="7203383" y="2793647"/>
            <a:ext cx="1722298" cy="236038"/>
          </a:xfrm>
          <a:prstGeom prst="chevron">
            <a:avLst>
              <a:gd name="adj" fmla="val 39922"/>
            </a:avLst>
          </a:prstGeom>
          <a:solidFill>
            <a:srgbClr val="32B5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748369" y="1810536"/>
            <a:ext cx="12414" cy="1045153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4970467" y="1810536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599F069C-E29D-C67E-332E-011DACB3FA2D}"/>
              </a:ext>
            </a:extLst>
          </p:cNvPr>
          <p:cNvCxnSpPr>
            <a:cxnSpLocks/>
          </p:cNvCxnSpPr>
          <p:nvPr/>
        </p:nvCxnSpPr>
        <p:spPr>
          <a:xfrm>
            <a:off x="6932912" y="3026871"/>
            <a:ext cx="0" cy="2518657"/>
          </a:xfrm>
          <a:prstGeom prst="line">
            <a:avLst/>
          </a:prstGeom>
          <a:noFill/>
          <a:ln w="38100" cap="flat" cmpd="sng" algn="ctr">
            <a:solidFill>
              <a:srgbClr val="32B5D3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48A631CC-2FB8-77A8-B3D5-A7FB06397D9B}"/>
              </a:ext>
            </a:extLst>
          </p:cNvPr>
          <p:cNvCxnSpPr>
            <a:cxnSpLocks/>
          </p:cNvCxnSpPr>
          <p:nvPr/>
        </p:nvCxnSpPr>
        <p:spPr>
          <a:xfrm flipV="1">
            <a:off x="9196150" y="1810536"/>
            <a:ext cx="1" cy="1280160"/>
          </a:xfrm>
          <a:prstGeom prst="line">
            <a:avLst/>
          </a:prstGeom>
          <a:noFill/>
          <a:ln w="38100" cap="flat" cmpd="sng" algn="ctr">
            <a:solidFill>
              <a:srgbClr val="B44B97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545" y="1330967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ธ.ค. 67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4629915" y="1145124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452649" y="1124638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656931" y="1685993"/>
            <a:ext cx="213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ประชุมเตรียมความพร้อม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ในการจัดทำแผนบริหารความเสี่ยงมหาวิทยาลัยราชภัฏสกลนคร  ประจำปีงบประมาณ พ.ศ. 2567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C56E2D6F-2AAB-4E17-081F-D6420D48D028}"/>
              </a:ext>
            </a:extLst>
          </p:cNvPr>
          <p:cNvSpPr txBox="1"/>
          <p:nvPr/>
        </p:nvSpPr>
        <p:spPr>
          <a:xfrm>
            <a:off x="421464" y="2976859"/>
            <a:ext cx="2496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ชี้แจงข้อมูลสรุปผลประเมินประกันคุณภาพและผลการสำรวจประเด็นความเสี่ยง จำนวน 100 คน โดยแบ่งเป็น 5 พันธกิจ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ด้านการเรียนการสอน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ด้านวิจัย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ด้านบริการวิชาการ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ด้านทะนุบำรุงศิลปะและวัฒนธรรม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ด้านบริหารจัดการ</a:t>
            </a: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2DCA4710-226E-EF35-6DBC-6A885697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093" y="131444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- 17 ธ.ค. 67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199" y="1241652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ม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535ABFE-D2D2-B9C7-1DA9-809A15E0BDBC}"/>
              </a:ext>
            </a:extLst>
          </p:cNvPr>
          <p:cNvSpPr txBox="1"/>
          <p:nvPr/>
        </p:nvSpPr>
        <p:spPr>
          <a:xfrm>
            <a:off x="5110639" y="1676782"/>
            <a:ext cx="1602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ประชุมเลขานุการบริหารความเสี่ยง เพื่อคัดเลือกประเด็นความเสี่ยงระดับมหาวิทยาลัย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직사각형 113">
            <a:extLst>
              <a:ext uri="{FF2B5EF4-FFF2-40B4-BE49-F238E27FC236}">
                <a16:creationId xmlns:a16="http://schemas.microsoft.com/office/drawing/2014/main" id="{5D0DC1CC-AFAC-6B7F-B6BC-FA9115CE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072" y="1256834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ม.ค.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47E669CA-B49A-D276-6C85-B4B209603AB2}"/>
              </a:ext>
            </a:extLst>
          </p:cNvPr>
          <p:cNvSpPr txBox="1"/>
          <p:nvPr/>
        </p:nvSpPr>
        <p:spPr>
          <a:xfrm>
            <a:off x="2921235" y="1697344"/>
            <a:ext cx="192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ขอให้คณะ สำนัก สถาบัน จัดทำแผนบริหารความเสี่ยง </a:t>
            </a:r>
            <a:b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2 ประเด็นความเสี่ยง</a:t>
            </a:r>
            <a:endParaRPr kumimoji="0" lang="en-US" altLang="th-TH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DEBD07B-0D0D-5D88-1A34-66FB0DB8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>
                <a:solidFill>
                  <a:srgbClr val="000096"/>
                </a:solidFill>
              </a:rPr>
              <a:t>10</a:t>
            </a:fld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45" name="กล่องข้อความ 64">
            <a:extLst>
              <a:ext uri="{FF2B5EF4-FFF2-40B4-BE49-F238E27FC236}">
                <a16:creationId xmlns:a16="http://schemas.microsoft.com/office/drawing/2014/main" id="{6375DFA9-0AB3-7F0D-E868-CD5C100F9C3B}"/>
              </a:ext>
            </a:extLst>
          </p:cNvPr>
          <p:cNvSpPr txBox="1"/>
          <p:nvPr/>
        </p:nvSpPr>
        <p:spPr>
          <a:xfrm>
            <a:off x="6853200" y="1608440"/>
            <a:ext cx="2463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ประชุมผู้บริหาร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รองอธิการบดีทุกฝ่าย 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พิจารณาความเสี่ยงประจำปี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971" y="1277528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ม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กล่องข้อความ 65">
            <a:extLst>
              <a:ext uri="{FF2B5EF4-FFF2-40B4-BE49-F238E27FC236}">
                <a16:creationId xmlns:a16="http://schemas.microsoft.com/office/drawing/2014/main" id="{75A04E3A-A71D-094B-744C-F9BBA26A5F20}"/>
              </a:ext>
            </a:extLst>
          </p:cNvPr>
          <p:cNvSpPr txBox="1"/>
          <p:nvPr/>
        </p:nvSpPr>
        <p:spPr>
          <a:xfrm>
            <a:off x="4878944" y="3225021"/>
            <a:ext cx="198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พิจารณาความเสี่ยงมหาวิทยาลัยราชภัฏสกลนคร ประจำปีงบประมาณ พ.ศ. 2568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ตามพันธกิจหลักของมหาวิทยาลัย</a:t>
            </a:r>
          </a:p>
        </p:txBody>
      </p:sp>
      <p:sp>
        <p:nvSpPr>
          <p:cNvPr id="53" name="กล่องข้อความ 65">
            <a:extLst>
              <a:ext uri="{FF2B5EF4-FFF2-40B4-BE49-F238E27FC236}">
                <a16:creationId xmlns:a16="http://schemas.microsoft.com/office/drawing/2014/main" id="{75A04E3A-A71D-094B-744C-F9BBA26A5F20}"/>
              </a:ext>
            </a:extLst>
          </p:cNvPr>
          <p:cNvSpPr txBox="1"/>
          <p:nvPr/>
        </p:nvSpPr>
        <p:spPr>
          <a:xfrm>
            <a:off x="7060044" y="3086100"/>
            <a:ext cx="1986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พิจารณาความเสี่ยงมหาวิทยาลัยราชภัฏสกลนคร ประจำปีงบประมาณ พ.ศ. 2568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ปฏิทินแผนบริหารความเสี่ยงมหาวิทยาลัยราชภัฏสกลนคร ประจำปีงบประมาณ พ.ศ. 256</a:t>
            </a:r>
            <a:r>
              <a:rPr lang="en-US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endParaRPr lang="th-TH" sz="3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90A79-3CA7-C6AF-4F6A-F0C24C6C0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44" y="4740761"/>
            <a:ext cx="2088378" cy="75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0B6BB-76E4-4155-2402-2F60051FD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44" y="5543551"/>
            <a:ext cx="1395547" cy="78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87337A-9B81-F16A-C6A1-CD3344C4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301" y="3818775"/>
            <a:ext cx="1083977" cy="161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กล่องข้อความ 49">
            <a:extLst>
              <a:ext uri="{FF2B5EF4-FFF2-40B4-BE49-F238E27FC236}">
                <a16:creationId xmlns:a16="http://schemas.microsoft.com/office/drawing/2014/main" id="{2DE26FD0-7375-1C76-AE6D-47AE34C6A1F5}"/>
              </a:ext>
            </a:extLst>
          </p:cNvPr>
          <p:cNvSpPr txBox="1"/>
          <p:nvPr/>
        </p:nvSpPr>
        <p:spPr>
          <a:xfrm>
            <a:off x="2829739" y="3028485"/>
            <a:ext cx="1529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จำนวนประเด็นความเสี่ยง ระดับคณะ สำนัก สถาบัน รวม 20 ประเด็นความเสี่ยง</a:t>
            </a:r>
          </a:p>
        </p:txBody>
      </p:sp>
      <p:cxnSp>
        <p:nvCxnSpPr>
          <p:cNvPr id="38" name="Straight Connector 16">
            <a:extLst>
              <a:ext uri="{FF2B5EF4-FFF2-40B4-BE49-F238E27FC236}">
                <a16:creationId xmlns:a16="http://schemas.microsoft.com/office/drawing/2014/main" id="{083CA597-BB8F-94BD-1571-80CE4BB46D0A}"/>
              </a:ext>
            </a:extLst>
          </p:cNvPr>
          <p:cNvCxnSpPr>
            <a:cxnSpLocks/>
          </p:cNvCxnSpPr>
          <p:nvPr/>
        </p:nvCxnSpPr>
        <p:spPr>
          <a:xfrm flipV="1">
            <a:off x="2804475" y="1676782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40" name="กล่องข้อความ 64">
            <a:extLst>
              <a:ext uri="{FF2B5EF4-FFF2-40B4-BE49-F238E27FC236}">
                <a16:creationId xmlns:a16="http://schemas.microsoft.com/office/drawing/2014/main" id="{F0138A2A-753A-E66B-61C6-7A1628AD5C68}"/>
              </a:ext>
            </a:extLst>
          </p:cNvPr>
          <p:cNvSpPr txBox="1"/>
          <p:nvPr/>
        </p:nvSpPr>
        <p:spPr>
          <a:xfrm>
            <a:off x="9345700" y="1715722"/>
            <a:ext cx="221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ประชุมคณะกรรมการบริหารความเสี่ยงมหาวิทยาลัย ครั้งที่ 1/2568</a:t>
            </a:r>
          </a:p>
        </p:txBody>
      </p:sp>
      <p:sp>
        <p:nvSpPr>
          <p:cNvPr id="48" name="กล่องข้อความ 65">
            <a:extLst>
              <a:ext uri="{FF2B5EF4-FFF2-40B4-BE49-F238E27FC236}">
                <a16:creationId xmlns:a16="http://schemas.microsoft.com/office/drawing/2014/main" id="{D2F014F0-4C86-6DB3-6C3C-981DB7C41E57}"/>
              </a:ext>
            </a:extLst>
          </p:cNvPr>
          <p:cNvSpPr txBox="1"/>
          <p:nvPr/>
        </p:nvSpPr>
        <p:spPr>
          <a:xfrm>
            <a:off x="9291971" y="3086100"/>
            <a:ext cx="1986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 ร่าง แผนบริหารความเสี่ยงมหาวิทยาลัยราชภัฏสกลนคร ประจำปีงบประมาณ พ.ศ. 2568</a:t>
            </a:r>
          </a:p>
        </p:txBody>
      </p:sp>
    </p:spTree>
    <p:extLst>
      <p:ext uri="{BB962C8B-B14F-4D97-AF65-F5344CB8AC3E}">
        <p14:creationId xmlns:p14="http://schemas.microsoft.com/office/powerpoint/2010/main" val="162293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11">
            <a:extLst>
              <a:ext uri="{FF2B5EF4-FFF2-40B4-BE49-F238E27FC236}">
                <a16:creationId xmlns:a16="http://schemas.microsoft.com/office/drawing/2014/main" id="{D84490D3-51AE-AB2E-D9F2-54DC1DF4BEC0}"/>
              </a:ext>
            </a:extLst>
          </p:cNvPr>
          <p:cNvSpPr/>
          <p:nvPr/>
        </p:nvSpPr>
        <p:spPr>
          <a:xfrm>
            <a:off x="899276" y="3021254"/>
            <a:ext cx="1722298" cy="236038"/>
          </a:xfrm>
          <a:prstGeom prst="chevron">
            <a:avLst>
              <a:gd name="adj" fmla="val 39922"/>
            </a:avLst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Chevron 19">
            <a:extLst>
              <a:ext uri="{FF2B5EF4-FFF2-40B4-BE49-F238E27FC236}">
                <a16:creationId xmlns:a16="http://schemas.microsoft.com/office/drawing/2014/main" id="{0ED15802-C16F-40EB-C752-ED58D1B9DCE2}"/>
              </a:ext>
            </a:extLst>
          </p:cNvPr>
          <p:cNvSpPr/>
          <p:nvPr/>
        </p:nvSpPr>
        <p:spPr>
          <a:xfrm>
            <a:off x="3008895" y="3021254"/>
            <a:ext cx="1722298" cy="236038"/>
          </a:xfrm>
          <a:prstGeom prst="chevron">
            <a:avLst>
              <a:gd name="adj" fmla="val 39922"/>
            </a:avLst>
          </a:prstGeom>
          <a:solidFill>
            <a:srgbClr val="ED7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5118513" y="3021254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702755" y="1875118"/>
            <a:ext cx="15205" cy="1280160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32D4FAC1-A9CA-D16C-47FF-8942F795C5AE}"/>
              </a:ext>
            </a:extLst>
          </p:cNvPr>
          <p:cNvCxnSpPr>
            <a:cxnSpLocks/>
          </p:cNvCxnSpPr>
          <p:nvPr/>
        </p:nvCxnSpPr>
        <p:spPr>
          <a:xfrm>
            <a:off x="2815234" y="3141943"/>
            <a:ext cx="1" cy="1280160"/>
          </a:xfrm>
          <a:prstGeom prst="line">
            <a:avLst/>
          </a:prstGeom>
          <a:noFill/>
          <a:ln w="38100" cap="flat" cmpd="sng" algn="ctr">
            <a:solidFill>
              <a:srgbClr val="ED7D1F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4924853" y="1875118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0" y="1379031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 ม.ค.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4584301" y="1209706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03030129-AF78-BE38-6A44-ED86EB679DBD}"/>
              </a:ext>
            </a:extLst>
          </p:cNvPr>
          <p:cNvSpPr>
            <a:spLocks noChangeAspect="1"/>
          </p:cNvSpPr>
          <p:nvPr/>
        </p:nvSpPr>
        <p:spPr>
          <a:xfrm>
            <a:off x="2518528" y="4521915"/>
            <a:ext cx="571334" cy="570906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rgbClr val="ED7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407035" y="1189220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E0ACBF8E-F40D-DF55-2388-A052A96D926A}"/>
              </a:ext>
            </a:extLst>
          </p:cNvPr>
          <p:cNvSpPr txBox="1"/>
          <p:nvPr/>
        </p:nvSpPr>
        <p:spPr>
          <a:xfrm>
            <a:off x="772243" y="1727223"/>
            <a:ext cx="1873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เสนอแผนบริหารความเสี่ยง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 ต่อที่ประชุมคณะกรรมการบริหารมหาวิทยาลัย (ก.บ.ม.)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1/2568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2849644" y="1716269"/>
            <a:ext cx="1873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เสนอแผนบริหารความเสี่ยง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 ต่อที่ประชุมคณะกรรมการสภามหาวิทยาลัย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1/2568</a:t>
            </a: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83DE70D4-C0F7-3F20-EF7F-DB94FA49E7DE}"/>
              </a:ext>
            </a:extLst>
          </p:cNvPr>
          <p:cNvSpPr txBox="1"/>
          <p:nvPr/>
        </p:nvSpPr>
        <p:spPr>
          <a:xfrm>
            <a:off x="610081" y="3318508"/>
            <a:ext cx="198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พิจารณาเห็นชอบและให้ข้อเสนอแนะ ในการทบทวนแผนบริหารความเสี่ยงมหาวิทยาลัยราชภัฏสกลนคร ประจำปีงบประมาณ พ.ศ. 2568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DEBD07B-0D0D-5D88-1A34-66FB0DB8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>
                <a:solidFill>
                  <a:srgbClr val="000096"/>
                </a:solidFill>
              </a:rPr>
              <a:t>11</a:t>
            </a:fld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994" y="1335154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ม.ค.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83DE70D4-C0F7-3F20-EF7F-DB94FA49E7DE}"/>
              </a:ext>
            </a:extLst>
          </p:cNvPr>
          <p:cNvSpPr txBox="1"/>
          <p:nvPr/>
        </p:nvSpPr>
        <p:spPr>
          <a:xfrm>
            <a:off x="2843892" y="3422326"/>
            <a:ext cx="198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พิจารณาเห็นชอบและให้ข้อเสนอแนะ ในการทบทวนแผนบริหารความเสี่ยงมหาวิทยาลัยราชภัฏสกลนคร ประจำปีงบประมาณ พ.ศ. 2568</a:t>
            </a:r>
          </a:p>
        </p:txBody>
      </p:sp>
      <p:sp>
        <p:nvSpPr>
          <p:cNvPr id="56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7405274" y="3013816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7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7211614" y="1867680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58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6871062" y="1202268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83DE70D4-C0F7-3F20-EF7F-DB94FA49E7DE}"/>
              </a:ext>
            </a:extLst>
          </p:cNvPr>
          <p:cNvSpPr txBox="1"/>
          <p:nvPr/>
        </p:nvSpPr>
        <p:spPr>
          <a:xfrm>
            <a:off x="5025872" y="3354443"/>
            <a:ext cx="198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พิจารณาเห็นชอบและให้ข้อเสนอแนะ ในการทบทวนแผนบริหารความเสี่ยงมหาวิทยาลัยราชภัฏสกลนคร ประจำปีงบประมาณ พ.ศ. 2568</a:t>
            </a:r>
          </a:p>
        </p:txBody>
      </p:sp>
      <p:sp>
        <p:nvSpPr>
          <p:cNvPr id="60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056" y="1302850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 มี.ค.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4932367" y="1656203"/>
            <a:ext cx="2173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ติดตามการดำเนินงานตามแผนบริหารความเสี่ยง มหาวิทยาลัยราชภัฏสกลนคร ประจำปีงบประมาณ พ.ศ.2568 รอบ 6 เดือน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 ต.ค. 67 – 31 มี.ค. 68)</a:t>
            </a:r>
            <a:endParaRPr lang="th-TH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9546162" y="3030273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2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9484712" y="1885584"/>
            <a:ext cx="15205" cy="1280160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74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9188992" y="1199686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220" y="1329904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7153997" y="3229307"/>
            <a:ext cx="2173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ทบทวนการดำเนินงานตามแผนบริหารความเสี่ยง มหาวิทยาลัยราชภัฏสกลนคร ประจำปีงบประมาณ พ.ศ.2568 รอบ 6 เดือน (1 ต.ค. 67 – 31 มี.ค. 68)</a:t>
            </a:r>
            <a:endParaRPr lang="th-TH" sz="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กล่องข้อความ 64">
            <a:extLst>
              <a:ext uri="{FF2B5EF4-FFF2-40B4-BE49-F238E27FC236}">
                <a16:creationId xmlns:a16="http://schemas.microsoft.com/office/drawing/2014/main" id="{6375DFA9-0AB3-7F0D-E868-CD5C100F9C3B}"/>
              </a:ext>
            </a:extLst>
          </p:cNvPr>
          <p:cNvSpPr txBox="1"/>
          <p:nvPr/>
        </p:nvSpPr>
        <p:spPr>
          <a:xfrm>
            <a:off x="7336416" y="1774826"/>
            <a:ext cx="179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ประชุมคณะกรรมการบริหารความเสี่ยงมหาวิทยาลัยราชภัฏสกลนคร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2/256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cxnSp>
        <p:nvCxnSpPr>
          <p:cNvPr id="86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9243142" y="3207899"/>
            <a:ext cx="15205" cy="1280160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87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8962627" y="4618342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7161" y="1313161"/>
            <a:ext cx="121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9258347" y="3305418"/>
            <a:ext cx="2356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ติดตามการดำเนินงานตามแผนบริหารความเสี่ยง มหาวิทยาลัยราชภัฏสกลนคร ประจำปีงบประมาณ พ.ศ.2568 </a:t>
            </a:r>
            <a:b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12 เดือน (1 ต.ค. 67 – 30 ก.ย. 68)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กล่องข้อความ 64">
            <a:extLst>
              <a:ext uri="{FF2B5EF4-FFF2-40B4-BE49-F238E27FC236}">
                <a16:creationId xmlns:a16="http://schemas.microsoft.com/office/drawing/2014/main" id="{6375DFA9-0AB3-7F0D-E868-CD5C100F9C3B}"/>
              </a:ext>
            </a:extLst>
          </p:cNvPr>
          <p:cNvSpPr txBox="1"/>
          <p:nvPr/>
        </p:nvSpPr>
        <p:spPr>
          <a:xfrm>
            <a:off x="9503423" y="1815411"/>
            <a:ext cx="235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ประชุมคณะกรรมการบริหารความเสี่ยงมหาวิทยาลัยราชภัฏสกลนคร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3/256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ปฏิทินแผนบริหารความเสี่ยงมหาวิทยาลัยราชภัฏสกลนคร ประจำปีงบประมาณ พ.ศ. 256</a:t>
            </a:r>
            <a:r>
              <a:rPr lang="en-US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20195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2089"/>
              </p:ext>
            </p:extLst>
          </p:nvPr>
        </p:nvGraphicFramePr>
        <p:xfrm>
          <a:off x="59435" y="678339"/>
          <a:ext cx="12073129" cy="5512079"/>
        </p:xfrm>
        <a:graphic>
          <a:graphicData uri="http://schemas.openxmlformats.org/drawingml/2006/table">
            <a:tbl>
              <a:tblPr firstRow="1" firstCol="1" bandRow="1"/>
              <a:tblGrid>
                <a:gridCol w="1249773">
                  <a:extLst>
                    <a:ext uri="{9D8B030D-6E8A-4147-A177-3AD203B41FA5}">
                      <a16:colId xmlns:a16="http://schemas.microsoft.com/office/drawing/2014/main" val="2972668553"/>
                    </a:ext>
                  </a:extLst>
                </a:gridCol>
                <a:gridCol w="2612505">
                  <a:extLst>
                    <a:ext uri="{9D8B030D-6E8A-4147-A177-3AD203B41FA5}">
                      <a16:colId xmlns:a16="http://schemas.microsoft.com/office/drawing/2014/main" val="670014709"/>
                    </a:ext>
                  </a:extLst>
                </a:gridCol>
                <a:gridCol w="451842">
                  <a:extLst>
                    <a:ext uri="{9D8B030D-6E8A-4147-A177-3AD203B41FA5}">
                      <a16:colId xmlns:a16="http://schemas.microsoft.com/office/drawing/2014/main" val="185467857"/>
                    </a:ext>
                  </a:extLst>
                </a:gridCol>
                <a:gridCol w="451842">
                  <a:extLst>
                    <a:ext uri="{9D8B030D-6E8A-4147-A177-3AD203B41FA5}">
                      <a16:colId xmlns:a16="http://schemas.microsoft.com/office/drawing/2014/main" val="4252012168"/>
                    </a:ext>
                  </a:extLst>
                </a:gridCol>
                <a:gridCol w="3064753">
                  <a:extLst>
                    <a:ext uri="{9D8B030D-6E8A-4147-A177-3AD203B41FA5}">
                      <a16:colId xmlns:a16="http://schemas.microsoft.com/office/drawing/2014/main" val="3463175875"/>
                    </a:ext>
                  </a:extLst>
                </a:gridCol>
                <a:gridCol w="1392335">
                  <a:extLst>
                    <a:ext uri="{9D8B030D-6E8A-4147-A177-3AD203B41FA5}">
                      <a16:colId xmlns:a16="http://schemas.microsoft.com/office/drawing/2014/main" val="255947215"/>
                    </a:ext>
                  </a:extLst>
                </a:gridCol>
                <a:gridCol w="738217">
                  <a:extLst>
                    <a:ext uri="{9D8B030D-6E8A-4147-A177-3AD203B41FA5}">
                      <a16:colId xmlns:a16="http://schemas.microsoft.com/office/drawing/2014/main" val="3933330939"/>
                    </a:ext>
                  </a:extLst>
                </a:gridCol>
                <a:gridCol w="2111862">
                  <a:extLst>
                    <a:ext uri="{9D8B030D-6E8A-4147-A177-3AD203B41FA5}">
                      <a16:colId xmlns:a16="http://schemas.microsoft.com/office/drawing/2014/main" val="298459575"/>
                    </a:ext>
                  </a:extLst>
                </a:gridCol>
              </a:tblGrid>
              <a:tr h="4085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400" b="1" spc="-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49007"/>
                  </a:ext>
                </a:extLst>
              </a:tr>
              <a:tr h="5071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05047"/>
                  </a:ext>
                </a:extLst>
              </a:tr>
              <a:tr h="1999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ความไม่ปลอดภัยจากเหตุการณ์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กราดยิง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การควบคุมอาวุธปืนไม่เข้มงวด และมูลเหตุจูงใจตามสถานการณ์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จัดทำแผนปฏิบัติการตอบสนองต่อภาวะฉุกเฉินกรณีเกิดเหตุ “แผนเหตุกราดยิง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Active Shooter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)”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จัดโครงการ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อบรมการเผชิญกับเหตุการณ์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u="none" dirty="0"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สร้างเครือข่ายความร่วมมือด้านความมั่นคงและการประสานงานกับเครือข่ายความร่วมมือภายนอก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โครงการจัดทำ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แผนปฏิบัติการตอบสนองต่อภาวะฉุกเฉินกรณีเกิดเหตุ “แผนเหตุกราดยิง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Active Shooter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ผศ.รัฐพล ฤทธิธรรม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ผู้อำนวยการสำนักงานอธิการบดี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ผู้อำนวยการกองกลาง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หัวหน้างานอาคารฯ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44571"/>
                  </a:ext>
                </a:extLst>
              </a:tr>
              <a:tr h="257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การเสนอสื่อเรื่องความรุนแรงต่าง ๆ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จัดทำโครงการอบรม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การรู้เท่าทันสื่อ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/เผยแพร่ประชาสัมพันธ์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ผศ.รัฐพล ฤทธิธรรม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 ดร.อุบลศิลป์ โพธิ์พรม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คณบดีทุกคณะ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ผู้อำนวยการสำนัก สถาบัน กอง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60778"/>
                  </a:ext>
                </a:extLst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ความไม่ปลอดภัยจากเหตุการณ์กราดยิง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363200" y="469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39 - 41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143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20310"/>
              </p:ext>
            </p:extLst>
          </p:nvPr>
        </p:nvGraphicFramePr>
        <p:xfrm>
          <a:off x="604647" y="943515"/>
          <a:ext cx="10982706" cy="3404083"/>
        </p:xfrm>
        <a:graphic>
          <a:graphicData uri="http://schemas.openxmlformats.org/drawingml/2006/table">
            <a:tbl>
              <a:tblPr firstRow="1" firstCol="1" bandRow="1"/>
              <a:tblGrid>
                <a:gridCol w="1136896">
                  <a:extLst>
                    <a:ext uri="{9D8B030D-6E8A-4147-A177-3AD203B41FA5}">
                      <a16:colId xmlns:a16="http://schemas.microsoft.com/office/drawing/2014/main" val="2972668553"/>
                    </a:ext>
                  </a:extLst>
                </a:gridCol>
                <a:gridCol w="2376549">
                  <a:extLst>
                    <a:ext uri="{9D8B030D-6E8A-4147-A177-3AD203B41FA5}">
                      <a16:colId xmlns:a16="http://schemas.microsoft.com/office/drawing/2014/main" val="670014709"/>
                    </a:ext>
                  </a:extLst>
                </a:gridCol>
                <a:gridCol w="411032">
                  <a:extLst>
                    <a:ext uri="{9D8B030D-6E8A-4147-A177-3AD203B41FA5}">
                      <a16:colId xmlns:a16="http://schemas.microsoft.com/office/drawing/2014/main" val="185467857"/>
                    </a:ext>
                  </a:extLst>
                </a:gridCol>
                <a:gridCol w="411032">
                  <a:extLst>
                    <a:ext uri="{9D8B030D-6E8A-4147-A177-3AD203B41FA5}">
                      <a16:colId xmlns:a16="http://schemas.microsoft.com/office/drawing/2014/main" val="4252012168"/>
                    </a:ext>
                  </a:extLst>
                </a:gridCol>
                <a:gridCol w="3202257">
                  <a:extLst>
                    <a:ext uri="{9D8B030D-6E8A-4147-A177-3AD203B41FA5}">
                      <a16:colId xmlns:a16="http://schemas.microsoft.com/office/drawing/2014/main" val="3463175875"/>
                    </a:ext>
                  </a:extLst>
                </a:gridCol>
                <a:gridCol w="1315447">
                  <a:extLst>
                    <a:ext uri="{9D8B030D-6E8A-4147-A177-3AD203B41FA5}">
                      <a16:colId xmlns:a16="http://schemas.microsoft.com/office/drawing/2014/main" val="255947215"/>
                    </a:ext>
                  </a:extLst>
                </a:gridCol>
                <a:gridCol w="544398">
                  <a:extLst>
                    <a:ext uri="{9D8B030D-6E8A-4147-A177-3AD203B41FA5}">
                      <a16:colId xmlns:a16="http://schemas.microsoft.com/office/drawing/2014/main" val="3933330939"/>
                    </a:ext>
                  </a:extLst>
                </a:gridCol>
                <a:gridCol w="1585095">
                  <a:extLst>
                    <a:ext uri="{9D8B030D-6E8A-4147-A177-3AD203B41FA5}">
                      <a16:colId xmlns:a16="http://schemas.microsoft.com/office/drawing/2014/main" val="298459575"/>
                    </a:ext>
                  </a:extLst>
                </a:gridCol>
              </a:tblGrid>
              <a:tr h="4067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400" b="1" spc="-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49007"/>
                  </a:ext>
                </a:extLst>
              </a:tr>
              <a:tr h="5389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05047"/>
                  </a:ext>
                </a:extLst>
              </a:tr>
              <a:tr h="2033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ความไม่ปลอดภัยจากเหตุการณ์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กราดยิง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ปัญหา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สุขภาพจิตของ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 นักศึกษา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จัดทำโครงการ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ตรวจสุขภาพทางจิตอาจารย์ บุคลากรและนักศึกษา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เพื่อเป็นการคัดกรองสุขภาพจิตเบื้องต้น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กิจกรรม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ตรวจสุขภาพทางจิต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ประจำปีงบประมาณ พ.ศ. 2567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 ดร.พรเทพ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เสถียรนพเก้า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ผู้อำนวยการกองพัฒนานักศึกษา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หัวหน้างานอนามัยฯ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44571"/>
                  </a:ext>
                </a:extLst>
              </a:tr>
            </a:tbl>
          </a:graphicData>
        </a:graphic>
      </p:graphicFrame>
      <p:sp>
        <p:nvSpPr>
          <p:cNvPr id="3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194733"/>
            <a:ext cx="12192000" cy="523220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ความไม่ปลอดภัยจากเหตุการณ์กราดยิง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52551"/>
              </p:ext>
            </p:extLst>
          </p:nvPr>
        </p:nvGraphicFramePr>
        <p:xfrm>
          <a:off x="604647" y="4486785"/>
          <a:ext cx="1091107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762168">
                  <a:extLst>
                    <a:ext uri="{9D8B030D-6E8A-4147-A177-3AD203B41FA5}">
                      <a16:colId xmlns:a16="http://schemas.microsoft.com/office/drawing/2014/main" val="3147001553"/>
                    </a:ext>
                  </a:extLst>
                </a:gridCol>
                <a:gridCol w="2466650">
                  <a:extLst>
                    <a:ext uri="{9D8B030D-6E8A-4147-A177-3AD203B41FA5}">
                      <a16:colId xmlns:a16="http://schemas.microsoft.com/office/drawing/2014/main" val="73058368"/>
                    </a:ext>
                  </a:extLst>
                </a:gridCol>
                <a:gridCol w="989491">
                  <a:extLst>
                    <a:ext uri="{9D8B030D-6E8A-4147-A177-3AD203B41FA5}">
                      <a16:colId xmlns:a16="http://schemas.microsoft.com/office/drawing/2014/main" val="2203257591"/>
                    </a:ext>
                  </a:extLst>
                </a:gridCol>
                <a:gridCol w="2081595">
                  <a:extLst>
                    <a:ext uri="{9D8B030D-6E8A-4147-A177-3AD203B41FA5}">
                      <a16:colId xmlns:a16="http://schemas.microsoft.com/office/drawing/2014/main" val="1437546946"/>
                    </a:ext>
                  </a:extLst>
                </a:gridCol>
                <a:gridCol w="3003791">
                  <a:extLst>
                    <a:ext uri="{9D8B030D-6E8A-4147-A177-3AD203B41FA5}">
                      <a16:colId xmlns:a16="http://schemas.microsoft.com/office/drawing/2014/main" val="3569696956"/>
                    </a:ext>
                  </a:extLst>
                </a:gridCol>
                <a:gridCol w="1607383">
                  <a:extLst>
                    <a:ext uri="{9D8B030D-6E8A-4147-A177-3AD203B41FA5}">
                      <a16:colId xmlns:a16="http://schemas.microsoft.com/office/drawing/2014/main" val="3770703059"/>
                    </a:ext>
                  </a:extLst>
                </a:gridCol>
              </a:tblGrid>
              <a:tr h="22533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มติที่ประชุม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99333"/>
                  </a:ext>
                </a:extLst>
              </a:tr>
              <a:tr h="45066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เห็นควรเป็นความเสี่ยงระดับมหาวิทยาลัย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ควบคุมภายในมหาวิทยาลัย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45188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ความไม่ปลอดภัยจากเหตุการณ์กราดยิง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24327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9958960" y="25628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39 - 41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853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143933"/>
            <a:ext cx="12192000" cy="523220"/>
          </a:xfrm>
          <a:prstGeom prst="rect">
            <a:avLst/>
          </a:prstGeom>
          <a:solidFill>
            <a:srgbClr val="CC99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2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ปัญหาสุขภาพจิตนำไปสู่การฆ่าตัวตายสำเร็จ</a:t>
            </a:r>
            <a:endParaRPr lang="en-US" sz="2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63963"/>
              </p:ext>
            </p:extLst>
          </p:nvPr>
        </p:nvGraphicFramePr>
        <p:xfrm>
          <a:off x="101600" y="731350"/>
          <a:ext cx="11988800" cy="6043841"/>
        </p:xfrm>
        <a:graphic>
          <a:graphicData uri="http://schemas.openxmlformats.org/drawingml/2006/table">
            <a:tbl>
              <a:tblPr firstRow="1" firstCol="1" bandRow="1"/>
              <a:tblGrid>
                <a:gridCol w="1534777">
                  <a:extLst>
                    <a:ext uri="{9D8B030D-6E8A-4147-A177-3AD203B41FA5}">
                      <a16:colId xmlns:a16="http://schemas.microsoft.com/office/drawing/2014/main" val="1363870156"/>
                    </a:ext>
                  </a:extLst>
                </a:gridCol>
                <a:gridCol w="1975862">
                  <a:extLst>
                    <a:ext uri="{9D8B030D-6E8A-4147-A177-3AD203B41FA5}">
                      <a16:colId xmlns:a16="http://schemas.microsoft.com/office/drawing/2014/main" val="1257370253"/>
                    </a:ext>
                  </a:extLst>
                </a:gridCol>
                <a:gridCol w="462399">
                  <a:extLst>
                    <a:ext uri="{9D8B030D-6E8A-4147-A177-3AD203B41FA5}">
                      <a16:colId xmlns:a16="http://schemas.microsoft.com/office/drawing/2014/main" val="2148121655"/>
                    </a:ext>
                  </a:extLst>
                </a:gridCol>
                <a:gridCol w="462399">
                  <a:extLst>
                    <a:ext uri="{9D8B030D-6E8A-4147-A177-3AD203B41FA5}">
                      <a16:colId xmlns:a16="http://schemas.microsoft.com/office/drawing/2014/main" val="1346951841"/>
                    </a:ext>
                  </a:extLst>
                </a:gridCol>
                <a:gridCol w="3021181">
                  <a:extLst>
                    <a:ext uri="{9D8B030D-6E8A-4147-A177-3AD203B41FA5}">
                      <a16:colId xmlns:a16="http://schemas.microsoft.com/office/drawing/2014/main" val="2546504653"/>
                    </a:ext>
                  </a:extLst>
                </a:gridCol>
                <a:gridCol w="1511001">
                  <a:extLst>
                    <a:ext uri="{9D8B030D-6E8A-4147-A177-3AD203B41FA5}">
                      <a16:colId xmlns:a16="http://schemas.microsoft.com/office/drawing/2014/main" val="3048055299"/>
                    </a:ext>
                  </a:extLst>
                </a:gridCol>
                <a:gridCol w="782930">
                  <a:extLst>
                    <a:ext uri="{9D8B030D-6E8A-4147-A177-3AD203B41FA5}">
                      <a16:colId xmlns:a16="http://schemas.microsoft.com/office/drawing/2014/main" val="1339219901"/>
                    </a:ext>
                  </a:extLst>
                </a:gridCol>
                <a:gridCol w="2238251">
                  <a:extLst>
                    <a:ext uri="{9D8B030D-6E8A-4147-A177-3AD203B41FA5}">
                      <a16:colId xmlns:a16="http://schemas.microsoft.com/office/drawing/2014/main" val="132556777"/>
                    </a:ext>
                  </a:extLst>
                </a:gridCol>
              </a:tblGrid>
              <a:tr h="27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900" b="1" spc="-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84973"/>
                  </a:ext>
                </a:extLst>
              </a:tr>
              <a:tr h="6931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 vert="vert27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10207"/>
                  </a:ext>
                </a:extLst>
              </a:tr>
              <a:tr h="216970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มหาวิทยาลัยสูญเสียภาพลักษณ์การเป็นมหาวิทยาลัยแห่งความสุข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(ปัญหาสุขภาพจิตนำไปสู่การฆ่าตัวตายสำเร็จ)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อาจารย์ บุคลากร นักศึกษาไม่สามารถประเมินภาวะสุขภาพจิตของตนเองได้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อาจารย์ที่ปรึกษาและบุคลากร และนักศึกษา ไม่ทราบช่องทางการเข้าถึงบริการสุขภาพจิต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ขาดการเชื่อมโยงข้อมูลระหว่างภาคีเครือข่ายด้านสุขภาพจิต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จัดทำแผนกิจกรรมส่งเสริมสุขภาวะของมหาวิทยาลัย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 แต่งตั้งคณะกรรมการส่งเสริมสุขภาวะ โดยเชิญผู้เชี่ยวชาญจากคณะ/หน่วยงานต่าง ๆ ภายในมหาวิทยาลัย อาทิ จิตแพทย์ ผู้เชี่ยวชาญด้านการให้คำปรึกษา เพื่อวางแนวปฏิบัติ ระบบการกำกับ และติดตามดูแลผู้ที่มีปัญหาสุขภาพจิต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เตรียมความพร้อมซ้อมแผนรับมือการฆ่าตัวตาย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มีระบบการส่งต่อเมื่อประเมินพบความเสียงการฆ่าตัวตาย และมีระบบการติดตาม ฟื้นฟู หลังเข้ารับการรักษา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โครงการอบรมเชิงปฏิบัติการและฝึกซ้อมแผนเผชิญเหตุวิกฤตฉุกเฉินจาก</a:t>
                      </a:r>
                      <a:r>
                        <a:rPr lang="th-TH" sz="1600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ร้ายร่างกาย มหาวิทยาลัยราชภัฏสกลนคร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,000</a:t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ยัง</a:t>
                      </a:r>
                      <a:r>
                        <a:rPr lang="th-TH" sz="1600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ได้รับจัดสรรงบประมาณ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 ดร.พรเทพ เสถียรนพเก้า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ผู้อำนวยการกองพัฒนานักศึกษา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หัวหน้างานอนามัยฯ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92278"/>
                  </a:ext>
                </a:extLst>
              </a:tr>
              <a:tr h="265186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ปัญหาเศรษฐกิจ สังคม และปัญหาความสัมพันธ์คนใกล้ชิด และมีภาวะเครียดหนี้สิน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พัฒนาฐานข้อมูลสารสนเทศ การคัดกรองสุขภาวะทางใจอาจารย์ บุคลากรและนักศึกษาทุกระดับ และจัดกลุ่มของสุขภาวะทางใจ </a:t>
                      </a:r>
                      <a:r>
                        <a:rPr lang="th-TH" sz="1600" spc="20" dirty="0">
                          <a:solidFill>
                            <a:srgbClr val="26262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เพื่อเป็นการเฝ้าระวัง และป้องกันแบบเชิงรุก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คัดกรองโรคซึมเศร้า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อาจารย์ ดร.พรเทพ เสถียรนพเก้า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ผู้อำนวยการสำนัก</a:t>
                      </a:r>
                      <a:r>
                        <a:rPr lang="th-TH" sz="16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การและเทคโนโลยี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ผู้อำนวยการกองพัฒนานักศึกษา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หัวหน้างานอนามัยฯ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96480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75232"/>
              </p:ext>
            </p:extLst>
          </p:nvPr>
        </p:nvGraphicFramePr>
        <p:xfrm>
          <a:off x="223648" y="5260975"/>
          <a:ext cx="9491851" cy="1492767"/>
        </p:xfrm>
        <a:graphic>
          <a:graphicData uri="http://schemas.openxmlformats.org/drawingml/2006/table">
            <a:tbl>
              <a:tblPr firstRow="1" firstCol="1" bandRow="1"/>
              <a:tblGrid>
                <a:gridCol w="491203">
                  <a:extLst>
                    <a:ext uri="{9D8B030D-6E8A-4147-A177-3AD203B41FA5}">
                      <a16:colId xmlns:a16="http://schemas.microsoft.com/office/drawing/2014/main" val="3147001553"/>
                    </a:ext>
                  </a:extLst>
                </a:gridCol>
                <a:gridCol w="2119296">
                  <a:extLst>
                    <a:ext uri="{9D8B030D-6E8A-4147-A177-3AD203B41FA5}">
                      <a16:colId xmlns:a16="http://schemas.microsoft.com/office/drawing/2014/main" val="73058368"/>
                    </a:ext>
                  </a:extLst>
                </a:gridCol>
                <a:gridCol w="738431">
                  <a:extLst>
                    <a:ext uri="{9D8B030D-6E8A-4147-A177-3AD203B41FA5}">
                      <a16:colId xmlns:a16="http://schemas.microsoft.com/office/drawing/2014/main" val="2203257591"/>
                    </a:ext>
                  </a:extLst>
                </a:gridCol>
                <a:gridCol w="2325795">
                  <a:extLst>
                    <a:ext uri="{9D8B030D-6E8A-4147-A177-3AD203B41FA5}">
                      <a16:colId xmlns:a16="http://schemas.microsoft.com/office/drawing/2014/main" val="1437546946"/>
                    </a:ext>
                  </a:extLst>
                </a:gridCol>
                <a:gridCol w="2128585">
                  <a:extLst>
                    <a:ext uri="{9D8B030D-6E8A-4147-A177-3AD203B41FA5}">
                      <a16:colId xmlns:a16="http://schemas.microsoft.com/office/drawing/2014/main" val="3569696956"/>
                    </a:ext>
                  </a:extLst>
                </a:gridCol>
                <a:gridCol w="1688541">
                  <a:extLst>
                    <a:ext uri="{9D8B030D-6E8A-4147-A177-3AD203B41FA5}">
                      <a16:colId xmlns:a16="http://schemas.microsoft.com/office/drawing/2014/main" val="1620574484"/>
                    </a:ext>
                  </a:extLst>
                </a:gridCol>
              </a:tblGrid>
              <a:tr h="33452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มติที่ประชุม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99333"/>
                  </a:ext>
                </a:extLst>
              </a:tr>
              <a:tr h="4778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เห็นควรเป็นความเสี่ยงระดับมหาวิทยาลัย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ควบคุมภายในมหาวิทยาลัย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45188"/>
                  </a:ext>
                </a:extLst>
              </a:tr>
              <a:tr h="47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ปัญหาสุขภาพจิตนำไปสู่การฆ่าตัวตายสำเร็จ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24327"/>
                  </a:ext>
                </a:extLst>
              </a:tr>
            </a:tbl>
          </a:graphicData>
        </a:graphic>
      </p:graphicFrame>
      <p:sp>
        <p:nvSpPr>
          <p:cNvPr id="11" name="กล่องข้อความ 10"/>
          <p:cNvSpPr txBox="1"/>
          <p:nvPr/>
        </p:nvSpPr>
        <p:spPr>
          <a:xfrm>
            <a:off x="10496931" y="1439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42 - 44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70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3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คุณภาพบัณฑิตไม่สอดคล้องกับตลาดแรงงานที่มีการเปลี่ยนแปลงอย่างรวดเร็ว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63556"/>
              </p:ext>
            </p:extLst>
          </p:nvPr>
        </p:nvGraphicFramePr>
        <p:xfrm>
          <a:off x="101599" y="666613"/>
          <a:ext cx="11988800" cy="5865251"/>
        </p:xfrm>
        <a:graphic>
          <a:graphicData uri="http://schemas.openxmlformats.org/drawingml/2006/table">
            <a:tbl>
              <a:tblPr firstRow="1" firstCol="1" bandRow="1"/>
              <a:tblGrid>
                <a:gridCol w="1534777">
                  <a:extLst>
                    <a:ext uri="{9D8B030D-6E8A-4147-A177-3AD203B41FA5}">
                      <a16:colId xmlns:a16="http://schemas.microsoft.com/office/drawing/2014/main" val="1363870156"/>
                    </a:ext>
                  </a:extLst>
                </a:gridCol>
                <a:gridCol w="1975862">
                  <a:extLst>
                    <a:ext uri="{9D8B030D-6E8A-4147-A177-3AD203B41FA5}">
                      <a16:colId xmlns:a16="http://schemas.microsoft.com/office/drawing/2014/main" val="1257370253"/>
                    </a:ext>
                  </a:extLst>
                </a:gridCol>
                <a:gridCol w="462399">
                  <a:extLst>
                    <a:ext uri="{9D8B030D-6E8A-4147-A177-3AD203B41FA5}">
                      <a16:colId xmlns:a16="http://schemas.microsoft.com/office/drawing/2014/main" val="2148121655"/>
                    </a:ext>
                  </a:extLst>
                </a:gridCol>
                <a:gridCol w="462399">
                  <a:extLst>
                    <a:ext uri="{9D8B030D-6E8A-4147-A177-3AD203B41FA5}">
                      <a16:colId xmlns:a16="http://schemas.microsoft.com/office/drawing/2014/main" val="1346951841"/>
                    </a:ext>
                  </a:extLst>
                </a:gridCol>
                <a:gridCol w="3445675">
                  <a:extLst>
                    <a:ext uri="{9D8B030D-6E8A-4147-A177-3AD203B41FA5}">
                      <a16:colId xmlns:a16="http://schemas.microsoft.com/office/drawing/2014/main" val="2546504653"/>
                    </a:ext>
                  </a:extLst>
                </a:gridCol>
                <a:gridCol w="1086507">
                  <a:extLst>
                    <a:ext uri="{9D8B030D-6E8A-4147-A177-3AD203B41FA5}">
                      <a16:colId xmlns:a16="http://schemas.microsoft.com/office/drawing/2014/main" val="3048055299"/>
                    </a:ext>
                  </a:extLst>
                </a:gridCol>
                <a:gridCol w="782930">
                  <a:extLst>
                    <a:ext uri="{9D8B030D-6E8A-4147-A177-3AD203B41FA5}">
                      <a16:colId xmlns:a16="http://schemas.microsoft.com/office/drawing/2014/main" val="1339219901"/>
                    </a:ext>
                  </a:extLst>
                </a:gridCol>
                <a:gridCol w="2238251">
                  <a:extLst>
                    <a:ext uri="{9D8B030D-6E8A-4147-A177-3AD203B41FA5}">
                      <a16:colId xmlns:a16="http://schemas.microsoft.com/office/drawing/2014/main" val="132556777"/>
                    </a:ext>
                  </a:extLst>
                </a:gridCol>
              </a:tblGrid>
              <a:tr h="27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900" b="1" spc="-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84973"/>
                  </a:ext>
                </a:extLst>
              </a:tr>
              <a:tr h="6931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 vert="vert27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10207"/>
                  </a:ext>
                </a:extLst>
              </a:tr>
              <a:tr h="216970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 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บัณฑิตขาดทักษะที่สำคัญและสอดคล้องในการทำงานในสาขาอาชีพใหม่ ทำให้การมีงานทำของบัณฑิตมีแนวโน้มลดลง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จัดทำแผนที่ทักษะ 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Mapping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และทรานสคริปต์โชว์ผลทักษะ 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Transcript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เพื่อพัฒนานักศึกษาให้มีทักษะตรงความต้องการของผู้ใช้อย่างครบวงจรใน</a:t>
                      </a:r>
                      <a:r>
                        <a:rPr lang="th-TH" sz="1600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Mapping </a:t>
                      </a:r>
                      <a:r>
                        <a:rPr lang="th-TH" sz="1600" dirty="0">
                          <a:solidFill>
                            <a:srgbClr val="050505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หรือแผนที่ทักษะเพื่อระบุทักษะที่สำคัญในการทำงานในสาขาอาชีพสมัยใหม่ และเป็นไปตามความต้องการของประเทศ โดย</a:t>
                      </a:r>
                      <a:r>
                        <a:rPr lang="th-TH" sz="1600" dirty="0" err="1">
                          <a:solidFill>
                            <a:srgbClr val="050505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600" dirty="0">
                          <a:solidFill>
                            <a:srgbClr val="050505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50505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Skill Mapping </a:t>
                      </a:r>
                      <a:r>
                        <a:rPr lang="th-TH" sz="1600" dirty="0">
                          <a:solidFill>
                            <a:srgbClr val="050505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จะใช้ข้อมูลจากการสำรวจความต้องการทักษะของภาคธุรกิจ และจากฐานข้อมูลการทำงานระดับโลก เพื่อทำการวิเคราะห์หาทักษะที่นักศึกษาควรมี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222222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ผศ.ดร.สมบูรณ์ ชาวชายโขง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คณบดีทุกคณะ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ผู้อำนวยการสำนักส่งเสริมวิชาการและงานทะเบียน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92278"/>
                  </a:ext>
                </a:extLst>
              </a:tr>
              <a:tr h="265186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ปรับปรุงหลักสูตรไม่ทันต่อความต้องการของตลาดแรงงาน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พัฒนาระบบและ</a:t>
                      </a:r>
                      <a:r>
                        <a:rPr lang="th-TH" sz="1600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กลไกล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ในการปรับปรุงหลักสูตรให้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มีความรวดเร็ว เพื่อตรงตามความต้องการของผู้เรียนและตลาดแรงงานในปัจจุบัน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96480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8970"/>
              </p:ext>
            </p:extLst>
          </p:nvPr>
        </p:nvGraphicFramePr>
        <p:xfrm>
          <a:off x="214481" y="4946904"/>
          <a:ext cx="11301244" cy="15849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69000">
                  <a:extLst>
                    <a:ext uri="{9D8B030D-6E8A-4147-A177-3AD203B41FA5}">
                      <a16:colId xmlns:a16="http://schemas.microsoft.com/office/drawing/2014/main" val="3147001553"/>
                    </a:ext>
                  </a:extLst>
                </a:gridCol>
                <a:gridCol w="3685773">
                  <a:extLst>
                    <a:ext uri="{9D8B030D-6E8A-4147-A177-3AD203B41FA5}">
                      <a16:colId xmlns:a16="http://schemas.microsoft.com/office/drawing/2014/main" val="73058368"/>
                    </a:ext>
                  </a:extLst>
                </a:gridCol>
                <a:gridCol w="1406942">
                  <a:extLst>
                    <a:ext uri="{9D8B030D-6E8A-4147-A177-3AD203B41FA5}">
                      <a16:colId xmlns:a16="http://schemas.microsoft.com/office/drawing/2014/main" val="2203257591"/>
                    </a:ext>
                  </a:extLst>
                </a:gridCol>
                <a:gridCol w="2360431">
                  <a:extLst>
                    <a:ext uri="{9D8B030D-6E8A-4147-A177-3AD203B41FA5}">
                      <a16:colId xmlns:a16="http://schemas.microsoft.com/office/drawing/2014/main" val="1437546946"/>
                    </a:ext>
                  </a:extLst>
                </a:gridCol>
                <a:gridCol w="1489549">
                  <a:extLst>
                    <a:ext uri="{9D8B030D-6E8A-4147-A177-3AD203B41FA5}">
                      <a16:colId xmlns:a16="http://schemas.microsoft.com/office/drawing/2014/main" val="3569696956"/>
                    </a:ext>
                  </a:extLst>
                </a:gridCol>
                <a:gridCol w="1489549">
                  <a:extLst>
                    <a:ext uri="{9D8B030D-6E8A-4147-A177-3AD203B41FA5}">
                      <a16:colId xmlns:a16="http://schemas.microsoft.com/office/drawing/2014/main" val="947314648"/>
                    </a:ext>
                  </a:extLst>
                </a:gridCol>
              </a:tblGrid>
              <a:tr h="13484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มติที่ประชุม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99333"/>
                  </a:ext>
                </a:extLst>
              </a:tr>
              <a:tr h="4778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เห็นควรเป็นความเสี่ยงระดับมหาวิทยาลัย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ควบคุมภายในมหาวิทยาลัย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45188"/>
                  </a:ext>
                </a:extLst>
              </a:tr>
              <a:tr h="47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24327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0601325" y="434184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45 - 46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562100" y="2943225"/>
            <a:ext cx="2857500" cy="406726"/>
          </a:xfrm>
          <a:prstGeom prst="wedgeRoundRectCallout">
            <a:avLst>
              <a:gd name="adj1" fmla="val 57305"/>
              <a:gd name="adj2" fmla="val -16378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อ้างอิงจาก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แนวนโยบาย ของ สป.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อว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/>
              <a:t>ง</a:t>
            </a:r>
          </a:p>
        </p:txBody>
      </p:sp>
    </p:spTree>
    <p:extLst>
      <p:ext uri="{BB962C8B-B14F-4D97-AF65-F5344CB8AC3E}">
        <p14:creationId xmlns:p14="http://schemas.microsoft.com/office/powerpoint/2010/main" val="387566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6120" y="742950"/>
            <a:ext cx="4799330" cy="523875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5686424" y="484614"/>
            <a:ext cx="58769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“ศุภมาส”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พร้อมดันมหาวิทยาลัยจัดทำแผนที่ทักษะ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Mapping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และทรานสคริปต์โชว์ผลทักษะ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Transcript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เพื่อพัฒนานักศึกษาให้มีทักษะตรงความต้องการของผู้ใช้อย่างครบวงจร ลั่น เป็นมิติใหม่ของอุดมศึกษาไทย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 น.ส.ศุภมาส อิศรภักดี รมว.การอุดมศึกษา วิทยาศาสตร์ วิจัยและนวัตกรรม (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อว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 เปิดเผยว่า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อว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ร่วมกับ มหาวิทยาลัย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Mapping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หรือแผนที่ทักษะเพื่อระบุทักษะที่สำคัญในการทำงานในสาขาอาชีพสมัยใหม่ และเป็นไปตามความต้องการของประเทศ โดย</a:t>
            </a:r>
            <a:r>
              <a:rPr lang="th-TH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Mapping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จะใช้ข้อมูลจากการสำรวจความต้องการทักษะของภาคธุรกิจ และจากฐานข้อมูลการทำงานระดับโลก เพื่อทำการวิเคราะห์หาทักษะที่นักศึกษาควรมี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โดยขณะนี้ ได้ประกาศทักษะที่พึงประสงค์ไปแล้ว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 ได้แก่ เกษตรสมัยใหม่ การตลาดดิจิทัล การท่องเที่ยวสมัยใหม่ ยานยนต์ไฟฟ้า และนักวิทยาศาสตร์ข้อมูล เพื่อให้สถาบันอุดมศึกษา หรือหน่วยงานที่จะพัฒนากำลังคน สามารถนำไปปรับใช้ได้ นอกจากนี้ ยังริเริ่มทำ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Transcrip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หรือใบรับรองผลการเรียนที่ระบุทักษะของนักศึกษา ว่ามีทักษะที่สอดคล้องกับการทำงานในระดับใดบ้าง เพื่อนักศึกษาและบัณฑิตสามารถนำไปใช้ในการทำงาน หรือ พัฒนาทักษะเพิ่มเติม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“นี่เป็นมิติใหม่ของ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อว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และอุดมศึกษาไทย ที่จะพัฒนากำลังคนให้สอดรับกับความต้องการของประเทศในอนาคต” น.ส.ศุภมาส กล่าว ด้าน นายอิสระ ว่องกุศลกิจ ประธานอนุกรรมการสร้างและพัฒนาบัณฑิต คณะกรรมการการอุดมศึกษา (กกอ.) กล่าวเพิ่มเติมว่า ใน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Mapping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Transcript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 กกอ. ให้ความสำคัญอย่างมาก และได้กำหนดแนวทางใน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Mapping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ในสาขาที่สำคัญอีกประมาณ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 และจะต้องมีการปรับปรุงอย่างต่อเนื่องให้ทันสมัยตลอดเวลา ส่วน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Transcript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ในขณะนี้ ได้มี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การนำร่องแล้วในบางสาขา ใน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 ได้แก่ ม.ขอนแก่น ม.พะเยา ม.สงขลานครินทร์ ม.บูรพา สถาบันเทคโนโลยีพระจอมเกล้าเจ้าคุณทหารลาดกระบัง (สจล.)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และมหาวิทยาลัยเทคโนโลยีพระจอมเกล้าธนบุรี (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ธ.) ซึ่ง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Skill Transcript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นี้วางแผนว่าจะออกให้นักศึกษาได้ทุกปี ไม่จำเป็นต้องออกเมื่อจบการศึกษา เหมือน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Transcript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จบการศึกษาปกติ ซึ่งการออกเป็นรายปี จะช่วยให้นักศึกษาสามารถนำทักษะที่ได้เรียนรู้ระหว่างปีไปทำงานระหว่างเรียนได้ และให้นักศึกษารู้ตัวแต่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เนิ่นๆ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ว่าตัวเองต้องพัฒนาทักษะอะไรเพิ่มเติม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18744" y="115282"/>
            <a:ext cx="767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สป.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อว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ผลักดันมหาวิทยาลัยจัดทำแผนที่ทักษะ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(Skill Mapping)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01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4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ความผิดพลาดที่เกิดขึ้นจากการปฏิบัติงานไม่เป็นไปตามกฎระเบียบ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00783"/>
              </p:ext>
            </p:extLst>
          </p:nvPr>
        </p:nvGraphicFramePr>
        <p:xfrm>
          <a:off x="101599" y="666613"/>
          <a:ext cx="11988800" cy="4015597"/>
        </p:xfrm>
        <a:graphic>
          <a:graphicData uri="http://schemas.openxmlformats.org/drawingml/2006/table">
            <a:tbl>
              <a:tblPr firstRow="1" firstCol="1" bandRow="1"/>
              <a:tblGrid>
                <a:gridCol w="1534777">
                  <a:extLst>
                    <a:ext uri="{9D8B030D-6E8A-4147-A177-3AD203B41FA5}">
                      <a16:colId xmlns:a16="http://schemas.microsoft.com/office/drawing/2014/main" val="1363870156"/>
                    </a:ext>
                  </a:extLst>
                </a:gridCol>
                <a:gridCol w="1975862">
                  <a:extLst>
                    <a:ext uri="{9D8B030D-6E8A-4147-A177-3AD203B41FA5}">
                      <a16:colId xmlns:a16="http://schemas.microsoft.com/office/drawing/2014/main" val="1257370253"/>
                    </a:ext>
                  </a:extLst>
                </a:gridCol>
                <a:gridCol w="462399">
                  <a:extLst>
                    <a:ext uri="{9D8B030D-6E8A-4147-A177-3AD203B41FA5}">
                      <a16:colId xmlns:a16="http://schemas.microsoft.com/office/drawing/2014/main" val="2148121655"/>
                    </a:ext>
                  </a:extLst>
                </a:gridCol>
                <a:gridCol w="462399">
                  <a:extLst>
                    <a:ext uri="{9D8B030D-6E8A-4147-A177-3AD203B41FA5}">
                      <a16:colId xmlns:a16="http://schemas.microsoft.com/office/drawing/2014/main" val="1346951841"/>
                    </a:ext>
                  </a:extLst>
                </a:gridCol>
                <a:gridCol w="3445675">
                  <a:extLst>
                    <a:ext uri="{9D8B030D-6E8A-4147-A177-3AD203B41FA5}">
                      <a16:colId xmlns:a16="http://schemas.microsoft.com/office/drawing/2014/main" val="2546504653"/>
                    </a:ext>
                  </a:extLst>
                </a:gridCol>
                <a:gridCol w="1086507">
                  <a:extLst>
                    <a:ext uri="{9D8B030D-6E8A-4147-A177-3AD203B41FA5}">
                      <a16:colId xmlns:a16="http://schemas.microsoft.com/office/drawing/2014/main" val="3048055299"/>
                    </a:ext>
                  </a:extLst>
                </a:gridCol>
                <a:gridCol w="782930">
                  <a:extLst>
                    <a:ext uri="{9D8B030D-6E8A-4147-A177-3AD203B41FA5}">
                      <a16:colId xmlns:a16="http://schemas.microsoft.com/office/drawing/2014/main" val="1339219901"/>
                    </a:ext>
                  </a:extLst>
                </a:gridCol>
                <a:gridCol w="2238251">
                  <a:extLst>
                    <a:ext uri="{9D8B030D-6E8A-4147-A177-3AD203B41FA5}">
                      <a16:colId xmlns:a16="http://schemas.microsoft.com/office/drawing/2014/main" val="132556777"/>
                    </a:ext>
                  </a:extLst>
                </a:gridCol>
              </a:tblGrid>
              <a:tr h="2728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900" b="1" spc="-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84973"/>
                  </a:ext>
                </a:extLst>
              </a:tr>
              <a:tr h="69741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 vert="vert27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10207"/>
                  </a:ext>
                </a:extLst>
              </a:tr>
              <a:tr h="72769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ความผิดพลาดที่เกิดขึ้นจากการปฏิบัติงานไม่เป็นไปตามกฎระเบียบ</a:t>
                      </a:r>
                      <a:endParaRPr lang="en-US" sz="2000" b="1" dirty="0"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การเปลี่ยนแปลงเกี่ยวของระเบียบ ข้อกฎหมายภายนอกภาครัฐที่เกี่ยวข้อง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 ให้ผู้ปฏิบัติงานจัดทำคู่มือปฏิบัติงานในส่วนที่ตนเองรับผิดชอบ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ม.ค. – ก.ย. 67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ผศ.รัฐพล ฤทธิธรรม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ผู้อำนวยการสำนักงานอธิการบดี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ผู้อำนวยการกองกลาง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หัวหน้างานพัสดุ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92278"/>
                  </a:ext>
                </a:extLst>
              </a:tr>
              <a:tr h="218914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การสื่อสารองค์กรเกี่ยวกับข้อระเบียบ กฎหมายไม่ทั่วถึง  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- การรับรู้เกี่ยวกับกฎระเบียบไม่ชัดเจนและไม่ทั่วถึง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บุคลากรจงใจหรือประมาทเลินเล่อ ไม่ตระหนัก และปฏิบัติงานขัดต่อกฎระเบียบ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มีศูนย์บริการข่าวสารอย่างรวดเร็วและทั่วถึง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สนับสนุนให้อาจารย์ บุคลากร เข้าร่วมอบรมเกี่ยวกับกฎระเบียบ ข้อบังคับที่เกี่ยวข้องกับการปฏิบัติงาน 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มีการติดตามการรับรู้เกี่ยวกับกฎระเบียบของบุคลากร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905" marR="4290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96480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69251"/>
              </p:ext>
            </p:extLst>
          </p:nvPr>
        </p:nvGraphicFramePr>
        <p:xfrm>
          <a:off x="319256" y="4825603"/>
          <a:ext cx="11091694" cy="16459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52886">
                  <a:extLst>
                    <a:ext uri="{9D8B030D-6E8A-4147-A177-3AD203B41FA5}">
                      <a16:colId xmlns:a16="http://schemas.microsoft.com/office/drawing/2014/main" val="3147001553"/>
                    </a:ext>
                  </a:extLst>
                </a:gridCol>
                <a:gridCol w="3617431">
                  <a:extLst>
                    <a:ext uri="{9D8B030D-6E8A-4147-A177-3AD203B41FA5}">
                      <a16:colId xmlns:a16="http://schemas.microsoft.com/office/drawing/2014/main" val="73058368"/>
                    </a:ext>
                  </a:extLst>
                </a:gridCol>
                <a:gridCol w="1380854">
                  <a:extLst>
                    <a:ext uri="{9D8B030D-6E8A-4147-A177-3AD203B41FA5}">
                      <a16:colId xmlns:a16="http://schemas.microsoft.com/office/drawing/2014/main" val="2203257591"/>
                    </a:ext>
                  </a:extLst>
                </a:gridCol>
                <a:gridCol w="2316663">
                  <a:extLst>
                    <a:ext uri="{9D8B030D-6E8A-4147-A177-3AD203B41FA5}">
                      <a16:colId xmlns:a16="http://schemas.microsoft.com/office/drawing/2014/main" val="1437546946"/>
                    </a:ext>
                  </a:extLst>
                </a:gridCol>
                <a:gridCol w="1461930">
                  <a:extLst>
                    <a:ext uri="{9D8B030D-6E8A-4147-A177-3AD203B41FA5}">
                      <a16:colId xmlns:a16="http://schemas.microsoft.com/office/drawing/2014/main" val="3569696956"/>
                    </a:ext>
                  </a:extLst>
                </a:gridCol>
                <a:gridCol w="1461930">
                  <a:extLst>
                    <a:ext uri="{9D8B030D-6E8A-4147-A177-3AD203B41FA5}">
                      <a16:colId xmlns:a16="http://schemas.microsoft.com/office/drawing/2014/main" val="4187394564"/>
                    </a:ext>
                  </a:extLst>
                </a:gridCol>
              </a:tblGrid>
              <a:tr h="13484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มติที่ประชุม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99333"/>
                  </a:ext>
                </a:extLst>
              </a:tr>
              <a:tr h="4778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เห็นควรเป็นความเสี่ยงระดับมหาวิทยาลัย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ควบคุมภายในมหาวิทยาลัย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45188"/>
                  </a:ext>
                </a:extLst>
              </a:tr>
              <a:tr h="47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ความผิดพลาดที่เกิดขึ้นจากการปฏิบัติงานไม่เป็นไปตามกฎระเบียบ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24327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0420350" y="3077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47 - 48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899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674409" y="1560735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6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เรื่องอื่น ๆ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768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-34944"/>
            <a:ext cx="12192000" cy="338554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altLang="th-TH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ทีมเลขานุการคณะกรรมการบริหารความเสี่ยงมหาวิทยาลัย</a:t>
            </a:r>
            <a:endParaRPr kumimoji="0" lang="th-TH" altLang="th-TH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95279"/>
              </p:ext>
            </p:extLst>
          </p:nvPr>
        </p:nvGraphicFramePr>
        <p:xfrm>
          <a:off x="94004" y="397614"/>
          <a:ext cx="11878654" cy="620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056">
                  <a:extLst>
                    <a:ext uri="{9D8B030D-6E8A-4147-A177-3AD203B41FA5}">
                      <a16:colId xmlns:a16="http://schemas.microsoft.com/office/drawing/2014/main" val="4235872177"/>
                    </a:ext>
                  </a:extLst>
                </a:gridCol>
                <a:gridCol w="2306350">
                  <a:extLst>
                    <a:ext uri="{9D8B030D-6E8A-4147-A177-3AD203B41FA5}">
                      <a16:colId xmlns:a16="http://schemas.microsoft.com/office/drawing/2014/main" val="1839828537"/>
                    </a:ext>
                  </a:extLst>
                </a:gridCol>
                <a:gridCol w="3549035">
                  <a:extLst>
                    <a:ext uri="{9D8B030D-6E8A-4147-A177-3AD203B41FA5}">
                      <a16:colId xmlns:a16="http://schemas.microsoft.com/office/drawing/2014/main" val="1118867054"/>
                    </a:ext>
                  </a:extLst>
                </a:gridCol>
                <a:gridCol w="5358213">
                  <a:extLst>
                    <a:ext uri="{9D8B030D-6E8A-4147-A177-3AD203B41FA5}">
                      <a16:colId xmlns:a16="http://schemas.microsoft.com/office/drawing/2014/main" val="3430664477"/>
                    </a:ext>
                  </a:extLst>
                </a:gridCol>
              </a:tblGrid>
              <a:tr h="261883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มอบหมายหน้าที่ ปีงบประมาณ พ.ศ.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2568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มอบหมายหน้าที่ / รับผิดชอบความเสี่ยงด้าน ในปีงบประมาณ พ.ศ.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2568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59400"/>
                  </a:ext>
                </a:extLst>
              </a:tr>
              <a:tr h="33079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ผู้อำนวยการกองกลาง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ตรวจสอบเอกสารประชุม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ด้านการเรียนการการสอน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43115"/>
                  </a:ext>
                </a:extLst>
              </a:tr>
              <a:tr h="265559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ผู้อำนวยการกองพัฒนานักศึกษา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ตรวจสอบเอกสารประชุม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ด้านการเรียนการการสอน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5245"/>
                  </a:ext>
                </a:extLst>
              </a:tr>
              <a:tr h="328513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ผู้อำนวยการกองนโยบายและแผน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ตรวจสอบเอกสารประชุม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ด้านบริการวิชาการ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7773"/>
                  </a:ext>
                </a:extLst>
              </a:tr>
              <a:tr h="314554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นางสาวอรอนงค์ ชูเดชวัฒนา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ตรวจสอบเอกสารประชุม/รับลงทะเบียน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ด้านบริการวิชาการ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224466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นางสาวณัฐพิมล วัชรก</a:t>
                      </a:r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ุล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ตรวจสอบเอกสารประชุมส่ง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ติดตาม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ผู้เข้าร่วมการประชุม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b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จัดทำคำสั่งแต่งตั้งคณะกรรมการความเสี่ยงผู้ทรงภายนอก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ด้านบริหารจัดการ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  <a:p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181291"/>
                  </a:ext>
                </a:extLst>
              </a:tr>
              <a:tr h="261883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นางสาวสุพัตรา สุคนธชาติ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รับลงทะเบียนการประชุม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ด้านวิจัย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62679"/>
                  </a:ext>
                </a:extLst>
              </a:tr>
              <a:tr h="261883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นายจารุวิทย์ ลัง</a:t>
                      </a:r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ภูลี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จัดทำรายงานการประชุมทุกครั้งของการประชุม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ด้านวิจัย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622396"/>
                  </a:ext>
                </a:extLst>
              </a:tr>
              <a:tr h="1134827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นางสาวชนกญาดา โคตรสาลี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ร่างหนังสือเชิญประชุม/จองห้องประชุม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รวบรวมข้อมูลจัดทำเอกสารประกอบการประชุมภาพรวม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จัดทำเอกสารนำเสนอการประชุม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จัดทำเล่มแผนบริหารความเสี่ยง 2 เล่ม/ปี</a:t>
                      </a:r>
                      <a:b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จัดทำเล่มรายงานผลการบริหารความเสี่ยง 2 เล่ม/ปี</a:t>
                      </a:r>
                      <a:b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จัดทำรายงาน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EdPEx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ครั้ง/ปี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ภาพรวม 5 ด้าน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ด้านการเรียนการการสอน/ด้านวิจัย/ด้านบริการวิชาการ/ด้านทะนุบำรุงศิลปะ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ด้านบริหารจัดการ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  <a:p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151501"/>
                  </a:ext>
                </a:extLst>
              </a:tr>
              <a:tr h="270479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นายภา</a:t>
                      </a:r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นุวัฒิ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ศักดิ์ดา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ให้ข้อมูลที่เกี่ยวข้องใน</a:t>
                      </a:r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แผนการบริหารความเสี่ยง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ด้านการเรียนการการสอน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74942"/>
                  </a:ext>
                </a:extLst>
              </a:tr>
              <a:tr h="280647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นางนุชนารถ  พิมกร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จัดเตรียมอาหารว่างสำหรับการประชุม/รับลงทะเบียน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ด้านบริหารจัดการ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86440"/>
                  </a:ext>
                </a:extLst>
              </a:tr>
              <a:tr h="424337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นางสาว</a:t>
                      </a:r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เบญ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จพร  มาย</a:t>
                      </a:r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ูร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รับลงทะเบียน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ด้านบริการวิชาการ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ด้านการเรียนการการสอน/ติดตามรอบ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603549"/>
                  </a:ext>
                </a:extLst>
              </a:tr>
              <a:tr h="261883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นางสาวธิดารัตน์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ชัย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ที่ปรึกษา/ให้คำแนะนำในการดำเนินงาน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ด้านทะนุบำรุงศิลปะและวัฒนธรรม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29226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นายพงศกร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หาแก้ว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ที่ปรึกษา/ให้คำแนะนำในการดำเนินงาน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ครั้ง/ปี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ตรวจสอบตรวจทานความเสี่ยง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ด้านทะนุบำรุงศิลปะและวัฒนธรรม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/ติดตามรอบ 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เดือน/รอบ 12 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66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CAC4-0E54-1039-4B71-6F8DD5F6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4EF8469-5BCF-B5B6-3EAE-2C04B4BF519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ข้อมูลประเด็นความเสี่ยงย้อนหลัง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(ปีงบประมาณ พ.ศ.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– 256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36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3D7D1D9-92E1-743B-DB46-D9F42E384CA9}"/>
              </a:ext>
            </a:extLst>
          </p:cNvPr>
          <p:cNvSpPr/>
          <p:nvPr/>
        </p:nvSpPr>
        <p:spPr>
          <a:xfrm>
            <a:off x="635238" y="634482"/>
            <a:ext cx="1092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เพื่อเป็นข้อมูลในการพิจารณาจัดทำแผนบริหารความเสี่ยง ประจำปีงบประมาณ พ.ศ.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2568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ฝ่ายเลขานุการคณะกรรมการฯ จึงได้สรุปข้อมูลประเด็นความเสี่ยงย้อนหลัง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ปี (ปีงบประมาณ พ.ศ.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 – 2567)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โดยมีรายละเอียดดังนี้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E9350D98-2F17-BFFD-9F30-4B7DD10C0258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A48D0E-55E0-38A1-51FD-D59C9F341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73074"/>
              </p:ext>
            </p:extLst>
          </p:nvPr>
        </p:nvGraphicFramePr>
        <p:xfrm>
          <a:off x="159519" y="1330520"/>
          <a:ext cx="6105732" cy="4521136"/>
        </p:xfrm>
        <a:graphic>
          <a:graphicData uri="http://schemas.openxmlformats.org/drawingml/2006/table">
            <a:tbl>
              <a:tblPr firstRow="1" firstCol="1" bandRow="1"/>
              <a:tblGrid>
                <a:gridCol w="1207322">
                  <a:extLst>
                    <a:ext uri="{9D8B030D-6E8A-4147-A177-3AD203B41FA5}">
                      <a16:colId xmlns:a16="http://schemas.microsoft.com/office/drawing/2014/main" val="1450645620"/>
                    </a:ext>
                  </a:extLst>
                </a:gridCol>
                <a:gridCol w="1396284">
                  <a:extLst>
                    <a:ext uri="{9D8B030D-6E8A-4147-A177-3AD203B41FA5}">
                      <a16:colId xmlns:a16="http://schemas.microsoft.com/office/drawing/2014/main" val="3291732340"/>
                    </a:ext>
                  </a:extLst>
                </a:gridCol>
                <a:gridCol w="1256148">
                  <a:extLst>
                    <a:ext uri="{9D8B030D-6E8A-4147-A177-3AD203B41FA5}">
                      <a16:colId xmlns:a16="http://schemas.microsoft.com/office/drawing/2014/main" val="1102679350"/>
                    </a:ext>
                  </a:extLst>
                </a:gridCol>
                <a:gridCol w="1122989">
                  <a:extLst>
                    <a:ext uri="{9D8B030D-6E8A-4147-A177-3AD203B41FA5}">
                      <a16:colId xmlns:a16="http://schemas.microsoft.com/office/drawing/2014/main" val="1032243738"/>
                    </a:ext>
                  </a:extLst>
                </a:gridCol>
                <a:gridCol w="1122989">
                  <a:extLst>
                    <a:ext uri="{9D8B030D-6E8A-4147-A177-3AD203B41FA5}">
                      <a16:colId xmlns:a16="http://schemas.microsoft.com/office/drawing/2014/main" val="3980367782"/>
                    </a:ext>
                  </a:extLst>
                </a:gridCol>
              </a:tblGrid>
              <a:tr h="32662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2566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2567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74847"/>
                  </a:ext>
                </a:extLst>
              </a:tr>
              <a:tr h="53760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งบประมาณเงินรายได้ของมหาวิทยาลัยลดลง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 1.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การบริหารงบประมาณภาพรวมของมหาวิทยาลัย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10922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  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ไม่เป็นไปตามเป้าหมายที่กำหนด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1.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น้ำทิ้งของมหาวิทยาลัยไม่ผ่านมาตรฐานควบคุมการระบายน้ำทิ้งจากอาคาร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ระดับทักษะด้านภาษาอังกฤษของนักศึกษาไม่เป็นไปตามเกณฑ์มาตรฐานที่มหาวิทยาลัยกำหนดไว้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ความไม่ปลอดภัยจากเหตุการณ์กราดยิง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16896"/>
                  </a:ext>
                </a:extLst>
              </a:tr>
              <a:tr h="638027">
                <a:tc>
                  <a:txBody>
                    <a:bodyPr/>
                    <a:lstStyle/>
                    <a:p>
                      <a:pPr indent="-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2.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บุคลากรหรือนักศึกษาของมหาวิทยาลัยราชภัฏสกลนครติดเชื้อไวรัสโค</a:t>
                      </a:r>
                      <a:r>
                        <a:rPr lang="th-TH" sz="1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โร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2019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(COVID-19)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 2.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การเผยแพร่ข้อมูลสื่อสังคมออนไลน์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Social media)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ที่ส่งผลกระทบต่อภาพลักษณ์และชื่อเสียงของมหาวิทยาลัย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 algn="l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ความไม่มั่นคงด้านงบประมาณของมหาวิทยาลัย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มหาวิทยาลัยไม่มีกระบวนการติดตามประเมินผลงานวิจัยและนวัตกรรม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เพื่อนำไปสู่การพัฒนาที่ยั่งยืนของชุมชน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indent="-12065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 algn="l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ปัญหาสุขภาพจิตนำไปสู่การฆ่าตัวตายสำเร็จ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86617"/>
                  </a:ext>
                </a:extLst>
              </a:tr>
              <a:tr h="6430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ขาดการเตรียมบุคลากรให้มีคุณสมบัติดำรงตำแหน่งสำคัญขององค์กร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นักศึกษาออกจากระบบการศึกษาระหว่างการศึกษา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ระบบเครือข่ายการสื่อสารและอินเทอร์เน็ตล้าสมัย ไม่สามารถรองรับการให้บริการตามสภาพของการเปลี่ยนแปลงของเทคโนโลยีดิจิทัล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เกณฑ์ภาระงานบุคลากรสายวิชาการไม่เอื้อต่อการดำเนินงานเชิงพื้นที่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430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170BBB-7F64-242C-E9A0-308F65D3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45911"/>
              </p:ext>
            </p:extLst>
          </p:nvPr>
        </p:nvGraphicFramePr>
        <p:xfrm>
          <a:off x="6433319" y="1310945"/>
          <a:ext cx="5564976" cy="4560286"/>
        </p:xfrm>
        <a:graphic>
          <a:graphicData uri="http://schemas.openxmlformats.org/drawingml/2006/table">
            <a:tbl>
              <a:tblPr firstRow="1" firstCol="1" bandRow="1"/>
              <a:tblGrid>
                <a:gridCol w="1100396">
                  <a:extLst>
                    <a:ext uri="{9D8B030D-6E8A-4147-A177-3AD203B41FA5}">
                      <a16:colId xmlns:a16="http://schemas.microsoft.com/office/drawing/2014/main" val="1450645620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val="3291732340"/>
                    </a:ext>
                  </a:extLst>
                </a:gridCol>
                <a:gridCol w="1144896">
                  <a:extLst>
                    <a:ext uri="{9D8B030D-6E8A-4147-A177-3AD203B41FA5}">
                      <a16:colId xmlns:a16="http://schemas.microsoft.com/office/drawing/2014/main" val="1102679350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103224373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980367782"/>
                    </a:ext>
                  </a:extLst>
                </a:gridCol>
              </a:tblGrid>
              <a:tr h="64331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2566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2567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74847"/>
                  </a:ext>
                </a:extLst>
              </a:tr>
              <a:tr h="126880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ภัยคุกคามด้านระบบเทคโนโลยีสารสนเทศ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4.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สียโอกาสในการใช้งานเทคโนโลยีดิจิทัลอย่างเต็มประสิทธิภาพที่ส่งผลกระทบต่อด้านการเรียนการสอนและด้านบริหารจัด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4.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มหาวิทยาลัยไม่มียุทธศาสตร์ด้านการวิจัยและนวัตกรรม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121285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ความผิดพลาดที่เกิดขึ้นจากการปฏิบัติงานไม่เป็นไปตามกฎระเบียบ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1438"/>
                  </a:ext>
                </a:extLst>
              </a:tr>
              <a:tr h="10491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กฎหมาย ระเบียบ ที่เปลี่ยนแปลงส่งผลกระทบต่อการปฏิบัติงานของมหาวิทยาลัย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การผลิตบัณฑิตไม่ทันต่อการเปลี่ยนแปลงตามความต้องการของตลาดแรงงานในปัจจุบัน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57749"/>
                  </a:ext>
                </a:extLst>
              </a:tr>
              <a:tr h="4255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อัคคีภัยและภัยธรรมชาติ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61680"/>
                  </a:ext>
                </a:extLst>
              </a:tr>
              <a:tr h="6334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การดูแลระบบบำบัดน้ำเสียและระบบน้ำทิ้งไม่ได้มาตรฐาน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716717"/>
                  </a:ext>
                </a:extLst>
              </a:tr>
              <a:tr h="257582"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14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3 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4 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4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77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คณะสำนัก สถาบัน จำนวน 22 ความเสี่ยง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72817" y="1371603"/>
            <a:ext cx="7571575" cy="3262432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ตามที่มหาวิทยาลัยจัดประชุมหารือใน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จันทร์ที่ 9 ธันวาคม 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 เวลา 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09.00 - 12.00 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 </a:t>
            </a:r>
            <a:b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ประชุมสร</a:t>
            </a:r>
            <a:r>
              <a:rPr lang="th-TH" dirty="0" err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ัสจั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นทร ชั้น 2 อาคาร 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มหาวิทยาลัย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ฝ่ายเลขานุการคณะกรรมการได้รายงานข้อมูล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ข้อเสนอแนะ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สรุปผลการประเมินประกันคุณภาพมหาวิทยาลัย ปีการศึกษา 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2567และผลการสำรวจ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ความคิดเห็นจากผู้มีส่วนได้ส่วนเสียภายในและภายนอก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มหาวิทยาลัยผ่านแบบฟอร์มออนไลน์ 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100 คน 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เพื่อนำมาสู่การกำหนดประเด็นความเสี่ยงและมอบหมายให้หน่วยงานระดับคณะ สำนัก สถาบัน ดำเนินการ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จัดทำแผนบริหารความเสี่ยง ประจำปีงบประมาณ พ.ศ. 2568 ตามแบบฟอร์มแผนบริหารความเสี่ยงที่มหาวิทยาลัยกำหนด </a:t>
            </a:r>
            <a:r>
              <a:rPr lang="th-TH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  <a:r>
              <a:rPr lang="th-TH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น้อยหน่วยงานละ 2 ความเสี่ยง กำหนดส่งภายในวันอังคารที่ 17 ธันวาคม 2567 </a:t>
            </a:r>
            <a:r>
              <a:rPr lang="th-TH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</a:t>
            </a:r>
            <a:r>
              <a:rPr lang="th-TH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กองนโยบายและแผน ชั้น 4 อาคาร 10 มหาวิทยาลัยราชภัฏสกลนคร</a:t>
            </a:r>
            <a:r>
              <a:rPr lang="th-TH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 smtClean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ฝ่ายเลขานุการคณะกรรมการฯ 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จึงได้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รวบรวมความเสี่ยง ระดับคณะ สำนัก สถาบัน ประจำปีงบประมาณ พ.ศ. 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2568 รวม 22 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 ซึ่งฝ่ายเลขานุการคณะกรรมการฯ จึงได้นำประเด็นความเสี่ยงดังกล่าวมาพิจารณา 1) 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เสี่ยงระดับหน่วยงาน/ควบคุม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ภายใน 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2)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ความเสี่ยงระดับ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 </a:t>
            </a:r>
            <a:b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3)</a:t>
            </a:r>
            <a:r>
              <a:rPr lang="th-TH" sz="2000" b="1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ความเสี่ยงที่ผ่าน</a:t>
            </a:r>
            <a:r>
              <a:rPr lang="th-TH" sz="2000" dirty="0" err="1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การความเสี่ยงแล้ว  </a:t>
            </a:r>
            <a:r>
              <a:rPr lang="th-TH" sz="2000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รายละเอียดตามเอกสารประกอบระเบียบวาระที่ 4.3</a:t>
            </a:r>
            <a:endParaRPr lang="en-US" sz="20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52A2FB1F-EC1F-A51D-C980-7AC39BE29CB6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2" y="1371603"/>
            <a:ext cx="3273351" cy="496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18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3;p28">
            <a:extLst>
              <a:ext uri="{FF2B5EF4-FFF2-40B4-BE49-F238E27FC236}">
                <a16:creationId xmlns:a16="http://schemas.microsoft.com/office/drawing/2014/main" id="{D384EF2B-718A-828C-1003-614D93B1ADFA}"/>
              </a:ext>
            </a:extLst>
          </p:cNvPr>
          <p:cNvSpPr/>
          <p:nvPr/>
        </p:nvSpPr>
        <p:spPr>
          <a:xfrm>
            <a:off x="0" y="-56191"/>
            <a:ext cx="12191998" cy="4086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57150" dir="2154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h-TH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ประเด็นความเสี่ยงระดับคณะ</a:t>
            </a:r>
            <a:endParaRPr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2EBFBA-F909-238C-9E85-870D769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0611" y="5937670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z="1100" b="1" smtClean="0">
                <a:solidFill>
                  <a:srgbClr val="000096"/>
                </a:solidFill>
              </a:rPr>
              <a:t>5</a:t>
            </a:fld>
            <a:endParaRPr lang="en-US" sz="1100" b="1" dirty="0">
              <a:solidFill>
                <a:srgbClr val="000096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0A5D09-1D8F-7645-6B39-779E73560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00566"/>
              </p:ext>
            </p:extLst>
          </p:nvPr>
        </p:nvGraphicFramePr>
        <p:xfrm>
          <a:off x="199767" y="450166"/>
          <a:ext cx="5756896" cy="5624477"/>
        </p:xfrm>
        <a:graphic>
          <a:graphicData uri="http://schemas.openxmlformats.org/drawingml/2006/table">
            <a:tbl>
              <a:tblPr firstRow="1" firstCol="1" bandRow="1"/>
              <a:tblGrid>
                <a:gridCol w="562787">
                  <a:extLst>
                    <a:ext uri="{9D8B030D-6E8A-4147-A177-3AD203B41FA5}">
                      <a16:colId xmlns:a16="http://schemas.microsoft.com/office/drawing/2014/main" val="2654070974"/>
                    </a:ext>
                  </a:extLst>
                </a:gridCol>
                <a:gridCol w="2182512">
                  <a:extLst>
                    <a:ext uri="{9D8B030D-6E8A-4147-A177-3AD203B41FA5}">
                      <a16:colId xmlns:a16="http://schemas.microsoft.com/office/drawing/2014/main" val="1380353966"/>
                    </a:ext>
                  </a:extLst>
                </a:gridCol>
                <a:gridCol w="3011597">
                  <a:extLst>
                    <a:ext uri="{9D8B030D-6E8A-4147-A177-3AD203B41FA5}">
                      <a16:colId xmlns:a16="http://schemas.microsoft.com/office/drawing/2014/main" val="2282945733"/>
                    </a:ext>
                  </a:extLst>
                </a:gridCol>
              </a:tblGrid>
              <a:tr h="263985"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864015"/>
                  </a:ext>
                </a:extLst>
              </a:tr>
              <a:tr h="263985"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คณะวิทยาศาสตร์และเทคโนโลยี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5913"/>
                  </a:ext>
                </a:extLst>
              </a:tr>
              <a:tr h="72003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อาจารย์ไม่สามารถจัดการเรียนการสอนให้สอดคล้องกับทักษะแห่งศตวรรษที่ 21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นำเป็นปัจจัยเสี่ยงของความเสี่ยงด้านการเรียนการสอน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00461"/>
                  </a:ext>
                </a:extLst>
              </a:tr>
              <a:tr h="661852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ศักยภาพอาจารย์ประจำหลักสูตรที่ไม่เพียงพอใน</a:t>
                      </a:r>
                      <a:r>
                        <a:rPr lang="th-TH" sz="1400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วิจัย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นำเป็นปัจจัยเสี่ยงของความเสี่ยงด้านวิจัย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24479"/>
                  </a:ext>
                </a:extLst>
              </a:tr>
              <a:tr h="263985"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คณะมนุษศาสตร์และสังคมศาสตร์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70493"/>
                  </a:ext>
                </a:extLst>
              </a:tr>
              <a:tr h="657680"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จำนวนนักศึกษาไม่เป็นไปตามแผนการรับนักศึกษา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75929"/>
                  </a:ext>
                </a:extLst>
              </a:tr>
              <a:tr h="788540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ความปลอดภัยในทรัพย์สินของหน่วยงาน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8932"/>
                  </a:ext>
                </a:extLst>
              </a:tr>
              <a:tr h="263985"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คณะวิทยาการจัดการ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37914"/>
                  </a:ext>
                </a:extLst>
              </a:tr>
              <a:tr h="688056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การพัฒนาปัญญาประดิษฐ์ที่เข้ามาทดแทนตำแหน่งงานในตลาดแรงงาน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นำเป็นปัจจัยเสี่ยงของความเสี่ยงด้านการเรียนการสอน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1280"/>
                  </a:ext>
                </a:extLst>
              </a:tr>
              <a:tr h="7885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การเปลี่ยนแปลงพฤติกรรมของนักศึกษา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Gen Z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นำเป็นปัจจัยเสี่ยงของความเสี่ยงด้านการเรียนการสอน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447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CBBA2C-FD01-F0CF-E3D8-B71B77D3B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85129"/>
              </p:ext>
            </p:extLst>
          </p:nvPr>
        </p:nvGraphicFramePr>
        <p:xfrm>
          <a:off x="6095999" y="450166"/>
          <a:ext cx="5844540" cy="3970020"/>
        </p:xfrm>
        <a:graphic>
          <a:graphicData uri="http://schemas.openxmlformats.org/drawingml/2006/table">
            <a:tbl>
              <a:tblPr firstRow="1" firstCol="1" bandRow="1"/>
              <a:tblGrid>
                <a:gridCol w="624205">
                  <a:extLst>
                    <a:ext uri="{9D8B030D-6E8A-4147-A177-3AD203B41FA5}">
                      <a16:colId xmlns:a16="http://schemas.microsoft.com/office/drawing/2014/main" val="3886725723"/>
                    </a:ext>
                  </a:extLst>
                </a:gridCol>
                <a:gridCol w="2169795">
                  <a:extLst>
                    <a:ext uri="{9D8B030D-6E8A-4147-A177-3AD203B41FA5}">
                      <a16:colId xmlns:a16="http://schemas.microsoft.com/office/drawing/2014/main" val="3094631127"/>
                    </a:ext>
                  </a:extLst>
                </a:gridCol>
                <a:gridCol w="3050540">
                  <a:extLst>
                    <a:ext uri="{9D8B030D-6E8A-4147-A177-3AD203B41FA5}">
                      <a16:colId xmlns:a16="http://schemas.microsoft.com/office/drawing/2014/main" val="313877528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28165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คณะเทคโนโลยีอุตสาหกรรม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02274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การใช้งบประมาณไม่ตรงตามแผนค่าใช้จ่าย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6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73694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คณะครุศาสตร์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88326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การใช้เทคโนโลยีในการเรียนการสอน </a:t>
                      </a:r>
                      <a:b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ด้วยปัญญาประดิษฐ์ 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 สำหรับอาจารย์คณะครุ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เสี่ยงระดับหน่วยงาน/ควบคุมภายใน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เสี่ยงระดับมหาวิทยาลัย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นำเป็นปัจจัยเสี่ยงของความเสี่ยงด้านการเรียน</a:t>
                      </a:r>
                      <a:b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การสอน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8438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65960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นักศึกษาชั้นปีที่ 1 – 2 ลาออก/ย้ายระหว่างภาคเรียน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เสี่ยงระดับหน่วยงาน/ควบคุมภายใน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6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6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4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25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3;p28">
            <a:extLst>
              <a:ext uri="{FF2B5EF4-FFF2-40B4-BE49-F238E27FC236}">
                <a16:creationId xmlns:a16="http://schemas.microsoft.com/office/drawing/2014/main" id="{D384EF2B-718A-828C-1003-614D93B1ADFA}"/>
              </a:ext>
            </a:extLst>
          </p:cNvPr>
          <p:cNvSpPr/>
          <p:nvPr/>
        </p:nvSpPr>
        <p:spPr>
          <a:xfrm>
            <a:off x="9527" y="-56191"/>
            <a:ext cx="12191998" cy="4086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57150" dir="2154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h-TH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ประเด็นความเสี่ยงสำนัก สถาบัน</a:t>
            </a:r>
            <a:endParaRPr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2EBFBA-F909-238C-9E85-870D769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0611" y="5937670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z="1100" b="1" smtClean="0">
                <a:solidFill>
                  <a:srgbClr val="000096"/>
                </a:solidFill>
              </a:rPr>
              <a:t>6</a:t>
            </a:fld>
            <a:endParaRPr lang="en-US" sz="1100" b="1" dirty="0">
              <a:solidFill>
                <a:srgbClr val="000096"/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329182" y="6302795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29 – P.32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A53FCB-65F1-9719-3597-7C4FBF7C8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41401"/>
              </p:ext>
            </p:extLst>
          </p:nvPr>
        </p:nvGraphicFramePr>
        <p:xfrm>
          <a:off x="290275" y="329040"/>
          <a:ext cx="5784216" cy="3420984"/>
        </p:xfrm>
        <a:graphic>
          <a:graphicData uri="http://schemas.openxmlformats.org/drawingml/2006/table">
            <a:tbl>
              <a:tblPr firstRow="1" firstCol="1" bandRow="1"/>
              <a:tblGrid>
                <a:gridCol w="524901">
                  <a:extLst>
                    <a:ext uri="{9D8B030D-6E8A-4147-A177-3AD203B41FA5}">
                      <a16:colId xmlns:a16="http://schemas.microsoft.com/office/drawing/2014/main" val="3139054295"/>
                    </a:ext>
                  </a:extLst>
                </a:gridCol>
                <a:gridCol w="55276">
                  <a:extLst>
                    <a:ext uri="{9D8B030D-6E8A-4147-A177-3AD203B41FA5}">
                      <a16:colId xmlns:a16="http://schemas.microsoft.com/office/drawing/2014/main" val="128572401"/>
                    </a:ext>
                  </a:extLst>
                </a:gridCol>
                <a:gridCol w="2179616">
                  <a:extLst>
                    <a:ext uri="{9D8B030D-6E8A-4147-A177-3AD203B41FA5}">
                      <a16:colId xmlns:a16="http://schemas.microsoft.com/office/drawing/2014/main" val="3450502222"/>
                    </a:ext>
                  </a:extLst>
                </a:gridCol>
                <a:gridCol w="3024423">
                  <a:extLst>
                    <a:ext uri="{9D8B030D-6E8A-4147-A177-3AD203B41FA5}">
                      <a16:colId xmlns:a16="http://schemas.microsoft.com/office/drawing/2014/main" val="2519549574"/>
                    </a:ext>
                  </a:extLst>
                </a:gridCol>
              </a:tblGrid>
              <a:tr h="24495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44630"/>
                  </a:ext>
                </a:extLst>
              </a:tr>
              <a:tr h="244958">
                <a:tc gridSpan="4"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สำนักส่งเสริมวิชาการและงานทะเบียน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637"/>
                  </a:ext>
                </a:extLst>
              </a:tr>
              <a:tr h="9762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อาจารย์ผู้รับผิดชอบหลักสูตร และอาจารย์ประจำหลักสูตร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คุณสมบัติไม่เป็นไปตามเกณฑ์มาตรฐานหลักสูตรระดับปริญญาตรี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4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18880"/>
                  </a:ext>
                </a:extLst>
              </a:tr>
              <a:tr h="7324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รูปแบบการจัดการเรียนการสอนไม่สอดคล้องกับการพัฒนาสมรรถนะ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ของผู้เรียน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นำเป็นปัจจัยเสี่ยงของความเสี่ยงด้านการเรียนการสอน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64069"/>
                  </a:ext>
                </a:extLst>
              </a:tr>
              <a:tr h="244958">
                <a:tc gridSpan="4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สำนัก</a:t>
                      </a:r>
                      <a:r>
                        <a:rPr lang="th-TH" sz="1400" b="1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การและเทคโนโลยี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74879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10894"/>
                  </a:ext>
                </a:extLst>
              </a:tr>
              <a:tr h="73246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Disruptive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(ปัญญาประดิษฐ์เปลี่ยนโลก) : การใช้ห้องสมุด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ความเสี่ยงที่ผ่านการจัดการความเสี่ยงแล้ว 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9165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159F85-548E-848B-4A3D-DD42BEB01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70708"/>
              </p:ext>
            </p:extLst>
          </p:nvPr>
        </p:nvGraphicFramePr>
        <p:xfrm>
          <a:off x="6171817" y="329040"/>
          <a:ext cx="5844539" cy="3459479"/>
        </p:xfrm>
        <a:graphic>
          <a:graphicData uri="http://schemas.openxmlformats.org/drawingml/2006/table">
            <a:tbl>
              <a:tblPr firstRow="1" firstCol="1" bandRow="1"/>
              <a:tblGrid>
                <a:gridCol w="524900">
                  <a:extLst>
                    <a:ext uri="{9D8B030D-6E8A-4147-A177-3AD203B41FA5}">
                      <a16:colId xmlns:a16="http://schemas.microsoft.com/office/drawing/2014/main" val="3139054295"/>
                    </a:ext>
                  </a:extLst>
                </a:gridCol>
                <a:gridCol w="2682414">
                  <a:extLst>
                    <a:ext uri="{9D8B030D-6E8A-4147-A177-3AD203B41FA5}">
                      <a16:colId xmlns:a16="http://schemas.microsoft.com/office/drawing/2014/main" val="128572401"/>
                    </a:ext>
                  </a:extLst>
                </a:gridCol>
                <a:gridCol w="2637225">
                  <a:extLst>
                    <a:ext uri="{9D8B030D-6E8A-4147-A177-3AD203B41FA5}">
                      <a16:colId xmlns:a16="http://schemas.microsoft.com/office/drawing/2014/main" val="3952308635"/>
                    </a:ext>
                  </a:extLst>
                </a:gridCol>
              </a:tblGrid>
              <a:tr h="169259"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57581"/>
                  </a:ext>
                </a:extLst>
              </a:tr>
              <a:tr h="253059">
                <a:tc gridSpan="3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8353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การโจรกรรมทรัพย์สินของงาน</a:t>
                      </a:r>
                      <a:r>
                        <a:rPr lang="th-TH" sz="14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คลัง</a:t>
                      </a:r>
                      <a:br>
                        <a:rPr lang="th-TH" sz="14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(งานคลัง)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0"/>
                      </a:pP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เสี่ยงระดับหน่วยงาน/ควบคุม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Wingdings 2" panose="05020102010507070707" pitchFamily="18" charset="2"/>
                        <a:buChar char="0"/>
                      </a:pP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Wingdings 2" panose="05020102010507070707" pitchFamily="18" charset="2"/>
                        <a:buChar char="0"/>
                      </a:pP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เสี่ยงที่ผ่าน</a:t>
                      </a:r>
                      <a:r>
                        <a:rPr lang="th-TH" sz="1400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การความเสี่ยงแล้ว 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  </a:t>
                      </a:r>
                      <a:r>
                        <a:rPr lang="th-TH" sz="14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75734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พฤติกรรมของนักศึกษาที่ส่งผลต่อ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ภาพลักษณ์</a:t>
                      </a:r>
                      <a:b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(งานประชาสัมพันธ์ฯ)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ความเสี่ยงที่ผ่านการจัดการความเสี่ยงแล้ว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29708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9.3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ระบบตรวจสอบการเข้าออกหอพักและการใช้งานยานพาหนะ ของนักศึกษาหอพักใน มหาวิทยาลัยราชภัฏ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  <a:r>
                        <a:rPr lang="th-TH" sz="1400" baseline="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(กองพัฒนานักศึกษา)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ความเสี่ยงที่ผ่านการจัดการความเสี่ยงแล้ว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96059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9.4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เงินงบประมาณโครงการ ยุทธศาสตร์</a:t>
                      </a:r>
                      <a:b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ราชภัฏเพื่อการพัฒนาท้องถิ่นมีแนวโน้ม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ลดลง </a:t>
                      </a:r>
                      <a:b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(กองนโยบายและแผน)</a:t>
                      </a:r>
                      <a:endParaRPr lang="en-US" sz="14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</a:t>
                      </a:r>
                      <a:r>
                        <a:rPr lang="th-TH" sz="1400" kern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269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A58804-1C5B-A850-F5D6-4B0588CD9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61544"/>
              </p:ext>
            </p:extLst>
          </p:nvPr>
        </p:nvGraphicFramePr>
        <p:xfrm>
          <a:off x="229951" y="3645019"/>
          <a:ext cx="5844540" cy="1499235"/>
        </p:xfrm>
        <a:graphic>
          <a:graphicData uri="http://schemas.openxmlformats.org/drawingml/2006/table">
            <a:tbl>
              <a:tblPr firstRow="1" firstCol="1" bandRow="1"/>
              <a:tblGrid>
                <a:gridCol w="520700">
                  <a:extLst>
                    <a:ext uri="{9D8B030D-6E8A-4147-A177-3AD203B41FA5}">
                      <a16:colId xmlns:a16="http://schemas.microsoft.com/office/drawing/2014/main" val="1797863131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4033658318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3605436488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สถาบันวิจัยและพัฒนา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03088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การบริหารจัดการงานวิจัยที่มีศักยภาพ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ไม่เพียงพอในการตอบสนองต่อความต้องการ การพัฒนาเชิงพื้นที่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64181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การลาออกกลางคลันของพนักงานมหาวิทยาลัย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4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132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9B8757-6658-BF10-A5CA-1453F5479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53193"/>
              </p:ext>
            </p:extLst>
          </p:nvPr>
        </p:nvGraphicFramePr>
        <p:xfrm>
          <a:off x="6171816" y="3880750"/>
          <a:ext cx="5844540" cy="1599565"/>
        </p:xfrm>
        <a:graphic>
          <a:graphicData uri="http://schemas.openxmlformats.org/drawingml/2006/table">
            <a:tbl>
              <a:tblPr firstRow="1" firstCol="1" bandRow="1"/>
              <a:tblGrid>
                <a:gridCol w="520700">
                  <a:extLst>
                    <a:ext uri="{9D8B030D-6E8A-4147-A177-3AD203B41FA5}">
                      <a16:colId xmlns:a16="http://schemas.microsoft.com/office/drawing/2014/main" val="1797863131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4033658318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3605436488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สถาบันภาษา ศิลปะและวัฒนธรรม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711492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องค์ความรู้ด้านวัฒนธรรมชาติพันธุ์ จังหวัดสกลนคร สูญหาย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ความเสี่ยงที่ผ่านการจัดการความเสี่ยงแล้ว 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38068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ผ้า</a:t>
                      </a:r>
                      <a:r>
                        <a:rPr lang="th-TH" sz="1400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อัต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ลักษณ์ชาติพันธุ์ จังหวัดสกลนคร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สูญ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หาย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ความเสี่ยงที่ผ่านการจัดการความเสี่ยงแล้ว 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74128"/>
                  </a:ext>
                </a:extLst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50795"/>
              </p:ext>
            </p:extLst>
          </p:nvPr>
        </p:nvGraphicFramePr>
        <p:xfrm>
          <a:off x="229951" y="5156198"/>
          <a:ext cx="5844539" cy="1562944"/>
        </p:xfrm>
        <a:graphic>
          <a:graphicData uri="http://schemas.openxmlformats.org/drawingml/2006/table">
            <a:tbl>
              <a:tblPr firstRow="1" firstCol="1" bandRow="1"/>
              <a:tblGrid>
                <a:gridCol w="576835">
                  <a:extLst>
                    <a:ext uri="{9D8B030D-6E8A-4147-A177-3AD203B41FA5}">
                      <a16:colId xmlns:a16="http://schemas.microsoft.com/office/drawing/2014/main" val="32079264"/>
                    </a:ext>
                  </a:extLst>
                </a:gridCol>
                <a:gridCol w="2214939">
                  <a:extLst>
                    <a:ext uri="{9D8B030D-6E8A-4147-A177-3AD203B41FA5}">
                      <a16:colId xmlns:a16="http://schemas.microsoft.com/office/drawing/2014/main" val="189898000"/>
                    </a:ext>
                  </a:extLst>
                </a:gridCol>
                <a:gridCol w="3052765">
                  <a:extLst>
                    <a:ext uri="{9D8B030D-6E8A-4147-A177-3AD203B41FA5}">
                      <a16:colId xmlns:a16="http://schemas.microsoft.com/office/drawing/2014/main" val="3543263827"/>
                    </a:ext>
                  </a:extLst>
                </a:gridCol>
              </a:tblGrid>
              <a:tr h="243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39767"/>
                  </a:ext>
                </a:extLst>
              </a:tr>
              <a:tr h="24334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12.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บัณฑิตวิทยาลัย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90505"/>
                  </a:ext>
                </a:extLst>
              </a:tr>
              <a:tr h="229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จำนวนนักศึกษารับไว้ลดลงไม่เป็นไปตามแผนรับ</a:t>
                      </a:r>
                      <a:endParaRPr lang="en-US" sz="1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400" u="sng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ความเสี่ยง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19403"/>
                  </a:ext>
                </a:extLst>
              </a:tr>
              <a:tr h="229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12.2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การนำปัญญาประดิษฐ์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AI</a:t>
                      </a: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มาใช้ในการตรวจสอบวิทยานิพนธ์และวารสาร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4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ความเสี่ยงที่ผ่าน</a:t>
                      </a:r>
                      <a:r>
                        <a:rPr lang="th-TH" sz="1400" kern="12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400" kern="12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การความเสี่ยงแล้ว  </a:t>
                      </a:r>
                      <a:endParaRPr lang="en-US" sz="1400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6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"/>
          <p:cNvSpPr txBox="1">
            <a:spLocks noGrp="1"/>
          </p:cNvSpPr>
          <p:nvPr>
            <p:ph type="title"/>
          </p:nvPr>
        </p:nvSpPr>
        <p:spPr>
          <a:xfrm>
            <a:off x="65077" y="-20270"/>
            <a:ext cx="5509096" cy="433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ประเมินความเสี่ยงมหาวิทยาลัยราชภัฏสกลนคร</a:t>
            </a:r>
            <a:endParaRPr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46" name="Google Shape;646;p29"/>
          <p:cNvGrpSpPr/>
          <p:nvPr/>
        </p:nvGrpSpPr>
        <p:grpSpPr>
          <a:xfrm>
            <a:off x="5989886" y="2223904"/>
            <a:ext cx="1528552" cy="593952"/>
            <a:chOff x="1621312" y="2697439"/>
            <a:chExt cx="1146414" cy="445465"/>
          </a:xfrm>
        </p:grpSpPr>
        <p:cxnSp>
          <p:nvCxnSpPr>
            <p:cNvPr id="647" name="Google Shape;647;p29"/>
            <p:cNvCxnSpPr>
              <a:stCxn id="648" idx="1"/>
              <a:endCxn id="670" idx="0"/>
            </p:cNvCxnSpPr>
            <p:nvPr/>
          </p:nvCxnSpPr>
          <p:spPr>
            <a:xfrm flipH="1">
              <a:off x="1621312" y="2916589"/>
              <a:ext cx="517078" cy="226315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8" name="Google Shape;648;p29"/>
            <p:cNvSpPr/>
            <p:nvPr/>
          </p:nvSpPr>
          <p:spPr>
            <a:xfrm>
              <a:off x="2138390" y="2697439"/>
              <a:ext cx="629336" cy="438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1400" b="1" kern="0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ด้านบริการวิชาการ</a:t>
              </a:r>
              <a:endParaRPr sz="1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650" name="Google Shape;650;p29"/>
          <p:cNvGrpSpPr/>
          <p:nvPr/>
        </p:nvGrpSpPr>
        <p:grpSpPr>
          <a:xfrm>
            <a:off x="6629461" y="3379728"/>
            <a:ext cx="1781524" cy="646928"/>
            <a:chOff x="5116001" y="2243271"/>
            <a:chExt cx="1266632" cy="852527"/>
          </a:xfrm>
        </p:grpSpPr>
        <p:cxnSp>
          <p:nvCxnSpPr>
            <p:cNvPr id="651" name="Google Shape;651;p29"/>
            <p:cNvCxnSpPr/>
            <p:nvPr/>
          </p:nvCxnSpPr>
          <p:spPr>
            <a:xfrm>
              <a:off x="5116001" y="2243271"/>
              <a:ext cx="744233" cy="414228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2" name="Google Shape;652;p29"/>
            <p:cNvSpPr/>
            <p:nvPr/>
          </p:nvSpPr>
          <p:spPr>
            <a:xfrm>
              <a:off x="5557237" y="2657498"/>
              <a:ext cx="825396" cy="438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1400" b="1" kern="0" dirty="0" smtClean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ด้านบริหารจัดการ</a:t>
              </a:r>
              <a:endParaRPr sz="1400" b="1" kern="0" dirty="0"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654" name="Google Shape;654;p29"/>
          <p:cNvGrpSpPr/>
          <p:nvPr/>
        </p:nvGrpSpPr>
        <p:grpSpPr>
          <a:xfrm>
            <a:off x="5331765" y="507752"/>
            <a:ext cx="1639999" cy="2372983"/>
            <a:chOff x="4623894" y="1308516"/>
            <a:chExt cx="1230000" cy="1330093"/>
          </a:xfrm>
        </p:grpSpPr>
        <p:sp>
          <p:nvSpPr>
            <p:cNvPr id="655" name="Google Shape;655;p29"/>
            <p:cNvSpPr/>
            <p:nvPr/>
          </p:nvSpPr>
          <p:spPr>
            <a:xfrm>
              <a:off x="4795931" y="1480250"/>
              <a:ext cx="801236" cy="1158359"/>
            </a:xfrm>
            <a:custGeom>
              <a:avLst/>
              <a:gdLst/>
              <a:ahLst/>
              <a:cxnLst/>
              <a:rect l="l" t="t" r="r" b="b"/>
              <a:pathLst>
                <a:path w="55507" h="15181" fill="none" extrusionOk="0">
                  <a:moveTo>
                    <a:pt x="0" y="15181"/>
                  </a:moveTo>
                  <a:lnTo>
                    <a:pt x="0" y="5810"/>
                  </a:lnTo>
                  <a:lnTo>
                    <a:pt x="55507" y="5810"/>
                  </a:lnTo>
                  <a:lnTo>
                    <a:pt x="55507" y="0"/>
                  </a:lnTo>
                </a:path>
              </a:pathLst>
            </a:custGeom>
            <a:solidFill>
              <a:srgbClr val="000096"/>
            </a:solidFill>
            <a:ln w="19050" cap="flat" cmpd="sng">
              <a:solidFill>
                <a:srgbClr val="FF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4623894" y="1308516"/>
              <a:ext cx="1230000" cy="2122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b="1" kern="0" dirty="0" smtClean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ด้านวิจัย</a:t>
              </a:r>
              <a:endParaRPr b="1" kern="0" dirty="0"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662" name="Google Shape;662;p29"/>
          <p:cNvGrpSpPr/>
          <p:nvPr/>
        </p:nvGrpSpPr>
        <p:grpSpPr>
          <a:xfrm>
            <a:off x="3622760" y="903476"/>
            <a:ext cx="2476419" cy="1941423"/>
            <a:chOff x="2356794" y="1373677"/>
            <a:chExt cx="2035749" cy="957707"/>
          </a:xfrm>
        </p:grpSpPr>
        <p:sp>
          <p:nvSpPr>
            <p:cNvPr id="663" name="Google Shape;663;p29"/>
            <p:cNvSpPr/>
            <p:nvPr/>
          </p:nvSpPr>
          <p:spPr>
            <a:xfrm>
              <a:off x="3070853" y="1598791"/>
              <a:ext cx="1321690" cy="732593"/>
            </a:xfrm>
            <a:custGeom>
              <a:avLst/>
              <a:gdLst/>
              <a:ahLst/>
              <a:cxnLst/>
              <a:rect l="l" t="t" r="r" b="b"/>
              <a:pathLst>
                <a:path w="55495" h="15181" fill="none" extrusionOk="0">
                  <a:moveTo>
                    <a:pt x="0" y="0"/>
                  </a:moveTo>
                  <a:lnTo>
                    <a:pt x="0" y="6144"/>
                  </a:lnTo>
                  <a:lnTo>
                    <a:pt x="55495" y="6144"/>
                  </a:lnTo>
                  <a:lnTo>
                    <a:pt x="55495" y="1518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2356794" y="1373677"/>
              <a:ext cx="1230000" cy="22511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1400" b="1" kern="0" dirty="0" smtClean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ด้านการเรียนการสอน</a:t>
              </a:r>
              <a:endParaRPr sz="1400" b="1" kern="0" dirty="0"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666" name="Google Shape;666;p29"/>
          <p:cNvGrpSpPr/>
          <p:nvPr/>
        </p:nvGrpSpPr>
        <p:grpSpPr>
          <a:xfrm>
            <a:off x="3533293" y="3589664"/>
            <a:ext cx="2714332" cy="1277056"/>
            <a:chOff x="2356794" y="3421934"/>
            <a:chExt cx="2035749" cy="957792"/>
          </a:xfrm>
        </p:grpSpPr>
        <p:sp>
          <p:nvSpPr>
            <p:cNvPr id="667" name="Google Shape;667;p29"/>
            <p:cNvSpPr/>
            <p:nvPr/>
          </p:nvSpPr>
          <p:spPr>
            <a:xfrm>
              <a:off x="2987488" y="3421934"/>
              <a:ext cx="1405055" cy="528999"/>
            </a:xfrm>
            <a:custGeom>
              <a:avLst/>
              <a:gdLst/>
              <a:ahLst/>
              <a:cxnLst/>
              <a:rect l="l" t="t" r="r" b="b"/>
              <a:pathLst>
                <a:path w="55495" h="15182" fill="none" extrusionOk="0">
                  <a:moveTo>
                    <a:pt x="0" y="15181"/>
                  </a:moveTo>
                  <a:lnTo>
                    <a:pt x="0" y="9026"/>
                  </a:lnTo>
                  <a:lnTo>
                    <a:pt x="55495" y="9026"/>
                  </a:lnTo>
                  <a:lnTo>
                    <a:pt x="55495" y="1"/>
                  </a:ln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2356794" y="3941426"/>
              <a:ext cx="1230000" cy="438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1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ด้านทะนุบำรุง</a:t>
              </a:r>
              <a:r>
                <a:rPr lang="th-TH" sz="1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ศิลป</a:t>
              </a:r>
              <a:r>
                <a:rPr lang="th-TH" sz="1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วัฒนธรรม</a:t>
              </a:r>
              <a:endParaRPr sz="1400" b="1" kern="0" dirty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0" name="Google Shape;670;p29"/>
          <p:cNvSpPr/>
          <p:nvPr/>
        </p:nvSpPr>
        <p:spPr>
          <a:xfrm>
            <a:off x="5335122" y="2817859"/>
            <a:ext cx="1309530" cy="1434116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kern="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RISK</a:t>
            </a:r>
            <a:br>
              <a:rPr lang="en" sz="2400" kern="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en" sz="2400" kern="0" dirty="0" smtClean="0">
                <a:solidFill>
                  <a:srgbClr val="00B050"/>
                </a:solidFill>
                <a:latin typeface="Berlin Sans FB Demi" panose="020E0802020502020306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SNRU</a:t>
            </a:r>
            <a:endParaRPr sz="2400" kern="0" dirty="0">
              <a:solidFill>
                <a:srgbClr val="00B050"/>
              </a:solidFill>
              <a:latin typeface="Berlin Sans FB Demi" panose="020E0802020502020306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" name="Google Shape;652;p29"/>
          <p:cNvSpPr/>
          <p:nvPr/>
        </p:nvSpPr>
        <p:spPr>
          <a:xfrm>
            <a:off x="722810" y="548641"/>
            <a:ext cx="1974889" cy="8879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มหาวิทยาลัยไม่สามารถแข่งขันในตลาดการศึกษาระดับภูมิภาค</a:t>
            </a:r>
            <a:r>
              <a:rPr lang="th-TH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หรือนานาชาติ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en-US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59505" y="951179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8" name="Google Shape;652;p29"/>
          <p:cNvSpPr/>
          <p:nvPr/>
        </p:nvSpPr>
        <p:spPr>
          <a:xfrm>
            <a:off x="180592" y="1656672"/>
            <a:ext cx="3336618" cy="184652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อาจารย์</a:t>
            </a:r>
            <a:r>
              <a:rPr lang="th-TH" sz="12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ไม่สามารถจัดการเรียนการสอนให้สอดคล้องกับทักษะแห่งศตวรรษที่ 21 </a:t>
            </a:r>
            <a:r>
              <a:rPr lang="th-TH" sz="12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เช่น อาจารย์ขาดทักษะด้านเทคโนโลยี / อาจารย์ขาดทักษะด้านภาษาต่างประเทศ  </a:t>
            </a:r>
            <a:r>
              <a:rPr lang="th-TH" sz="1200" dirty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th-TH" sz="1200" dirty="0" smtClean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ภายใน/ภายนอก)  </a:t>
            </a:r>
            <a: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คณะวิทย์</a:t>
            </a:r>
            <a:endParaRPr lang="th-TH" sz="1200" dirty="0" smtClean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2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การเปลี่ยนแปลงพฤติกรรมของนักศึกษา </a:t>
            </a:r>
            <a:r>
              <a: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Gen </a:t>
            </a:r>
            <a:r>
              <a:rPr lang="en-US" sz="1200" dirty="0" smtClean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Z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(ภายนอก)</a:t>
            </a:r>
            <a:r>
              <a:rPr lang="en-US" sz="1200" dirty="0" smtClean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คณะ วจ.</a:t>
            </a:r>
            <a:r>
              <a:rPr lang="en-US" sz="1200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en-US" sz="1200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th-TH" sz="1200" dirty="0" smtClean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. </a:t>
            </a:r>
            <a:r>
              <a:rPr lang="th-TH" sz="12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ภาพลักษณ์ของมหาวิทยาลัยไม่เป็นที่รู้จักในระดับภูมิภาค/นานาชาติ </a:t>
            </a:r>
            <a:br>
              <a:rPr lang="th-TH" sz="12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12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มหาวิทยาลัยขาดการโปรโมท หรือไม่สามารถสร้างภาพลักษณ์ที่ดึงดูดนักศึกษา</a:t>
            </a:r>
            <a:r>
              <a:rPr lang="th-TH" sz="1200" dirty="0" smtClean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ได้ </a:t>
            </a:r>
            <a:r>
              <a:rPr lang="th-TH" sz="1200" dirty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(ภายใน/ภายนอก</a:t>
            </a:r>
            <a:r>
              <a:rPr lang="th-TH" sz="1200" dirty="0" smtClean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) </a:t>
            </a:r>
            <a: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ฝ่ายเลขาฯ</a:t>
            </a:r>
            <a:endParaRPr lang="th-TH" sz="12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2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หลักสูตรที่ไม่ทันสมัย ไม่หลากหลาย </a:t>
            </a:r>
            <a:r>
              <a:rPr lang="th-TH" sz="1200" dirty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(ภายใน</a:t>
            </a:r>
            <a:r>
              <a:rPr lang="th-TH" sz="1200" dirty="0" smtClean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) </a:t>
            </a:r>
            <a:r>
              <a:rPr lang="th-TH" sz="12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ฝ่ายเลขา</a:t>
            </a:r>
            <a: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ฯ</a:t>
            </a:r>
            <a:b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5. </a:t>
            </a: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รูปแบบ</a:t>
            </a:r>
            <a:r>
              <a:rPr lang="th-TH" sz="12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การเรียนการสอนไม่สอดคล้องกับการพัฒนาสมรรถนะ</a:t>
            </a:r>
            <a:endParaRPr lang="en-US" sz="12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</a:t>
            </a:r>
            <a:r>
              <a:rPr lang="th-TH" sz="12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ผู้เรียน </a:t>
            </a:r>
            <a:r>
              <a:rPr lang="th-TH" sz="1200" dirty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(ภายใน) </a:t>
            </a:r>
            <a:r>
              <a:rPr lang="th-TH" sz="1200" dirty="0" smtClean="0">
                <a:solidFill>
                  <a:srgbClr val="FF0000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สำนักส่งเสริม</a:t>
            </a:r>
            <a:endParaRPr lang="th-TH" sz="12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หักมุม 11"/>
          <p:cNvCxnSpPr>
            <a:stCxn id="664" idx="1"/>
            <a:endCxn id="36" idx="3"/>
          </p:cNvCxnSpPr>
          <p:nvPr/>
        </p:nvCxnSpPr>
        <p:spPr>
          <a:xfrm rot="10800000">
            <a:off x="2697700" y="992609"/>
            <a:ext cx="925061" cy="139039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กล่องข้อความ 40"/>
          <p:cNvSpPr txBox="1"/>
          <p:nvPr/>
        </p:nvSpPr>
        <p:spPr>
          <a:xfrm>
            <a:off x="9879625" y="-64667"/>
            <a:ext cx="209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1518606" y="1456633"/>
            <a:ext cx="235132" cy="15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Google Shape;652;p29"/>
          <p:cNvSpPr/>
          <p:nvPr/>
        </p:nvSpPr>
        <p:spPr>
          <a:xfrm>
            <a:off x="399051" y="4482808"/>
            <a:ext cx="2269632" cy="60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องค์ความรู้ด้านวัฒนธรรมชาติพันธุ์ ผ้า</a:t>
            </a:r>
            <a:r>
              <a:rPr lang="th-TH" sz="1600" b="1" dirty="0" err="1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อัต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ลักษณ์ชาติพันธุ์ </a:t>
            </a:r>
            <a:r>
              <a:rPr lang="th-TH" sz="1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สูญ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หาย</a:t>
            </a:r>
            <a:endParaRPr lang="en-US" sz="16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8" name="ตัวเชื่อมต่อหักมุม 47"/>
          <p:cNvCxnSpPr>
            <a:stCxn id="668" idx="1"/>
            <a:endCxn id="47" idx="3"/>
          </p:cNvCxnSpPr>
          <p:nvPr/>
        </p:nvCxnSpPr>
        <p:spPr>
          <a:xfrm rot="10800000" flipV="1">
            <a:off x="2668683" y="4574520"/>
            <a:ext cx="864610" cy="212524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กล่องข้อความ 48"/>
          <p:cNvSpPr txBox="1"/>
          <p:nvPr/>
        </p:nvSpPr>
        <p:spPr>
          <a:xfrm>
            <a:off x="151949" y="4171885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0" name="Google Shape;652;p29"/>
          <p:cNvSpPr/>
          <p:nvPr/>
        </p:nvSpPr>
        <p:spPr>
          <a:xfrm>
            <a:off x="257621" y="5337523"/>
            <a:ext cx="2992234" cy="11760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.ไม่มีการรวบรวมข้อมูลความรู้ด้าน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b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</a:rPr>
              <a:t>2</a:t>
            </a:r>
            <a:r>
              <a:rPr lang="th-TH" sz="1400" dirty="0">
                <a:ea typeface="Cordia New" panose="020B0304020202020204" pitchFamily="34" charset="-34"/>
                <a:cs typeface="TH SarabunPSK" panose="020B0500040200020003" pitchFamily="34" charset="-34"/>
              </a:rPr>
              <a:t>.ไม่มีระบบฐานข้อมูลองค์ความรู้ด้านวัฒนธรรม </a:t>
            </a:r>
            <a: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</a:rPr>
              <a:t>3</a:t>
            </a:r>
            <a:r>
              <a:rPr lang="th-TH" sz="1400" dirty="0">
                <a:ea typeface="Cordia New" panose="020B0304020202020204" pitchFamily="34" charset="-34"/>
                <a:cs typeface="TH SarabunPSK" panose="020B0500040200020003" pitchFamily="34" charset="-34"/>
              </a:rPr>
              <a:t>.ไม่มีงบประมาณในการพัฒนาระบบ</a:t>
            </a:r>
            <a: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ฐานข้อมูล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ทางวัฒนธรรม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ลูกศรลง 50"/>
          <p:cNvSpPr/>
          <p:nvPr/>
        </p:nvSpPr>
        <p:spPr>
          <a:xfrm>
            <a:off x="1253669" y="5090031"/>
            <a:ext cx="235132" cy="267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1867777" y="5045992"/>
            <a:ext cx="2096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  <a:endParaRPr lang="th-TH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640099" y="4099048"/>
            <a:ext cx="255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สถาบันภาษาศิลปะและวัฒนธรรม</a:t>
            </a:r>
            <a:endParaRPr lang="th-TH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Google Shape;652;p29"/>
          <p:cNvSpPr/>
          <p:nvPr/>
        </p:nvSpPr>
        <p:spPr>
          <a:xfrm>
            <a:off x="7258983" y="238416"/>
            <a:ext cx="1883990" cy="10074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การบริหารจัดการงานวิจัยที่มี</a:t>
            </a:r>
            <a:r>
              <a:rPr lang="th-TH" sz="1400" dirty="0" smtClean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ศักยภาพไม่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เพียงพอในการตอบสนองต่อความต้องการ การพัฒนาเชิงพื้นที่</a:t>
            </a:r>
            <a:endParaRPr lang="en-US" sz="1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กล่องข้อความ 58"/>
          <p:cNvSpPr txBox="1"/>
          <p:nvPr/>
        </p:nvSpPr>
        <p:spPr>
          <a:xfrm>
            <a:off x="9110644" y="65408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1" name="Google Shape;652;p29"/>
          <p:cNvSpPr/>
          <p:nvPr/>
        </p:nvSpPr>
        <p:spPr>
          <a:xfrm>
            <a:off x="9573386" y="170603"/>
            <a:ext cx="2535960" cy="19715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</a:rPr>
              <a:t>1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. การขาดการเชื่อมโยงงานวิจัยกับความต้องการของ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พื้นที่  </a:t>
            </a:r>
            <a:r>
              <a:rPr lang="th-TH" sz="12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(สถาบันวิจัย)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</a:rPr>
              <a:t>2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 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ข้อจำกัดด้านทรัพยากร เช่น บุคลากร งบประมาณ หรือ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เทคโนโลยี </a:t>
            </a:r>
            <a:r>
              <a:rPr lang="th-TH" sz="12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(สถาบันวิจัย)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</a:rPr>
              <a:t> 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การสื่อสารระหว่างมหาวิทยาลัยและ</a:t>
            </a:r>
            <a:r>
              <a:rPr lang="th-TH" sz="1200" dirty="0" smtClean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ชุมชน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ที่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ไม่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เพียงพอ </a:t>
            </a:r>
            <a:r>
              <a:rPr lang="th-TH" sz="12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(สถาบันวิจัย)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</a:rPr>
              <a:t> 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การวางแผนที่ไม่สอดคล้องกับความ</a:t>
            </a:r>
            <a:r>
              <a:rPr lang="th-TH" sz="1200" dirty="0" smtClean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ต้องการ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ของพื้นที่ </a:t>
            </a:r>
            <a:r>
              <a:rPr lang="th-TH" sz="12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(สถาบันวิจัย)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5. </a:t>
            </a: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ศักยภาพอาจารย์ประจำหลักสูตรที่ไม่เพียงพอใน</a:t>
            </a:r>
            <a:r>
              <a:rPr lang="th-TH" sz="12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2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วิจัย </a:t>
            </a:r>
            <a:r>
              <a:rPr lang="th-TH" sz="1200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(คณะวิทย์ฯ)</a:t>
            </a:r>
            <a:endParaRPr lang="en-US" sz="12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endParaRPr lang="th-TH" sz="11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2" name="ตัวเชื่อมต่อหักมุม 61"/>
          <p:cNvCxnSpPr/>
          <p:nvPr/>
        </p:nvCxnSpPr>
        <p:spPr>
          <a:xfrm rot="10800000">
            <a:off x="6968869" y="669076"/>
            <a:ext cx="418609" cy="62917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หักมุม 63"/>
          <p:cNvCxnSpPr/>
          <p:nvPr/>
        </p:nvCxnSpPr>
        <p:spPr>
          <a:xfrm rot="10800000">
            <a:off x="9182970" y="900618"/>
            <a:ext cx="395428" cy="59432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กล่องข้อความ 68"/>
          <p:cNvSpPr txBox="1"/>
          <p:nvPr/>
        </p:nvSpPr>
        <p:spPr>
          <a:xfrm>
            <a:off x="9063018" y="1957483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0" name="กล่องข้อความ 69"/>
          <p:cNvSpPr txBox="1"/>
          <p:nvPr/>
        </p:nvSpPr>
        <p:spPr>
          <a:xfrm>
            <a:off x="7568299" y="1934775"/>
            <a:ext cx="179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กองนโยบายและแผน</a:t>
            </a:r>
            <a:endParaRPr lang="th-TH" sz="16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Google Shape;652;p29"/>
          <p:cNvSpPr/>
          <p:nvPr/>
        </p:nvSpPr>
        <p:spPr>
          <a:xfrm>
            <a:off x="7603640" y="2236072"/>
            <a:ext cx="1883990" cy="72035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เงินงบประมาณโครงการ ยุทธศาสตร์ราชภัฏเพื่อการพัฒนาท้องถิ่นมีแนวโน้ม</a:t>
            </a:r>
            <a:r>
              <a:rPr lang="th-TH" sz="1400" dirty="0" smtClean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ลดลง</a:t>
            </a:r>
            <a:endParaRPr lang="en-US" sz="1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Google Shape;652;p29"/>
          <p:cNvSpPr/>
          <p:nvPr/>
        </p:nvSpPr>
        <p:spPr>
          <a:xfrm>
            <a:off x="9912720" y="2311818"/>
            <a:ext cx="2191062" cy="184497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ผู้เสนอโครงการขาดความรู้ความเข้าใจ</a:t>
            </a:r>
            <a:endParaRPr lang="en-US" sz="13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ในการเขียนโครงการ</a:t>
            </a:r>
            <a: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ผู้เสนอโครงการเขียนโครงการไม่</a:t>
            </a:r>
            <a: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สอดคล้องกับ</a:t>
            </a: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ความเชื่อมโยงยุทธศาสตร์และ</a:t>
            </a:r>
            <a: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ผลลัพธ์ผลผลิต</a:t>
            </a: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ของโครงการหลัก</a:t>
            </a:r>
            <a: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สำนักงบประมาณมีการปรับรูปแบบ</a:t>
            </a:r>
            <a:r>
              <a:rPr lang="th-TH" sz="1300" dirty="0" err="1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สรร</a:t>
            </a: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งบประมาณตาม</a:t>
            </a:r>
            <a:r>
              <a:rPr lang="th-TH" sz="13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3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กลุ่ม</a:t>
            </a:r>
            <a:endParaRPr lang="en-US" sz="13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3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</a:t>
            </a:r>
            <a:endParaRPr lang="th-TH" sz="13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Google Shape;652;p29"/>
          <p:cNvSpPr/>
          <p:nvPr/>
        </p:nvSpPr>
        <p:spPr>
          <a:xfrm>
            <a:off x="7120731" y="4171885"/>
            <a:ext cx="1883990" cy="60722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พฤติกรรมของนักศึกษาที่ส่งผลต่อภาพลักษณ์</a:t>
            </a:r>
            <a:endParaRPr lang="en-US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Google Shape;652;p29"/>
          <p:cNvSpPr/>
          <p:nvPr/>
        </p:nvSpPr>
        <p:spPr>
          <a:xfrm>
            <a:off x="6136750" y="5090031"/>
            <a:ext cx="2361072" cy="11137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400" dirty="0">
                <a:ea typeface="Cordia New" panose="020B0304020202020204" pitchFamily="34" charset="-34"/>
                <a:cs typeface="TH SarabunPSK" panose="020B0500040200020003" pitchFamily="34" charset="-34"/>
              </a:rPr>
              <a:t>1.  นักศึกษาไปฉ้อโกง</a:t>
            </a:r>
            <a: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</a:rPr>
              <a:t>2</a:t>
            </a:r>
            <a:r>
              <a:rPr lang="th-TH" sz="1400" dirty="0">
                <a:ea typeface="Cordia New" panose="020B0304020202020204" pitchFamily="34" charset="-34"/>
                <a:cs typeface="TH SarabunPSK" panose="020B0500040200020003" pitchFamily="34" charset="-34"/>
              </a:rPr>
              <a:t>.  นักศึกษาถูกดำเนินคดี</a:t>
            </a:r>
            <a: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</a:rPr>
              <a:t>3</a:t>
            </a:r>
            <a:r>
              <a:rPr lang="th-TH" sz="1400" dirty="0">
                <a:ea typeface="Cordia New" panose="020B0304020202020204" pitchFamily="34" charset="-34"/>
                <a:cs typeface="TH SarabunPSK" panose="020B0500040200020003" pitchFamily="34" charset="-34"/>
              </a:rPr>
              <a:t>. นักศึกษาก่ออาชญากรรม</a:t>
            </a:r>
            <a: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</a:rPr>
              <a:t>4</a:t>
            </a:r>
            <a:r>
              <a:rPr lang="th-TH" sz="1400" dirty="0">
                <a:ea typeface="Cordia New" panose="020B0304020202020204" pitchFamily="34" charset="-34"/>
                <a:cs typeface="TH SarabunPSK" panose="020B0500040200020003" pitchFamily="34" charset="-34"/>
              </a:rPr>
              <a:t>. นักศึกษาถูกฟ้องร้องคดีหมิ่นประมาท พ.ร.บ.คอมพิวเตอร์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ลูกศรลง 79"/>
          <p:cNvSpPr/>
          <p:nvPr/>
        </p:nvSpPr>
        <p:spPr>
          <a:xfrm>
            <a:off x="7858608" y="4847399"/>
            <a:ext cx="235132" cy="15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ลูกศรลง 83"/>
          <p:cNvSpPr/>
          <p:nvPr/>
        </p:nvSpPr>
        <p:spPr>
          <a:xfrm>
            <a:off x="7906559" y="4009446"/>
            <a:ext cx="235132" cy="15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Google Shape;652;p29"/>
          <p:cNvSpPr/>
          <p:nvPr/>
        </p:nvSpPr>
        <p:spPr>
          <a:xfrm>
            <a:off x="9310730" y="4326100"/>
            <a:ext cx="2703428" cy="60722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หน่วยงานของรัฐ ไม่ปฏิบัติตาม พรบ. </a:t>
            </a:r>
            <a:br>
              <a:rPr lang="th-TH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400" dirty="0" err="1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ซื้อจัดจ้างและการบริหาร</a:t>
            </a:r>
            <a:br>
              <a:rPr lang="th-TH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พัสดุภาครัฐ พ.ศ. 2560 มาตรา 12</a:t>
            </a:r>
            <a:endParaRPr lang="en-US" sz="1400" dirty="0">
              <a:solidFill>
                <a:schemeClr val="bg1"/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6" name="Google Shape;652;p29"/>
          <p:cNvSpPr/>
          <p:nvPr/>
        </p:nvSpPr>
        <p:spPr>
          <a:xfrm>
            <a:off x="8684290" y="5179176"/>
            <a:ext cx="3278855" cy="11137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ผู้ปฏิบัติ ไม่ตระหนักถึงความสำคัญของ พรบ. มาตรา </a:t>
            </a:r>
            <a: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12</a:t>
            </a:r>
            <a:b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ขาดความเข้าใจในขั้นตอน</a:t>
            </a:r>
            <a:r>
              <a:rPr lang="th-TH" sz="14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เก็บ</a:t>
            </a:r>
            <a: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เอกสาร</a:t>
            </a:r>
            <a:b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มีความเร่งรีบในการรีบจัดเก็บ</a:t>
            </a:r>
            <a: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เอกสาร</a:t>
            </a:r>
            <a:b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</a:t>
            </a: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ผู้ปฏิบัติ มีภาระงานหลาย</a:t>
            </a:r>
            <a: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อย่าง</a:t>
            </a:r>
            <a:br>
              <a:rPr lang="th-TH" sz="14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</a:t>
            </a: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แหล่งจัดเก็บเอกสาร ไม่มีความเหมาะสม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ลูกศรลง 86"/>
          <p:cNvSpPr/>
          <p:nvPr/>
        </p:nvSpPr>
        <p:spPr>
          <a:xfrm>
            <a:off x="10323718" y="4969056"/>
            <a:ext cx="235132" cy="15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กล่องข้อความ 87"/>
          <p:cNvSpPr txBox="1"/>
          <p:nvPr/>
        </p:nvSpPr>
        <p:spPr>
          <a:xfrm>
            <a:off x="9004721" y="4920092"/>
            <a:ext cx="209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กล่องข้อความ 88"/>
          <p:cNvSpPr txBox="1"/>
          <p:nvPr/>
        </p:nvSpPr>
        <p:spPr>
          <a:xfrm>
            <a:off x="6314969" y="4763010"/>
            <a:ext cx="209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2797414" y="534911"/>
            <a:ext cx="45244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endParaRPr lang="th-TH" sz="24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กล่องข้อความ 90"/>
          <p:cNvSpPr txBox="1"/>
          <p:nvPr/>
        </p:nvSpPr>
        <p:spPr>
          <a:xfrm>
            <a:off x="2929763" y="4052881"/>
            <a:ext cx="45244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24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91"/>
          <p:cNvSpPr txBox="1"/>
          <p:nvPr/>
        </p:nvSpPr>
        <p:spPr>
          <a:xfrm>
            <a:off x="9063018" y="479078"/>
            <a:ext cx="452441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14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4" name="กล่องข้อความ 93"/>
          <p:cNvSpPr txBox="1"/>
          <p:nvPr/>
        </p:nvSpPr>
        <p:spPr>
          <a:xfrm>
            <a:off x="9378433" y="4407511"/>
            <a:ext cx="38990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endParaRPr lang="th-TH" sz="24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" name="กล่องข้อความ 94"/>
          <p:cNvSpPr txBox="1"/>
          <p:nvPr/>
        </p:nvSpPr>
        <p:spPr>
          <a:xfrm>
            <a:off x="6937660" y="4251975"/>
            <a:ext cx="38990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24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6" name="ตัวเชื่อมต่อหักมุม 95"/>
          <p:cNvCxnSpPr/>
          <p:nvPr/>
        </p:nvCxnSpPr>
        <p:spPr>
          <a:xfrm rot="10800000">
            <a:off x="9484197" y="2755855"/>
            <a:ext cx="395428" cy="59432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กล่องข้อความ 55"/>
          <p:cNvSpPr txBox="1"/>
          <p:nvPr/>
        </p:nvSpPr>
        <p:spPr>
          <a:xfrm>
            <a:off x="6151764" y="6196431"/>
            <a:ext cx="2569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งานประชาสัมพันธ์ฯ สำนักงานอธิการบดี</a:t>
            </a:r>
            <a:endParaRPr lang="th-TH" sz="1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กล่องข้อความ 56"/>
          <p:cNvSpPr txBox="1"/>
          <p:nvPr/>
        </p:nvSpPr>
        <p:spPr>
          <a:xfrm>
            <a:off x="9174690" y="4073476"/>
            <a:ext cx="1849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งานพัสดุ สำนักงานอธิการบดี</a:t>
            </a:r>
            <a:endParaRPr lang="th-TH" sz="1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กล่องข้อความ 59"/>
          <p:cNvSpPr txBox="1"/>
          <p:nvPr/>
        </p:nvSpPr>
        <p:spPr>
          <a:xfrm>
            <a:off x="5775396" y="885398"/>
            <a:ext cx="179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สถาบันวิจัย+คณะวิทย์</a:t>
            </a:r>
            <a:endParaRPr lang="th-TH" sz="16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308781" y="460389"/>
            <a:ext cx="188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ผศ.สมบูรณ์ ชาวชายโขง รองอธิการบดี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กล่องข้อความ 62"/>
          <p:cNvSpPr txBox="1"/>
          <p:nvPr/>
        </p:nvSpPr>
        <p:spPr>
          <a:xfrm>
            <a:off x="5538461" y="73242"/>
            <a:ext cx="201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ผศ.ดร.ก้องภพ ชาอา</a:t>
            </a: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1400" dirty="0" err="1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ตย์</a:t>
            </a: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กล่องข้อความ 64"/>
          <p:cNvSpPr txBox="1"/>
          <p:nvPr/>
        </p:nvSpPr>
        <p:spPr>
          <a:xfrm>
            <a:off x="1773918" y="1387273"/>
            <a:ext cx="209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กล่องข้อความ 65"/>
          <p:cNvSpPr txBox="1"/>
          <p:nvPr/>
        </p:nvSpPr>
        <p:spPr>
          <a:xfrm>
            <a:off x="10053065" y="2065965"/>
            <a:ext cx="209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กล่องข้อความ 67"/>
          <p:cNvSpPr txBox="1"/>
          <p:nvPr/>
        </p:nvSpPr>
        <p:spPr>
          <a:xfrm>
            <a:off x="6091887" y="1707249"/>
            <a:ext cx="201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ศ.ดร.ทศวรรษ สีตะวัน</a:t>
            </a:r>
            <a:b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กล่องข้อความ 70"/>
          <p:cNvSpPr txBox="1"/>
          <p:nvPr/>
        </p:nvSpPr>
        <p:spPr>
          <a:xfrm>
            <a:off x="6444090" y="3207743"/>
            <a:ext cx="201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</a:t>
            </a: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ศ.รัฐพล ฤทธิธรรม</a:t>
            </a:r>
            <a:b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</a:t>
            </a: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552083" y="1673223"/>
            <a:ext cx="179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1.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 อันดับ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มหาวิทยาลัยใน</a:t>
            </a:r>
            <a:r>
              <a:rPr lang="th-TH" sz="1200" dirty="0" err="1"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อันดับการศึกษาจะตกต่ำลง ซึ่งส่งผลให้การรับรู้ของผู้มีส่วนเกี่ยวข้องทั้งในและต่างประเทศ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ลดลง</a:t>
            </a:r>
          </a:p>
          <a:p>
            <a:r>
              <a:rPr lang="th-TH" sz="1200" dirty="0" smtClean="0"/>
              <a:t>2. 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นักศึกษามี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ทักษะและความรู้ที่ไม่สามารถแข่งขันในตลาดงาน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ได้</a:t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จำนวนนักศึกษาลดลง</a:t>
            </a:r>
            <a:endParaRPr lang="th-TH" sz="1200" dirty="0"/>
          </a:p>
        </p:txBody>
      </p:sp>
      <p:sp>
        <p:nvSpPr>
          <p:cNvPr id="74" name="กล่องข้อความ 73"/>
          <p:cNvSpPr txBox="1"/>
          <p:nvPr/>
        </p:nvSpPr>
        <p:spPr>
          <a:xfrm>
            <a:off x="3592498" y="1504775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กล่องข้อความ 75"/>
          <p:cNvSpPr txBox="1"/>
          <p:nvPr/>
        </p:nvSpPr>
        <p:spPr>
          <a:xfrm>
            <a:off x="3380578" y="5091651"/>
            <a:ext cx="179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</a:t>
            </a:r>
            <a:r>
              <a:rPr lang="th-TH" sz="12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เรื่องเล่าที่เป็นมรดกทางวัฒนธรรมจะไม่ถูกส่งต่อไปยังรุ่นใหม่ ทำให้ขาดการเชื่อมโยงกับอดีตและ</a:t>
            </a:r>
            <a:r>
              <a:rPr lang="th-TH" sz="1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อัต</a:t>
            </a:r>
            <a:r>
              <a:rPr lang="th-TH" sz="1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ลักษณ์ของ</a:t>
            </a:r>
            <a:r>
              <a:rPr lang="th-TH" sz="1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ชุมชน</a:t>
            </a:r>
            <a:br>
              <a:rPr lang="th-TH" sz="1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วัฒนธรรมและภูมิปัญญาท้องถิ่นสามารถเป็นแหล่งรายได้ผ่านการท่องเที่ยวและการผลิตสินค้าท้องถิ่น หากสูญหาย โอกาสเหล่านี้ก็จะหายไป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กล่องข้อความ 78"/>
          <p:cNvSpPr txBox="1"/>
          <p:nvPr/>
        </p:nvSpPr>
        <p:spPr>
          <a:xfrm>
            <a:off x="3416148" y="4882363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กล่องข้อความ 80"/>
          <p:cNvSpPr txBox="1"/>
          <p:nvPr/>
        </p:nvSpPr>
        <p:spPr>
          <a:xfrm>
            <a:off x="5312837" y="4575904"/>
            <a:ext cx="179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มหาวิทยาลัยเสียภาพลักษณ์และชื่อเสียง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กล่องข้อความ 81"/>
          <p:cNvSpPr txBox="1"/>
          <p:nvPr/>
        </p:nvSpPr>
        <p:spPr>
          <a:xfrm>
            <a:off x="5732002" y="4354928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กล่องข้อความ 82"/>
          <p:cNvSpPr txBox="1"/>
          <p:nvPr/>
        </p:nvSpPr>
        <p:spPr>
          <a:xfrm>
            <a:off x="11024152" y="6205821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endParaRPr lang="th-TH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กล่องข้อความ 89"/>
          <p:cNvSpPr txBox="1"/>
          <p:nvPr/>
        </p:nvSpPr>
        <p:spPr>
          <a:xfrm>
            <a:off x="10309086" y="6398123"/>
            <a:ext cx="179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มี</a:t>
            </a:r>
            <a:r>
              <a:rPr lang="th-TH" sz="1400" dirty="0">
                <a:ea typeface="Cordia New" panose="020B0304020202020204" pitchFamily="34" charset="-34"/>
                <a:cs typeface="TH SarabunPSK" panose="020B0500040200020003" pitchFamily="34" charset="-34"/>
              </a:rPr>
              <a:t>ความผิดตาม มาตรา </a:t>
            </a:r>
            <a:r>
              <a:rPr lang="th-TH" sz="14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120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8585221" y="2880735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</a:p>
        </p:txBody>
      </p:sp>
      <p:sp>
        <p:nvSpPr>
          <p:cNvPr id="97" name="กล่องข้อความ 96"/>
          <p:cNvSpPr txBox="1"/>
          <p:nvPr/>
        </p:nvSpPr>
        <p:spPr>
          <a:xfrm>
            <a:off x="8336879" y="3039413"/>
            <a:ext cx="179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มหาวิทยาลัยไม่ได้รับงบประมาณ</a:t>
            </a:r>
            <a:b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การขับเคลื่อนงานในการพัฒนา</a:t>
            </a:r>
            <a:r>
              <a:rPr lang="th-TH" sz="1200" dirty="0" smtClean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ท้องถิ่นใน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การกำกับดูแลของ</a:t>
            </a:r>
            <a:r>
              <a:rPr lang="th-TH" sz="1200" dirty="0" smtClean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ไม่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เต็ม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ประสิทธิภาพ</a:t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ชุมชนท้องถิ่นขาดการพัฒนาอย่างต่อเนื่อง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6944664" y="1172022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</a:p>
        </p:txBody>
      </p:sp>
      <p:sp>
        <p:nvSpPr>
          <p:cNvPr id="99" name="กล่องข้อความ 98"/>
          <p:cNvSpPr txBox="1"/>
          <p:nvPr/>
        </p:nvSpPr>
        <p:spPr>
          <a:xfrm>
            <a:off x="7766293" y="1222177"/>
            <a:ext cx="179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 ขาดความร่วมมือในโครงการ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ปัจจุบัน</a:t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2. 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สูญเสียโอกาสทางการพัฒนา</a:t>
            </a: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พื้นที่</a:t>
            </a:r>
            <a:b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ลดสถานะของมหาวิทยาลัยในฐานะศูนย์กลางการพัฒนา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2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E13C772-E5ED-4BE2-900A-52DBD34B19AD}"/>
              </a:ext>
            </a:extLst>
          </p:cNvPr>
          <p:cNvSpPr/>
          <p:nvPr/>
        </p:nvSpPr>
        <p:spPr>
          <a:xfrm>
            <a:off x="0" y="1689"/>
            <a:ext cx="12192000" cy="52879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 tIns="3600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itchFamily="34" charset="-34"/>
                <a:ea typeface="Sarabun"/>
                <a:cs typeface="TH SarabunPSK" pitchFamily="34" charset="-34"/>
              </a:rPr>
              <a:t>ตารางวิเคราะห์ความเสี่ยงมหาวิทยาลัยราชภัฏสกลนคร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itchFamily="34" charset="-34"/>
                <a:ea typeface="Sarabun"/>
                <a:cs typeface="TH SarabunPSK" pitchFamily="34" charset="-34"/>
              </a:rPr>
              <a:t>(Risk Matrix)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6138"/>
              </p:ext>
            </p:extLst>
          </p:nvPr>
        </p:nvGraphicFramePr>
        <p:xfrm>
          <a:off x="636127" y="530483"/>
          <a:ext cx="8991600" cy="596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04">
                  <a:extLst>
                    <a:ext uri="{9D8B030D-6E8A-4147-A177-3AD203B41FA5}">
                      <a16:colId xmlns:a16="http://schemas.microsoft.com/office/drawing/2014/main" val="3856677799"/>
                    </a:ext>
                  </a:extLst>
                </a:gridCol>
                <a:gridCol w="1467104">
                  <a:extLst>
                    <a:ext uri="{9D8B030D-6E8A-4147-A177-3AD203B41FA5}">
                      <a16:colId xmlns:a16="http://schemas.microsoft.com/office/drawing/2014/main" val="3834640424"/>
                    </a:ext>
                  </a:extLst>
                </a:gridCol>
                <a:gridCol w="1973072">
                  <a:extLst>
                    <a:ext uri="{9D8B030D-6E8A-4147-A177-3AD203B41FA5}">
                      <a16:colId xmlns:a16="http://schemas.microsoft.com/office/drawing/2014/main" val="3958494633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3943250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2286739875"/>
                    </a:ext>
                  </a:extLst>
                </a:gridCol>
              </a:tblGrid>
              <a:tr h="125983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99291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9274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51581"/>
                  </a:ext>
                </a:extLst>
              </a:tr>
              <a:tr h="156351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40144"/>
                  </a:ext>
                </a:extLst>
              </a:tr>
              <a:tr h="103575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74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121" y="6396335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1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126" y="6410258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2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411" y="6415716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3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7051" y="6396335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5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731" y="6433923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4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" y="5484725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1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2" y="4214056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2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98431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3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51951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4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82320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5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7312" y="658869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131057" y="465641"/>
            <a:ext cx="20361" cy="2374342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1057" y="2839983"/>
            <a:ext cx="1470699" cy="2883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01756" y="2824810"/>
            <a:ext cx="0" cy="1091937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576205" y="3909761"/>
            <a:ext cx="4964" cy="1535999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581399" y="3898968"/>
            <a:ext cx="1994806" cy="17779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8084" y="1734355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563973" y="5445760"/>
            <a:ext cx="4108347" cy="5286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02090" y="536241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1062" y="3909761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6931" y="4918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9031" y="2814995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90579" y="1767636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86932" y="389482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13314" y="2869966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86932" y="28055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93082" y="28055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57842" y="173553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50845" y="3863594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97760" y="3909761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86932" y="5535099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42042" y="5545147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567" y="616665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8567" y="1811896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9196" y="2878468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97283" y="3945040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7497" y="5447493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17101" y="5476272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41575" y="5547476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46293" y="594518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74" name="TextBox 56"/>
          <p:cNvSpPr txBox="1"/>
          <p:nvPr/>
        </p:nvSpPr>
        <p:spPr>
          <a:xfrm>
            <a:off x="6307960" y="174460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50" name="กล่องข้อความ 49"/>
          <p:cNvSpPr txBox="1"/>
          <p:nvPr/>
        </p:nvSpPr>
        <p:spPr>
          <a:xfrm>
            <a:off x="10110028" y="910395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36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88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ตัวแทนหมายเลขสไลด์ 3">
            <a:extLst>
              <a:ext uri="{FF2B5EF4-FFF2-40B4-BE49-F238E27FC236}">
                <a16:creationId xmlns:a16="http://schemas.microsoft.com/office/drawing/2014/main" id="{71A69FDD-7D4F-44F4-A9BF-29551FF40ABD}"/>
              </a:ext>
            </a:extLst>
          </p:cNvPr>
          <p:cNvSpPr txBox="1">
            <a:spLocks/>
          </p:cNvSpPr>
          <p:nvPr/>
        </p:nvSpPr>
        <p:spPr>
          <a:xfrm>
            <a:off x="12927546" y="643078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E13C772-E5ED-4BE2-900A-52DBD34B19AD}"/>
              </a:ext>
            </a:extLst>
          </p:cNvPr>
          <p:cNvSpPr/>
          <p:nvPr/>
        </p:nvSpPr>
        <p:spPr>
          <a:xfrm>
            <a:off x="0" y="680805"/>
            <a:ext cx="12192000" cy="40568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 tIns="36000" rIns="0" bIns="0">
            <a:spAutoFit/>
          </a:bodyPr>
          <a:lstStyle/>
          <a:p>
            <a:pPr algn="ctr"/>
            <a:r>
              <a:rPr lang="th-TH" sz="2400" b="1" spc="-20" dirty="0">
                <a:ea typeface="Cordia New" panose="020B0304020202020204" pitchFamily="34" charset="-34"/>
                <a:cs typeface="TH SarabunIT๙" panose="020B0500040200020003" pitchFamily="34" charset="-34"/>
              </a:rPr>
              <a:t>ร่าง แผนบริหารความเสี่ยงมหาวิทยาลัยราชภัฏสกลนคร ประจำปีงบประมาณ พ.ศ.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</a:t>
            </a:r>
            <a:r>
              <a:rPr lang="th-TH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58642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5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เรื่องเสนอเพื่อพิจารณา</a:t>
            </a: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0148135" y="102290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35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1CA6C7-93D7-DF11-608F-4BFCAE2D7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13431"/>
              </p:ext>
            </p:extLst>
          </p:nvPr>
        </p:nvGraphicFramePr>
        <p:xfrm>
          <a:off x="282558" y="1066800"/>
          <a:ext cx="10004442" cy="447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942">
                  <a:extLst>
                    <a:ext uri="{9D8B030D-6E8A-4147-A177-3AD203B41FA5}">
                      <a16:colId xmlns:a16="http://schemas.microsoft.com/office/drawing/2014/main" val="2042260403"/>
                    </a:ext>
                  </a:extLst>
                </a:gridCol>
                <a:gridCol w="5759497">
                  <a:extLst>
                    <a:ext uri="{9D8B030D-6E8A-4147-A177-3AD203B41FA5}">
                      <a16:colId xmlns:a16="http://schemas.microsoft.com/office/drawing/2014/main" val="163355823"/>
                    </a:ext>
                  </a:extLst>
                </a:gridCol>
                <a:gridCol w="1235979">
                  <a:extLst>
                    <a:ext uri="{9D8B030D-6E8A-4147-A177-3AD203B41FA5}">
                      <a16:colId xmlns:a16="http://schemas.microsoft.com/office/drawing/2014/main" val="434161677"/>
                    </a:ext>
                  </a:extLst>
                </a:gridCol>
                <a:gridCol w="815024">
                  <a:extLst>
                    <a:ext uri="{9D8B030D-6E8A-4147-A177-3AD203B41FA5}">
                      <a16:colId xmlns:a16="http://schemas.microsoft.com/office/drawing/2014/main" val="793670866"/>
                    </a:ext>
                  </a:extLst>
                </a:gridCol>
              </a:tblGrid>
              <a:tr h="523287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พันธกิจ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ประเด็นความเสี่ยง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ลำดับความเสี่ยง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8610"/>
                  </a:ext>
                </a:extLst>
              </a:tr>
              <a:tr h="738759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1.ด้านการเรียนการสอน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มหาวิทยาลัยไม่สามารถแข่งขันในตลาดการศึกษานานาชาติได้</a:t>
                      </a:r>
                    </a:p>
                    <a:p>
                      <a:r>
                        <a:rPr lang="en-US" sz="15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AI </a:t>
                      </a:r>
                      <a:r>
                        <a:rPr lang="th-TH" sz="15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สำหรับผู้สอนใน</a:t>
                      </a:r>
                      <a:r>
                        <a:rPr lang="th-TH" sz="1500" b="0" i="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5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วิจัย </a:t>
                      </a:r>
                    </a:p>
                    <a:p>
                      <a:r>
                        <a:rPr lang="th-TH" sz="1500" b="1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อาจารย์บางส่วนไม่สามารถจัดการเรียนการสอนให้สอดคล้องกับทักษะแห่งศตวรรษที่ 21 ได้</a:t>
                      </a:r>
                      <a:endParaRPr lang="en-US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094815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ด้านวิจัย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ความถดถอยศักยภาพของอาจารย์ประจำหลักสูตรที่ไม่มีความสามารถเพียงพอใน</a:t>
                      </a:r>
                      <a:r>
                        <a:rPr lang="th-TH" sz="1500" b="1" i="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500" b="1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วิจัย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32414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1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นักวิจัยทำงานวิจัยเพื่อตีพิมพ์</a:t>
                      </a:r>
                      <a:r>
                        <a:rPr lang="th-TH" sz="15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ไม่ใช่เพื่อแก้ปัญหาของชุมชนท้องถิ่นอย่างแท้จริง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02432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มหาวิทยาลัยนำผลงานวิจัยไป</a:t>
                      </a:r>
                      <a:r>
                        <a:rPr lang="th-TH" sz="1500" b="1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ต่อยอดเป็นผลิตภัณฑ์หรือเชิงพาณิชย์เพื่อสร้างรายได้มีน้อย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571478"/>
                  </a:ext>
                </a:extLst>
              </a:tr>
              <a:tr h="523287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ผอ. รองทศ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SNRU 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ได้จริยธรรมในมนุษย์ นานาชาติได้แล้วจะหาช่องทางเข้ามาอย่างไร/เครือข่ายอย่างไร</a:t>
                      </a:r>
                      <a:b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การถูกถอดถอนงานวิจัย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95340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ด้านบริการวิชาการ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33728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ด้านทะนุบำรุง</a:t>
                      </a:r>
                      <a:r>
                        <a:rPr lang="th-TH" sz="15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ศิลป</a:t>
                      </a: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วัฒนธรรม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525809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ด้านบริหารจัดการ</a:t>
                      </a:r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84854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628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2B6938-D503-9DDF-DC4C-23F8F307EBD2}"/>
              </a:ext>
            </a:extLst>
          </p:cNvPr>
          <p:cNvSpPr txBox="1"/>
          <p:nvPr/>
        </p:nvSpPr>
        <p:spPr>
          <a:xfrm>
            <a:off x="10409827" y="1086488"/>
            <a:ext cx="32035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/>
              <a:t>คณบดีสามารถ </a:t>
            </a:r>
            <a:r>
              <a:rPr lang="en-US" dirty="0"/>
              <a:t>: </a:t>
            </a:r>
            <a:endParaRPr lang="th-TH" dirty="0"/>
          </a:p>
          <a:p>
            <a:pPr marL="285750" indent="-285750">
              <a:buFontTx/>
              <a:buChar char="-"/>
            </a:pPr>
            <a:r>
              <a:rPr lang="th-TH" dirty="0"/>
              <a:t>ผอ. ถึงแม้จะเอาคะแนน 16 ขึ้นไปมาทำความเสี่ยง</a:t>
            </a:r>
          </a:p>
          <a:p>
            <a:pPr marL="285750" indent="-285750">
              <a:buFontTx/>
              <a:buChar char="-"/>
            </a:pPr>
            <a:r>
              <a:rPr lang="th-TH" dirty="0"/>
              <a:t>ผอ.ส่งเสริม </a:t>
            </a:r>
            <a:r>
              <a:rPr lang="en-US" dirty="0"/>
              <a:t>: </a:t>
            </a:r>
            <a:endParaRPr lang="th-TH" dirty="0"/>
          </a:p>
          <a:p>
            <a:pPr marL="285750" indent="-285750">
              <a:buFontTx/>
              <a:buChar char="-"/>
            </a:pPr>
            <a:r>
              <a:rPr lang="th-TH" dirty="0"/>
              <a:t>พูดถึง </a:t>
            </a:r>
            <a:r>
              <a:rPr lang="en-US" dirty="0"/>
              <a:t>AI </a:t>
            </a:r>
            <a:r>
              <a:rPr lang="th-TH" dirty="0"/>
              <a:t>แพลตฟอร์ม</a:t>
            </a:r>
            <a:r>
              <a:rPr lang="en-US" dirty="0"/>
              <a:t>smart University </a:t>
            </a:r>
            <a:r>
              <a:rPr lang="th-TH" dirty="0"/>
              <a:t>มาใช้ ให้กรุงไทยมาทำ ไ </a:t>
            </a:r>
            <a:r>
              <a:rPr lang="th-TH" dirty="0" err="1"/>
              <a:t>ม่</a:t>
            </a:r>
            <a:r>
              <a:rPr lang="th-TH" dirty="0"/>
              <a:t>ควรซื้อโปรแกรม </a:t>
            </a:r>
            <a:r>
              <a:rPr lang="en-US" dirty="0"/>
              <a:t>AI </a:t>
            </a:r>
            <a:r>
              <a:rPr lang="th-TH" dirty="0"/>
              <a:t>เราต้องจัดการข้อมูลให้ถูกต้องก่อนไป เอไอ หลักสูตรไม่</a:t>
            </a:r>
            <a:r>
              <a:rPr lang="th-TH" dirty="0" err="1"/>
              <a:t>เป็ฯ</a:t>
            </a:r>
            <a:r>
              <a:rPr lang="th-TH" dirty="0"/>
              <a:t>การต้องการของผู้เรียน </a:t>
            </a:r>
          </a:p>
          <a:p>
            <a:pPr marL="285750" indent="-285750">
              <a:buFontTx/>
              <a:buChar char="-"/>
            </a:pPr>
            <a:r>
              <a:rPr lang="th-TH" dirty="0"/>
              <a:t>บริการวิชาการคือความไม่ต่อเนื่อง ถ้าเราเอา</a:t>
            </a:r>
            <a:r>
              <a:rPr lang="th-TH" dirty="0" err="1"/>
              <a:t>แมช</a:t>
            </a:r>
            <a:r>
              <a:rPr lang="th-TH" dirty="0"/>
              <a:t>ชิ่งเชื่อมโยงการเรียนการสอน องค์ความรู้ นวัตกรรม แล้วไปบริการวิชาการ ถ้าการถ่ายทอดดีมาจากชุมชนหลักสูตร</a:t>
            </a:r>
          </a:p>
          <a:p>
            <a:pPr marL="285750" indent="-285750">
              <a:buFontTx/>
              <a:buChar char="-"/>
            </a:pPr>
            <a:r>
              <a:rPr lang="en-US" dirty="0"/>
              <a:t>Risk </a:t>
            </a:r>
            <a:r>
              <a:rPr lang="th-TH" dirty="0"/>
              <a:t>คือเอาผลงานไปสู่ชุมชนได้ มองมาตรฐาน</a:t>
            </a:r>
          </a:p>
          <a:p>
            <a:pPr marL="285750" indent="-285750">
              <a:buFontTx/>
              <a:buChar char="-"/>
            </a:pPr>
            <a:r>
              <a:rPr lang="th-TH" dirty="0"/>
              <a:t>ประเด</a:t>
            </a:r>
            <a:r>
              <a:rPr lang="th-TH" dirty="0" err="1"/>
              <a:t>็ฯ</a:t>
            </a:r>
            <a:r>
              <a:rPr lang="th-TH" dirty="0"/>
              <a:t>การเรียนการสอน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11394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7.xml><?xml version="1.0" encoding="utf-8"?>
<a:theme xmlns:a="http://schemas.openxmlformats.org/drawingml/2006/main" name="2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8.xml><?xml version="1.0" encoding="utf-8"?>
<a:theme xmlns:a="http://schemas.openxmlformats.org/drawingml/2006/main" name="Business Infographics by Slidesgo">
  <a:themeElements>
    <a:clrScheme name="Simple Light">
      <a:dk1>
        <a:srgbClr val="000000"/>
      </a:dk1>
      <a:lt1>
        <a:srgbClr val="FFFFFF"/>
      </a:lt1>
      <a:dk2>
        <a:srgbClr val="C5C5C5"/>
      </a:dk2>
      <a:lt2>
        <a:srgbClr val="EBEBEB"/>
      </a:lt2>
      <a:accent1>
        <a:srgbClr val="B2C0A7"/>
      </a:accent1>
      <a:accent2>
        <a:srgbClr val="81B39F"/>
      </a:accent2>
      <a:accent3>
        <a:srgbClr val="78B9DD"/>
      </a:accent3>
      <a:accent4>
        <a:srgbClr val="677FC9"/>
      </a:accent4>
      <a:accent5>
        <a:srgbClr val="9190C9"/>
      </a:accent5>
      <a:accent6>
        <a:srgbClr val="37406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15380</TotalTime>
  <Words>3939</Words>
  <Application>Microsoft Office PowerPoint</Application>
  <PresentationFormat>แบบจอกว้าง</PresentationFormat>
  <Paragraphs>669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18</vt:i4>
      </vt:variant>
      <vt:variant>
        <vt:lpstr>ธีม</vt:lpstr>
      </vt:variant>
      <vt:variant>
        <vt:i4>8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44" baseType="lpstr">
      <vt:lpstr>맑은 고딕</vt:lpstr>
      <vt:lpstr>Angsana New</vt:lpstr>
      <vt:lpstr>Arial</vt:lpstr>
      <vt:lpstr>Arial Unicode MS</vt:lpstr>
      <vt:lpstr>Avenir Next LT Pro</vt:lpstr>
      <vt:lpstr>Berlin Sans FB Demi</vt:lpstr>
      <vt:lpstr>Calibri</vt:lpstr>
      <vt:lpstr>Cordia New</vt:lpstr>
      <vt:lpstr>Fira Sans Extra Condensed Medium</vt:lpstr>
      <vt:lpstr>Roboto</vt:lpstr>
      <vt:lpstr>Sabon Next LT</vt:lpstr>
      <vt:lpstr>Sarabun</vt:lpstr>
      <vt:lpstr>Showcard Gothic</vt:lpstr>
      <vt:lpstr>TH SarabunIT๙</vt:lpstr>
      <vt:lpstr>TH SarabunPSK</vt:lpstr>
      <vt:lpstr>Times New Roman</vt:lpstr>
      <vt:lpstr>Wingdings</vt:lpstr>
      <vt:lpstr>Wingdings 2</vt:lpstr>
      <vt:lpstr>Contents Slide Master</vt:lpstr>
      <vt:lpstr>Section Break Slide Master</vt:lpstr>
      <vt:lpstr>LuminousVTI</vt:lpstr>
      <vt:lpstr>1_Contents Slide Master</vt:lpstr>
      <vt:lpstr>2_Contents Slide Master</vt:lpstr>
      <vt:lpstr>1_LuminousVTI</vt:lpstr>
      <vt:lpstr>2_LuminousVTI</vt:lpstr>
      <vt:lpstr>Business Infographics by Slidesgo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ประเมินความเสี่ยงมหาวิทยาลัยราชภัฏสกลนคร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700</cp:revision>
  <cp:lastPrinted>2023-10-17T07:03:39Z</cp:lastPrinted>
  <dcterms:created xsi:type="dcterms:W3CDTF">2020-01-20T05:08:25Z</dcterms:created>
  <dcterms:modified xsi:type="dcterms:W3CDTF">2025-01-14T04:34:03Z</dcterms:modified>
</cp:coreProperties>
</file>