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6" r:id="rId2"/>
  </p:sldMasterIdLst>
  <p:notesMasterIdLst>
    <p:notesMasterId r:id="rId28"/>
  </p:notesMasterIdLst>
  <p:sldIdLst>
    <p:sldId id="679" r:id="rId3"/>
    <p:sldId id="702" r:id="rId4"/>
    <p:sldId id="725" r:id="rId5"/>
    <p:sldId id="719" r:id="rId6"/>
    <p:sldId id="720" r:id="rId7"/>
    <p:sldId id="721" r:id="rId8"/>
    <p:sldId id="722" r:id="rId9"/>
    <p:sldId id="723" r:id="rId10"/>
    <p:sldId id="724" r:id="rId11"/>
    <p:sldId id="726" r:id="rId12"/>
    <p:sldId id="727" r:id="rId13"/>
    <p:sldId id="728" r:id="rId14"/>
    <p:sldId id="729" r:id="rId15"/>
    <p:sldId id="711" r:id="rId16"/>
    <p:sldId id="712" r:id="rId17"/>
    <p:sldId id="713" r:id="rId18"/>
    <p:sldId id="714" r:id="rId19"/>
    <p:sldId id="716" r:id="rId20"/>
    <p:sldId id="715" r:id="rId21"/>
    <p:sldId id="733" r:id="rId22"/>
    <p:sldId id="734" r:id="rId23"/>
    <p:sldId id="730" r:id="rId24"/>
    <p:sldId id="735" r:id="rId25"/>
    <p:sldId id="736" r:id="rId26"/>
    <p:sldId id="737" r:id="rId27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D"/>
    <a:srgbClr val="FFCCFF"/>
    <a:srgbClr val="CCFFFF"/>
    <a:srgbClr val="66FF33"/>
    <a:srgbClr val="99FF99"/>
    <a:srgbClr val="3399FF"/>
    <a:srgbClr val="66FF66"/>
    <a:srgbClr val="66CCFF"/>
    <a:srgbClr val="FF9900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สไตล์สีปานกลาง 4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สไตล์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สไตล์ธีม 2 - เน้น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สไตล์ธีม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4277" autoAdjust="0"/>
  </p:normalViewPr>
  <p:slideViewPr>
    <p:cSldViewPr snapToGrid="0">
      <p:cViewPr varScale="1">
        <p:scale>
          <a:sx n="105" d="100"/>
          <a:sy n="105" d="100"/>
        </p:scale>
        <p:origin x="9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8135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8135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r">
              <a:defRPr sz="1200"/>
            </a:lvl1pPr>
          </a:lstStyle>
          <a:p>
            <a:fld id="{C78EC543-D5B2-4EFF-B9AA-EF36FCD92FDE}" type="datetimeFigureOut">
              <a:rPr lang="th-TH" smtClean="0"/>
              <a:t>25/09/67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1" rIns="92103" bIns="46051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2103" tIns="46051" rIns="92103" bIns="46051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r">
              <a:defRPr sz="1200"/>
            </a:lvl1pPr>
          </a:lstStyle>
          <a:p>
            <a:fld id="{4D20E524-D9D8-464D-9E72-3A3938BFD5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01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8F01-6D3D-45A4-AB6F-6F543A3EE57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154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8387" y="6484288"/>
            <a:ext cx="6858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946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90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0394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2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68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2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41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6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55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36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18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9905E-A0C3-4FEE-8AF4-608518A4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387" y="6484288"/>
            <a:ext cx="6858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54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04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05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4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174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823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037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50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950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981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081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342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0F276-1833-4A75-9C1D-A56E2295A68D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9/25/2024</a:t>
            </a:fld>
            <a:endParaRPr kumimoji="0" lang="en-US" sz="900" b="0" i="0" u="none" strike="noStrike" kern="1200" cap="all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4951-7827-47D4-8276-7DDE1FA7D85A}" type="slidenum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54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EE48EA4-C81B-4C9E-80AA-5D9944495472}"/>
              </a:ext>
            </a:extLst>
          </p:cNvPr>
          <p:cNvSpPr txBox="1"/>
          <p:nvPr/>
        </p:nvSpPr>
        <p:spPr>
          <a:xfrm>
            <a:off x="-16728" y="2043207"/>
            <a:ext cx="12192000" cy="1776380"/>
          </a:xfrm>
          <a:prstGeom prst="rect">
            <a:avLst/>
          </a:prstGeom>
          <a:solidFill>
            <a:srgbClr val="0070C0"/>
          </a:solidFill>
        </p:spPr>
        <p:txBody>
          <a:bodyPr wrap="square" lIns="72000" tIns="180000" rIns="72000" bIns="360000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ประชุมจัดทำคำรับรองปฏิบัติราชการสำนักงานอธิการบดี 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2568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5C7DB4CD-C51C-4D3B-AF61-5B19855FDAE7}"/>
              </a:ext>
            </a:extLst>
          </p:cNvPr>
          <p:cNvGrpSpPr/>
          <p:nvPr/>
        </p:nvGrpSpPr>
        <p:grpSpPr>
          <a:xfrm>
            <a:off x="9486705" y="4065353"/>
            <a:ext cx="2157576" cy="2291001"/>
            <a:chOff x="395536" y="1376189"/>
            <a:chExt cx="3286833" cy="3490091"/>
          </a:xfrm>
        </p:grpSpPr>
        <p:grpSp>
          <p:nvGrpSpPr>
            <p:cNvPr id="75" name="Group 3">
              <a:extLst>
                <a:ext uri="{FF2B5EF4-FFF2-40B4-BE49-F238E27FC236}">
                  <a16:creationId xmlns:a16="http://schemas.microsoft.com/office/drawing/2014/main" id="{B96DDEE7-71D1-4F73-8BEA-9BF9F0DF67D2}"/>
                </a:ext>
              </a:extLst>
            </p:cNvPr>
            <p:cNvGrpSpPr/>
            <p:nvPr/>
          </p:nvGrpSpPr>
          <p:grpSpPr>
            <a:xfrm>
              <a:off x="395536" y="1376189"/>
              <a:ext cx="3286833" cy="3490091"/>
              <a:chOff x="4848046" y="3681671"/>
              <a:chExt cx="2758049" cy="2928608"/>
            </a:xfrm>
            <a:solidFill>
              <a:srgbClr val="797B4F"/>
            </a:solidFill>
          </p:grpSpPr>
          <p:sp>
            <p:nvSpPr>
              <p:cNvPr id="131" name="Rounded Rectangle 4">
                <a:extLst>
                  <a:ext uri="{FF2B5EF4-FFF2-40B4-BE49-F238E27FC236}">
                    <a16:creationId xmlns:a16="http://schemas.microsoft.com/office/drawing/2014/main" id="{ECFE22B5-C1FF-4437-BC61-58A922E835A6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2" name="Rounded Rectangle 5">
                <a:extLst>
                  <a:ext uri="{FF2B5EF4-FFF2-40B4-BE49-F238E27FC236}">
                    <a16:creationId xmlns:a16="http://schemas.microsoft.com/office/drawing/2014/main" id="{A7120E90-B95E-42BA-86BA-5F4D3706645B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3" name="Rounded Rectangle 6">
                <a:extLst>
                  <a:ext uri="{FF2B5EF4-FFF2-40B4-BE49-F238E27FC236}">
                    <a16:creationId xmlns:a16="http://schemas.microsoft.com/office/drawing/2014/main" id="{E3667CCD-A10C-404D-B62F-53DEDC6A9E98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4" name="Rounded Rectangle 7">
                <a:extLst>
                  <a:ext uri="{FF2B5EF4-FFF2-40B4-BE49-F238E27FC236}">
                    <a16:creationId xmlns:a16="http://schemas.microsoft.com/office/drawing/2014/main" id="{167F052C-8363-416A-B51E-307F0EC99F6A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5" name="Rounded Rectangle 8">
                <a:extLst>
                  <a:ext uri="{FF2B5EF4-FFF2-40B4-BE49-F238E27FC236}">
                    <a16:creationId xmlns:a16="http://schemas.microsoft.com/office/drawing/2014/main" id="{101B94B7-7A28-4CD2-9034-7724CCE9C4E8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6" name="Rounded Rectangle 9">
                <a:extLst>
                  <a:ext uri="{FF2B5EF4-FFF2-40B4-BE49-F238E27FC236}">
                    <a16:creationId xmlns:a16="http://schemas.microsoft.com/office/drawing/2014/main" id="{633D44BE-1ECA-4889-B150-64BE431418C1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7" name="Rounded Rectangle 10">
                <a:extLst>
                  <a:ext uri="{FF2B5EF4-FFF2-40B4-BE49-F238E27FC236}">
                    <a16:creationId xmlns:a16="http://schemas.microsoft.com/office/drawing/2014/main" id="{CEA27106-199D-4265-B7E7-74ACCA7FAA71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8" name="Rounded Rectangle 11">
                <a:extLst>
                  <a:ext uri="{FF2B5EF4-FFF2-40B4-BE49-F238E27FC236}">
                    <a16:creationId xmlns:a16="http://schemas.microsoft.com/office/drawing/2014/main" id="{0615EAA3-1063-47FF-B873-42DD51DF6251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grpSp>
          <p:nvGrpSpPr>
            <p:cNvPr id="76" name="Group 12">
              <a:extLst>
                <a:ext uri="{FF2B5EF4-FFF2-40B4-BE49-F238E27FC236}">
                  <a16:creationId xmlns:a16="http://schemas.microsoft.com/office/drawing/2014/main" id="{53D0EC00-6067-4745-BD32-ECBCF3AAA9EC}"/>
                </a:ext>
              </a:extLst>
            </p:cNvPr>
            <p:cNvGrpSpPr/>
            <p:nvPr/>
          </p:nvGrpSpPr>
          <p:grpSpPr>
            <a:xfrm>
              <a:off x="1195903" y="1998538"/>
              <a:ext cx="1670013" cy="2047118"/>
              <a:chOff x="1195903" y="1537915"/>
              <a:chExt cx="1670013" cy="2047118"/>
            </a:xfrm>
            <a:solidFill>
              <a:srgbClr val="797B4F"/>
            </a:solidFill>
          </p:grpSpPr>
          <p:sp>
            <p:nvSpPr>
              <p:cNvPr id="77" name="Oval 21">
                <a:extLst>
                  <a:ext uri="{FF2B5EF4-FFF2-40B4-BE49-F238E27FC236}">
                    <a16:creationId xmlns:a16="http://schemas.microsoft.com/office/drawing/2014/main" id="{7E41A1A3-5A88-42EB-A48E-4C2C5BDBE4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1768048"/>
                <a:ext cx="264724" cy="26693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A2BE1E97-8BCA-4F7E-A4CE-9DD976150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64" y="190993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79" name="Oval 21">
                <a:extLst>
                  <a:ext uri="{FF2B5EF4-FFF2-40B4-BE49-F238E27FC236}">
                    <a16:creationId xmlns:a16="http://schemas.microsoft.com/office/drawing/2014/main" id="{BCC7606E-B435-416F-9E30-275E976EB4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50853">
                <a:off x="1326433" y="2753031"/>
                <a:ext cx="173268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0" name="Oval 21">
                <a:extLst>
                  <a:ext uri="{FF2B5EF4-FFF2-40B4-BE49-F238E27FC236}">
                    <a16:creationId xmlns:a16="http://schemas.microsoft.com/office/drawing/2014/main" id="{5C7CAB15-5B56-42C2-83FD-8469C369DA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8847">
                <a:off x="1195903" y="2266763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70873D6A-5BD6-46EE-AD93-DD19680B80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22784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2" name="Oval 21">
                <a:extLst>
                  <a:ext uri="{FF2B5EF4-FFF2-40B4-BE49-F238E27FC236}">
                    <a16:creationId xmlns:a16="http://schemas.microsoft.com/office/drawing/2014/main" id="{83CA82C9-04F0-4681-AB28-CE0C0B45A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1800" y="2460930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60662723-E502-46E3-9463-E46C54EBAB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5429" y="214321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4" name="Oval 21">
                <a:extLst>
                  <a:ext uri="{FF2B5EF4-FFF2-40B4-BE49-F238E27FC236}">
                    <a16:creationId xmlns:a16="http://schemas.microsoft.com/office/drawing/2014/main" id="{0E734E3E-31C9-4D8F-9AE6-3070C269CC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3757">
                <a:off x="1665484" y="3272892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5" name="Oval 21">
                <a:extLst>
                  <a:ext uri="{FF2B5EF4-FFF2-40B4-BE49-F238E27FC236}">
                    <a16:creationId xmlns:a16="http://schemas.microsoft.com/office/drawing/2014/main" id="{FC57C674-D838-48B8-887E-0097270910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806">
                <a:off x="1656905" y="1674846"/>
                <a:ext cx="267508" cy="26974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5F5CD4F1-B0CC-4FF3-BAB4-B82F3C9041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3017" y="1930545"/>
                <a:ext cx="424361" cy="42790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7" name="Oval 21">
                <a:extLst>
                  <a:ext uri="{FF2B5EF4-FFF2-40B4-BE49-F238E27FC236}">
                    <a16:creationId xmlns:a16="http://schemas.microsoft.com/office/drawing/2014/main" id="{D61BAB86-2DA3-44B6-B313-2026EF1C61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45186">
                <a:off x="1260512" y="1980363"/>
                <a:ext cx="333550" cy="33633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8" name="Oval 21">
                <a:extLst>
                  <a:ext uri="{FF2B5EF4-FFF2-40B4-BE49-F238E27FC236}">
                    <a16:creationId xmlns:a16="http://schemas.microsoft.com/office/drawing/2014/main" id="{AEAA1A22-CB13-4175-86EA-B4F0F398D5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1766846" y="2371713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9" name="Oval 21">
                <a:extLst>
                  <a:ext uri="{FF2B5EF4-FFF2-40B4-BE49-F238E27FC236}">
                    <a16:creationId xmlns:a16="http://schemas.microsoft.com/office/drawing/2014/main" id="{437882B6-19E4-4A44-A800-2B66657B8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32245" y="1873583"/>
                <a:ext cx="591365" cy="59630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0" name="Oval 21">
                <a:extLst>
                  <a:ext uri="{FF2B5EF4-FFF2-40B4-BE49-F238E27FC236}">
                    <a16:creationId xmlns:a16="http://schemas.microsoft.com/office/drawing/2014/main" id="{DB693C80-BD44-4625-BE2E-B0B9D1C5A4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80219" y="168050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1" name="Oval 21">
                <a:extLst>
                  <a:ext uri="{FF2B5EF4-FFF2-40B4-BE49-F238E27FC236}">
                    <a16:creationId xmlns:a16="http://schemas.microsoft.com/office/drawing/2014/main" id="{D8772C8A-BC9C-4479-9111-A7518498B4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03558">
                <a:off x="1468306" y="2867514"/>
                <a:ext cx="139314" cy="14047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2" name="Oval 21">
                <a:extLst>
                  <a:ext uri="{FF2B5EF4-FFF2-40B4-BE49-F238E27FC236}">
                    <a16:creationId xmlns:a16="http://schemas.microsoft.com/office/drawing/2014/main" id="{1B9F462F-D0A9-4566-87C9-D5B999ABE5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605" y="2685223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3" name="Oval 21">
                <a:extLst>
                  <a:ext uri="{FF2B5EF4-FFF2-40B4-BE49-F238E27FC236}">
                    <a16:creationId xmlns:a16="http://schemas.microsoft.com/office/drawing/2014/main" id="{95EFFBB0-DB29-4174-8069-F8D1037D73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800405" y="2755645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4" name="Oval 21">
                <a:extLst>
                  <a:ext uri="{FF2B5EF4-FFF2-40B4-BE49-F238E27FC236}">
                    <a16:creationId xmlns:a16="http://schemas.microsoft.com/office/drawing/2014/main" id="{06CAB85F-0308-4ADF-8F19-C86814CC40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85792">
                <a:off x="1591521" y="2830231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5" name="Oval 21">
                <a:extLst>
                  <a:ext uri="{FF2B5EF4-FFF2-40B4-BE49-F238E27FC236}">
                    <a16:creationId xmlns:a16="http://schemas.microsoft.com/office/drawing/2014/main" id="{643803C8-BA63-49C2-9FAB-965F8121F4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6870" y="24308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6" name="Oval 21">
                <a:extLst>
                  <a:ext uri="{FF2B5EF4-FFF2-40B4-BE49-F238E27FC236}">
                    <a16:creationId xmlns:a16="http://schemas.microsoft.com/office/drawing/2014/main" id="{30F6D21B-9AB3-42B1-8762-ACA676FAFE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1415">
                <a:off x="1961493" y="1831077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7" name="Oval 21">
                <a:extLst>
                  <a:ext uri="{FF2B5EF4-FFF2-40B4-BE49-F238E27FC236}">
                    <a16:creationId xmlns:a16="http://schemas.microsoft.com/office/drawing/2014/main" id="{AEDB94B7-A9B1-4F46-9258-3F4A9A1790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487267" y="2639444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8" name="Oval 21">
                <a:extLst>
                  <a:ext uri="{FF2B5EF4-FFF2-40B4-BE49-F238E27FC236}">
                    <a16:creationId xmlns:a16="http://schemas.microsoft.com/office/drawing/2014/main" id="{3A15C0FE-CFFA-4F51-86A5-56F9DE5E3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1171" y="236112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9" name="Oval 21">
                <a:extLst>
                  <a:ext uri="{FF2B5EF4-FFF2-40B4-BE49-F238E27FC236}">
                    <a16:creationId xmlns:a16="http://schemas.microsoft.com/office/drawing/2014/main" id="{45C3AF1A-43F3-401C-8E3E-E4AE64BEB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9336" y="22856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0" name="Oval 21">
                <a:extLst>
                  <a:ext uri="{FF2B5EF4-FFF2-40B4-BE49-F238E27FC236}">
                    <a16:creationId xmlns:a16="http://schemas.microsoft.com/office/drawing/2014/main" id="{EC10BF96-CEB7-4994-8834-5ED69288EA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59187">
                <a:off x="1875957" y="3147672"/>
                <a:ext cx="196820" cy="19846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1" name="Oval 21">
                <a:extLst>
                  <a:ext uri="{FF2B5EF4-FFF2-40B4-BE49-F238E27FC236}">
                    <a16:creationId xmlns:a16="http://schemas.microsoft.com/office/drawing/2014/main" id="{DA54FDFD-A2B1-40F7-9259-7B3B5DD6D4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016649" y="3174821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2" name="Oval 21">
                <a:extLst>
                  <a:ext uri="{FF2B5EF4-FFF2-40B4-BE49-F238E27FC236}">
                    <a16:creationId xmlns:a16="http://schemas.microsoft.com/office/drawing/2014/main" id="{764FEDBB-EA9C-4F90-B208-FC2D6C0068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373855" y="2474192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3" name="Oval 21">
                <a:extLst>
                  <a:ext uri="{FF2B5EF4-FFF2-40B4-BE49-F238E27FC236}">
                    <a16:creationId xmlns:a16="http://schemas.microsoft.com/office/drawing/2014/main" id="{6DA604BB-EBB6-4EEC-90CB-B8C087E2AB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7966" y="2356564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4" name="Oval 21">
                <a:extLst>
                  <a:ext uri="{FF2B5EF4-FFF2-40B4-BE49-F238E27FC236}">
                    <a16:creationId xmlns:a16="http://schemas.microsoft.com/office/drawing/2014/main" id="{ACEE3D27-4F75-4401-A5E1-EB18E954AF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1720" y="2905247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5" name="Oval 21">
                <a:extLst>
                  <a:ext uri="{FF2B5EF4-FFF2-40B4-BE49-F238E27FC236}">
                    <a16:creationId xmlns:a16="http://schemas.microsoft.com/office/drawing/2014/main" id="{05CCBF34-09BE-4504-9091-B47390EBA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1788" y="2312226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6" name="Oval 21">
                <a:extLst>
                  <a:ext uri="{FF2B5EF4-FFF2-40B4-BE49-F238E27FC236}">
                    <a16:creationId xmlns:a16="http://schemas.microsoft.com/office/drawing/2014/main" id="{E7D324D9-A207-41C7-97F5-571BCABA50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770483" y="2955490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7" name="Oval 21">
                <a:extLst>
                  <a:ext uri="{FF2B5EF4-FFF2-40B4-BE49-F238E27FC236}">
                    <a16:creationId xmlns:a16="http://schemas.microsoft.com/office/drawing/2014/main" id="{26973595-F074-406E-B994-CDB57B0F72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2115911" y="2614000"/>
                <a:ext cx="275390" cy="27769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8" name="Oval 21">
                <a:extLst>
                  <a:ext uri="{FF2B5EF4-FFF2-40B4-BE49-F238E27FC236}">
                    <a16:creationId xmlns:a16="http://schemas.microsoft.com/office/drawing/2014/main" id="{77DA6A8A-6C31-470F-AC9D-96F7BFD4FC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4293" y="289455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9" name="Oval 21">
                <a:extLst>
                  <a:ext uri="{FF2B5EF4-FFF2-40B4-BE49-F238E27FC236}">
                    <a16:creationId xmlns:a16="http://schemas.microsoft.com/office/drawing/2014/main" id="{3A5EAC5A-A365-4C3B-8F76-5C472343DF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2479" y="246457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0" name="Oval 21">
                <a:extLst>
                  <a:ext uri="{FF2B5EF4-FFF2-40B4-BE49-F238E27FC236}">
                    <a16:creationId xmlns:a16="http://schemas.microsoft.com/office/drawing/2014/main" id="{470B6767-D020-4297-ABB4-9E0B6A02FF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0435" y="28773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1" name="Oval 21">
                <a:extLst>
                  <a:ext uri="{FF2B5EF4-FFF2-40B4-BE49-F238E27FC236}">
                    <a16:creationId xmlns:a16="http://schemas.microsoft.com/office/drawing/2014/main" id="{C956282E-95AD-4D76-A2A3-D1684F1C0C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0241" y="30393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2" name="Oval 21">
                <a:extLst>
                  <a:ext uri="{FF2B5EF4-FFF2-40B4-BE49-F238E27FC236}">
                    <a16:creationId xmlns:a16="http://schemas.microsoft.com/office/drawing/2014/main" id="{E7567563-AE9C-4BCF-9C40-86EACFD66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493" y="348438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3" name="Oval 21">
                <a:extLst>
                  <a:ext uri="{FF2B5EF4-FFF2-40B4-BE49-F238E27FC236}">
                    <a16:creationId xmlns:a16="http://schemas.microsoft.com/office/drawing/2014/main" id="{9E3C8451-1678-42D7-BFF8-36C3770E6B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662" y="300355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4" name="Oval 21">
                <a:extLst>
                  <a:ext uri="{FF2B5EF4-FFF2-40B4-BE49-F238E27FC236}">
                    <a16:creationId xmlns:a16="http://schemas.microsoft.com/office/drawing/2014/main" id="{A3EB88E4-F8F4-4B42-BD53-9202C79D6B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8031" y="3057800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5" name="Oval 21">
                <a:extLst>
                  <a:ext uri="{FF2B5EF4-FFF2-40B4-BE49-F238E27FC236}">
                    <a16:creationId xmlns:a16="http://schemas.microsoft.com/office/drawing/2014/main" id="{EB394CBB-90C1-45DD-B1D0-183AE3653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0222" y="316155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6" name="Oval 21">
                <a:extLst>
                  <a:ext uri="{FF2B5EF4-FFF2-40B4-BE49-F238E27FC236}">
                    <a16:creationId xmlns:a16="http://schemas.microsoft.com/office/drawing/2014/main" id="{7970C274-5C16-4320-9C7F-B54D4D8B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060" y="2871624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7" name="Oval 21">
                <a:extLst>
                  <a:ext uri="{FF2B5EF4-FFF2-40B4-BE49-F238E27FC236}">
                    <a16:creationId xmlns:a16="http://schemas.microsoft.com/office/drawing/2014/main" id="{082A92E2-A0B1-4FFE-B9A5-0814D585C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29001" y="311940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8" name="Oval 21">
                <a:extLst>
                  <a:ext uri="{FF2B5EF4-FFF2-40B4-BE49-F238E27FC236}">
                    <a16:creationId xmlns:a16="http://schemas.microsoft.com/office/drawing/2014/main" id="{9D22A9A2-0166-4D32-9921-3297B84B10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9480" y="251300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19" name="Oval 21">
                <a:extLst>
                  <a:ext uri="{FF2B5EF4-FFF2-40B4-BE49-F238E27FC236}">
                    <a16:creationId xmlns:a16="http://schemas.microsoft.com/office/drawing/2014/main" id="{C1D56B50-A4FB-403D-A61E-774B93B940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2300" y="24445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0" name="Oval 21">
                <a:extLst>
                  <a:ext uri="{FF2B5EF4-FFF2-40B4-BE49-F238E27FC236}">
                    <a16:creationId xmlns:a16="http://schemas.microsoft.com/office/drawing/2014/main" id="{1ECEAD05-F9FA-4E85-B4E5-794108C84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364" y="250605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1" name="Oval 21">
                <a:extLst>
                  <a:ext uri="{FF2B5EF4-FFF2-40B4-BE49-F238E27FC236}">
                    <a16:creationId xmlns:a16="http://schemas.microsoft.com/office/drawing/2014/main" id="{2026414D-C774-4CE5-AFE6-3D48434BA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0432" y="279474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2" name="Oval 21">
                <a:extLst>
                  <a:ext uri="{FF2B5EF4-FFF2-40B4-BE49-F238E27FC236}">
                    <a16:creationId xmlns:a16="http://schemas.microsoft.com/office/drawing/2014/main" id="{B7280C98-78CE-434A-9B36-64A429F52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2196" y="3210761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3" name="Oval 21">
                <a:extLst>
                  <a:ext uri="{FF2B5EF4-FFF2-40B4-BE49-F238E27FC236}">
                    <a16:creationId xmlns:a16="http://schemas.microsoft.com/office/drawing/2014/main" id="{458723AA-EEA8-477E-A171-F603212670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8211" y="160086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4" name="Oval 21">
                <a:extLst>
                  <a:ext uri="{FF2B5EF4-FFF2-40B4-BE49-F238E27FC236}">
                    <a16:creationId xmlns:a16="http://schemas.microsoft.com/office/drawing/2014/main" id="{252B01C5-DF27-4ACF-96D0-D63E443CC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5627" y="1537915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5" name="Oval 21">
                <a:extLst>
                  <a:ext uri="{FF2B5EF4-FFF2-40B4-BE49-F238E27FC236}">
                    <a16:creationId xmlns:a16="http://schemas.microsoft.com/office/drawing/2014/main" id="{50A7FF66-3164-408D-9044-6A7F20F883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0246" y="175573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6" name="Oval 21">
                <a:extLst>
                  <a:ext uri="{FF2B5EF4-FFF2-40B4-BE49-F238E27FC236}">
                    <a16:creationId xmlns:a16="http://schemas.microsoft.com/office/drawing/2014/main" id="{94402A2B-9919-4433-B2C8-B1A0AF364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9089" y="1901516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7" name="Oval 21">
                <a:extLst>
                  <a:ext uri="{FF2B5EF4-FFF2-40B4-BE49-F238E27FC236}">
                    <a16:creationId xmlns:a16="http://schemas.microsoft.com/office/drawing/2014/main" id="{1B70490B-382C-4D19-9660-C093F32BB2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2856" y="169948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8" name="Oval 21">
                <a:extLst>
                  <a:ext uri="{FF2B5EF4-FFF2-40B4-BE49-F238E27FC236}">
                    <a16:creationId xmlns:a16="http://schemas.microsoft.com/office/drawing/2014/main" id="{8275B254-1C28-4544-8862-790B5FEB8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6404" y="1732638"/>
                <a:ext cx="152882" cy="15415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29" name="Oval 21">
                <a:extLst>
                  <a:ext uri="{FF2B5EF4-FFF2-40B4-BE49-F238E27FC236}">
                    <a16:creationId xmlns:a16="http://schemas.microsoft.com/office/drawing/2014/main" id="{4E490F0A-AD88-43F6-A4A2-BF140FB9B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9216" y="1600868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30" name="Oval 21">
                <a:extLst>
                  <a:ext uri="{FF2B5EF4-FFF2-40B4-BE49-F238E27FC236}">
                    <a16:creationId xmlns:a16="http://schemas.microsoft.com/office/drawing/2014/main" id="{CC6400EF-8489-4281-83FD-A1D3EF4DDE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289" y="1954875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59FE879-D0DF-4DD7-A780-C16D2761C466}"/>
              </a:ext>
            </a:extLst>
          </p:cNvPr>
          <p:cNvSpPr/>
          <p:nvPr/>
        </p:nvSpPr>
        <p:spPr>
          <a:xfrm>
            <a:off x="1616307" y="405641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15.00 – 16.00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0"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ห้องประชุมสร</a:t>
            </a:r>
            <a:r>
              <a:rPr lang="th-TH" sz="4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นทร ชั้น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 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 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9A826F0-D1F2-4D14-AB32-21B1E8847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87" y="5140484"/>
            <a:ext cx="1987374" cy="1539786"/>
          </a:xfrm>
          <a:prstGeom prst="rect">
            <a:avLst/>
          </a:prstGeom>
        </p:spPr>
      </p:pic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662B046-E5FC-4E7A-9C19-E375FF27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7" y="308135"/>
            <a:ext cx="1271087" cy="162266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r="28296"/>
          <a:stretch/>
        </p:blipFill>
        <p:spPr>
          <a:xfrm>
            <a:off x="169405" y="3674224"/>
            <a:ext cx="2981911" cy="310557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618" y="247134"/>
            <a:ext cx="1511808" cy="1511808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9747146" y="1600245"/>
            <a:ext cx="221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เอกสารประชุม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935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3177" y="5003843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-2" y="2758749"/>
            <a:ext cx="12192002" cy="217556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128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ระเบียบวาระที่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" y="2794564"/>
            <a:ext cx="121920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เรื่องประธานแจ้งที่ประชุมทราบ</a:t>
            </a:r>
          </a:p>
          <a:p>
            <a:pPr lvl="0" algn="ctr"/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		</a:t>
            </a:r>
            <a:r>
              <a:rPr kumimoji="0" lang="th-TH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1.2 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หนังสือมหาวิทยาลัยที่ </a:t>
            </a:r>
            <a:r>
              <a:rPr lang="th-TH" sz="32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1025 เรื่อง </a:t>
            </a:r>
            <a:r>
              <a:rPr lang="th-TH" sz="32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การจัด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ทำคำรับรองปฏิบัติราชการของหน่วยงานภายในมหาวิทยาลัยราชภัฏ</a:t>
            </a:r>
            <a:r>
              <a:rPr lang="th-TH" sz="3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สกลนคร ประจำปี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280448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3177" y="5003843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4438418" y="3363101"/>
            <a:ext cx="7277693" cy="267743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เรื่องที่ประธานแจ้งให้ทราบ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3" r="2663" b="4634"/>
          <a:stretch/>
        </p:blipFill>
        <p:spPr>
          <a:xfrm rot="5400000">
            <a:off x="-403770" y="2257134"/>
            <a:ext cx="5105219" cy="362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4572931" y="1639329"/>
            <a:ext cx="70086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ตามบันทึกข้อความที่ </a:t>
            </a:r>
            <a:r>
              <a:rPr lang="th-TH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0621/</a:t>
            </a:r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 1025 ลงวันที่ 9  กันยายน  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2567 </a:t>
            </a:r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ทำคำ</a:t>
            </a:r>
            <a:r>
              <a:rPr lang="th-TH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รับรองการปฏิบัติราชการของหน่วยงานภายในมหาวิทยาลัยราชภัฏสกลนคร ประจำปีงบประมาณ พ.ศ. </a:t>
            </a:r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  <a:p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ขอให้ทุกหน่วยงานพิจารณา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ตรวจสอบแก้ไข/เพิ่มเติม รายละเอียดตัวชี้วัดในการประเมินผลการปฏิบัติราชการตามแผนปฏิบัติ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ราชการและงบประมาณรายจ่ายของมหาวิทยาลัยราชภัฏสกลนคร ประจำปีงบประมาณ พ.ศ.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และทบทวนแผนปฏิบัติราชการฯ จัดทำคำรับรองการปฏิบัติราชการของคณะ สำนัก สถาบัน ประจำปีงบประมาณ พ.ศ.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2568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ตามแบบฟอร์มที่มหาวิทยาลัยกำหนด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670896"/>
            <a:ext cx="1219200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th-TH" sz="2000" b="1" u="sng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2000" b="1" u="sng" kern="0" dirty="0" smtClean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1.2 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หนังสือมหาวิทยาลัยที่ </a:t>
            </a:r>
            <a:r>
              <a:rPr lang="th-TH" sz="2000" b="1" kern="0" dirty="0" err="1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1025 เรื่อง </a:t>
            </a:r>
            <a:r>
              <a:rPr lang="th-TH" sz="2000" b="1" kern="0" dirty="0" err="1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การจัด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ทำคำรับรองปฏิบัติราชการของหน่วยงานภายในมหาวิทยาลัยราชภัฏสกลนคร </a:t>
            </a:r>
            <a:endParaRPr lang="th-TH" sz="2000" b="1" kern="0" dirty="0" smtClean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lang="th-TH" sz="2000" b="1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ประจำปี</a:t>
            </a:r>
            <a:r>
              <a:rPr lang="th-TH" sz="20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 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7910034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-2" y="5428230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0" y="2831980"/>
            <a:ext cx="12192002" cy="247049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9728" y="162958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ระเบียบวาระที่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706223"/>
            <a:ext cx="121920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เรื่องประธานแจ้งที่ประชุมทราบ</a:t>
            </a:r>
          </a:p>
          <a:p>
            <a:pPr lvl="0" algn="ctr"/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		</a:t>
            </a:r>
            <a:r>
              <a:rPr kumimoji="0" lang="th-TH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1.3 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หนังสือมหาวิทยาลัยที่ </a:t>
            </a:r>
            <a:r>
              <a:rPr lang="th-TH" sz="32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1029 เรื่อง ขอเชิญร่วมลงนามคำรับรองการปฏิบัติราชการระหว่างอธิการบดี และผู้บริหารคณะ สำนัก สถาบัน มหาวิทยาลัยราชภัฏสกลนคร </a:t>
            </a:r>
            <a:endParaRPr lang="th-TH" sz="3200" b="1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lvl="0" algn="ctr"/>
            <a:r>
              <a:rPr lang="th-TH" sz="3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ประจำปี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</a:t>
            </a:r>
            <a:r>
              <a:rPr lang="th-TH" sz="3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2568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9791598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เรื่องที่ประธานแจ้งให้ทราบ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3622025" y="1378782"/>
            <a:ext cx="7999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ขอให้ทุก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หน่วยงานร่วมลงนามคำรับรองปฏิบัติราชการระหว่างอธิการบดีและผู้บริหารคณะ สำนัก สถาบัน มหาวิทยาลัยราชภัฏสกลนคร ประจำปีงบประมาณ พ.ศ. 2568</a:t>
            </a:r>
          </a:p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โดยมีวัตถุประสงค์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เพื่อขับเคลื่อนนโยบายของมหาวิทยาลัยสู่การปฏิบัติและเป็นหลักประกันการปฏิบัติงานตามแผน ปฏิบัติราชการของหน่วยงานภายในมหาวิทยาลัย ประจำปีงบประมาณ พ.ศ. 2568 ให้บรรลุเป้าหมาย สามารถเกิดประโยชน์ในการบริหารจัดการภายในหน่วยงานและสนับสนุนการดำเนินงานของมหาวิทยาลัย</a:t>
            </a:r>
          </a:p>
          <a:p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ในวันพฤหัสบดีที่ 26 กันยายน 2567 เวลา 13.00 – 15.30 น.</a:t>
            </a:r>
          </a:p>
          <a:p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ห้องประชุมสร้อยสุวรรณา ชั้น 3 อาคาร 10 </a:t>
            </a: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 </a:t>
            </a:r>
            <a:endParaRPr lang="th-TH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670896"/>
            <a:ext cx="12192000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th-TH" sz="2000" b="1" u="sng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2000" b="1" u="sng" kern="0" dirty="0" smtClean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1.3 </a:t>
            </a:r>
            <a:r>
              <a:rPr lang="th-TH" sz="2000" b="1" kern="0" dirty="0">
                <a:solidFill>
                  <a:srgbClr val="0070C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หนังสือมหาวิทยาลัยที่ </a:t>
            </a:r>
            <a:r>
              <a:rPr lang="th-TH" sz="2000" b="1" kern="0" dirty="0" err="1">
                <a:solidFill>
                  <a:srgbClr val="0070C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2000" b="1" kern="0" dirty="0">
                <a:solidFill>
                  <a:srgbClr val="0070C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1029 เรื่อง ขอเชิญร่วมลงนามคำรับรองการปฏิบัติราชการระหว่างอธิการบดี และผู้บริหารคณะ สำนัก สถาบัน มหาวิทยาลัยราชภัฏสกลนคร </a:t>
            </a:r>
            <a:r>
              <a:rPr lang="th-TH" sz="2000" b="1" kern="0" dirty="0" smtClean="0">
                <a:solidFill>
                  <a:srgbClr val="0070C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ประจำปี</a:t>
            </a:r>
            <a:r>
              <a:rPr lang="th-TH" sz="2000" b="1" kern="0" dirty="0">
                <a:solidFill>
                  <a:srgbClr val="0070C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</a:t>
            </a:r>
            <a:endParaRPr lang="en-US" sz="20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" y="1524355"/>
            <a:ext cx="3205407" cy="427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058" y="3675600"/>
            <a:ext cx="3789758" cy="304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กล่องข้อความ 5"/>
          <p:cNvSpPr txBox="1"/>
          <p:nvPr/>
        </p:nvSpPr>
        <p:spPr>
          <a:xfrm>
            <a:off x="8735409" y="4909960"/>
            <a:ext cx="235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24 ก.ย. 67 เวลา 10.37 น.</a:t>
            </a:r>
            <a:endParaRPr lang="th-TH" sz="1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ระจาย 2 12"/>
          <p:cNvSpPr/>
          <p:nvPr/>
        </p:nvSpPr>
        <p:spPr>
          <a:xfrm>
            <a:off x="850392" y="4777064"/>
            <a:ext cx="2944368" cy="1761851"/>
          </a:xfrm>
          <a:prstGeom prst="irregularSeal2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การแต่งกาย</a:t>
            </a:r>
            <a:br>
              <a:rPr lang="th-TH" sz="2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ชุดสูทมหาวิทยาลัย</a:t>
            </a:r>
            <a:r>
              <a:rPr lang="en-US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238" y="3807442"/>
            <a:ext cx="4283059" cy="230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649809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-2" y="5505881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-2" y="2758748"/>
            <a:ext cx="12192002" cy="259049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128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ระเบียบวาระที่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475" y="2636794"/>
            <a:ext cx="118205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เรื่องเสนอเพื่อทราบ</a:t>
            </a:r>
          </a:p>
          <a:p>
            <a:pPr lvl="0" algn="ctr" latinLnBrk="1"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ปฏิทินการทบทวนแผนยุทธศาสตร์สำนักงานอธิการบดี ระยะ 5 ปี พ.ศ. 25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66 –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25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70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</a:p>
          <a:p>
            <a:pPr lvl="0" algn="ctr" latinLnBrk="1"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(ฉบับทบทวน พ.ศ. 2567) และจัดทำแผนปฏิบัติราชการ</a:t>
            </a:r>
            <a:r>
              <a:rPr lang="th-TH" sz="3200" b="1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งบประมาณรายจ่าย สำนักงานอธิการบดี </a:t>
            </a:r>
          </a:p>
          <a:p>
            <a:pPr lvl="0" algn="ctr" latinLnBrk="1">
              <a:defRPr/>
            </a:pP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ประจำปีงบประมาณ พ.ศ. 2568</a:t>
            </a:r>
            <a:endParaRPr lang="en-US" sz="3200" b="1" dirty="0">
              <a:solidFill>
                <a:srgbClr val="002060"/>
              </a:solidFill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1436396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7;p40">
            <a:extLst>
              <a:ext uri="{FF2B5EF4-FFF2-40B4-BE49-F238E27FC236}">
                <a16:creationId xmlns:a16="http://schemas.microsoft.com/office/drawing/2014/main" id="{5D1F62A3-1E17-5DAF-9330-1A3597DF2B36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917678"/>
          </a:xfrm>
          <a:prstGeom prst="rect">
            <a:avLst/>
          </a:prstGeom>
          <a:solidFill>
            <a:srgbClr val="006600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lvl="0" algn="ctr" latinLnBrk="1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ระเบียบวาระที่ 4 ปฏิทินการทบทวนแผนยุทธศาสตร์สำนักงานอธิการบดี ระยะ 5 ปี พ.ศ. 25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66 –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70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</a:p>
          <a:p>
            <a:pPr lvl="0" algn="ctr" latinLnBrk="1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(ฉบับทบทวน พ.ศ. 2567) และจัดทำแผนปฏิบัติราชการ</a:t>
            </a:r>
            <a:r>
              <a:rPr lang="th-TH" sz="2400" b="1" kern="0" dirty="0">
                <a:solidFill>
                  <a:schemeClr val="bg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งบประมาณรายจ่าย สำนักงานอธิการบดี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ประจำปีงบประมาณ พ.ศ. 2568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ADBEB5C-868B-2E81-34C3-569422600ABD}"/>
              </a:ext>
            </a:extLst>
          </p:cNvPr>
          <p:cNvSpPr txBox="1"/>
          <p:nvPr/>
        </p:nvSpPr>
        <p:spPr>
          <a:xfrm>
            <a:off x="129219" y="1472017"/>
            <a:ext cx="1606577" cy="1477328"/>
          </a:xfrm>
          <a:prstGeom prst="rect">
            <a:avLst/>
          </a:prstGeom>
          <a:solidFill>
            <a:srgbClr val="CCECFF"/>
          </a:solidFill>
        </p:spPr>
        <p:txBody>
          <a:bodyPr wrap="square" rIns="0" rtlCol="0">
            <a:spAutoFit/>
          </a:bodyPr>
          <a:lstStyle/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รับฟังการถ่ายแผนปฏิบัติราชการ</a:t>
            </a:r>
            <a:r>
              <a:rPr lang="th-TH" sz="1800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มหาวิทยาลัยราชภัฏสกลนคร ประจำปีงบประมาณ พ.ศ. 2568</a:t>
            </a:r>
            <a:endParaRPr lang="en-US" sz="1800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E602E60-179B-7EC0-6735-B43B8E7CF9A8}"/>
              </a:ext>
            </a:extLst>
          </p:cNvPr>
          <p:cNvGrpSpPr/>
          <p:nvPr/>
        </p:nvGrpSpPr>
        <p:grpSpPr>
          <a:xfrm>
            <a:off x="129219" y="975118"/>
            <a:ext cx="1570976" cy="409253"/>
            <a:chOff x="5480999" y="4254460"/>
            <a:chExt cx="1570976" cy="409253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119BACA6-C3A2-B764-5D75-137B95DC7259}"/>
                </a:ext>
              </a:extLst>
            </p:cNvPr>
            <p:cNvSpPr/>
            <p:nvPr/>
          </p:nvSpPr>
          <p:spPr>
            <a:xfrm>
              <a:off x="5576648" y="4351531"/>
              <a:ext cx="1475327" cy="312182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 ก.ย. 67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8" name="ดาว 6 แฉก 87">
              <a:extLst>
                <a:ext uri="{FF2B5EF4-FFF2-40B4-BE49-F238E27FC236}">
                  <a16:creationId xmlns:a16="http://schemas.microsoft.com/office/drawing/2014/main" id="{12E8CD02-A48B-3127-BF41-0E486BF0E252}"/>
                </a:ext>
              </a:extLst>
            </p:cNvPr>
            <p:cNvSpPr/>
            <p:nvPr/>
          </p:nvSpPr>
          <p:spPr>
            <a:xfrm>
              <a:off x="5480999" y="4254460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99E6BB1-65DB-1098-0FB4-6A952752FFA2}"/>
              </a:ext>
            </a:extLst>
          </p:cNvPr>
          <p:cNvSpPr txBox="1"/>
          <p:nvPr/>
        </p:nvSpPr>
        <p:spPr>
          <a:xfrm>
            <a:off x="5918652" y="1453410"/>
            <a:ext cx="3009448" cy="2288694"/>
          </a:xfrm>
          <a:prstGeom prst="rect">
            <a:avLst/>
          </a:prstGeom>
          <a:solidFill>
            <a:srgbClr val="CCECFF"/>
          </a:solidFill>
        </p:spPr>
        <p:txBody>
          <a:bodyPr wrap="square" tIns="36000" rIns="36000" bIns="36000" rtlCol="0">
            <a:spAutoFit/>
          </a:bodyPr>
          <a:lstStyle/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ประชุมคณะกรรมการทบทวนแผนยุทธศาสตร์</a:t>
            </a:r>
            <a:b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สำนักงานอธิการบดี ระยะ 5 ปี พ.ศ. 2566 – 2570 </a:t>
            </a:r>
            <a:b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</a:t>
            </a: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พิจารณา ร่าง แผนยุทธศาสตร์สำนักงานอธิการบดี ระยะ 5 ปี ฯ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พิจารณา ร่าง แผนปฏิบัติราชการประจำปี สำนักงานอธิการบดีร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ประจำปีงบประมาณ พ.ศ. 2568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35133844-6C97-9F93-B7E6-DC4D30A28812}"/>
              </a:ext>
            </a:extLst>
          </p:cNvPr>
          <p:cNvGrpSpPr/>
          <p:nvPr/>
        </p:nvGrpSpPr>
        <p:grpSpPr>
          <a:xfrm>
            <a:off x="5637325" y="4096512"/>
            <a:ext cx="2246113" cy="604828"/>
            <a:chOff x="8167785" y="562461"/>
            <a:chExt cx="1618312" cy="380678"/>
          </a:xfrm>
          <a:solidFill>
            <a:schemeClr val="accent6"/>
          </a:solidFill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CC599AFB-3829-F0B9-ABB5-255B353B960A}"/>
                </a:ext>
              </a:extLst>
            </p:cNvPr>
            <p:cNvSpPr/>
            <p:nvPr/>
          </p:nvSpPr>
          <p:spPr>
            <a:xfrm>
              <a:off x="8310770" y="609976"/>
              <a:ext cx="1475327" cy="31218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31 มีนาคม 2568</a:t>
              </a:r>
            </a:p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รอบ 6 เดือน</a:t>
              </a:r>
              <a:endParaRPr lang="en-US" sz="1800" b="1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ดาว 6 แฉก 62">
              <a:extLst>
                <a:ext uri="{FF2B5EF4-FFF2-40B4-BE49-F238E27FC236}">
                  <a16:creationId xmlns:a16="http://schemas.microsoft.com/office/drawing/2014/main" id="{2FB30AFF-6D01-4A67-EE94-2A70D61C83D5}"/>
                </a:ext>
              </a:extLst>
            </p:cNvPr>
            <p:cNvSpPr/>
            <p:nvPr/>
          </p:nvSpPr>
          <p:spPr>
            <a:xfrm>
              <a:off x="8167785" y="562461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A033C31-895C-642F-C8B5-CCCB42EECA52}"/>
              </a:ext>
            </a:extLst>
          </p:cNvPr>
          <p:cNvSpPr txBox="1"/>
          <p:nvPr/>
        </p:nvSpPr>
        <p:spPr>
          <a:xfrm>
            <a:off x="9341745" y="1501557"/>
            <a:ext cx="1898583" cy="1734697"/>
          </a:xfrm>
          <a:prstGeom prst="rect">
            <a:avLst/>
          </a:prstGeom>
          <a:solidFill>
            <a:srgbClr val="CCECFF"/>
          </a:solidFill>
        </p:spPr>
        <p:txBody>
          <a:bodyPr wrap="square" tIns="36000" rIns="36000" bIns="36000" rtlCol="0">
            <a:spAutoFit/>
          </a:bodyPr>
          <a:lstStyle/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ประชุมทุกส่วนราชการภายในสำนักงานอธิการบดี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ถ่ายทอดนโยบายและจัดทำแผนปฏิบัติราชการ</a:t>
            </a:r>
            <a:r>
              <a:rPr lang="th-TH" sz="1800" dirty="0">
                <a:solidFill>
                  <a:prstClr val="black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สำนักงานอธิการบดีประจำปีงบประมาณ พ.ศ. 2568</a:t>
            </a:r>
            <a:endParaRPr lang="en-US" sz="1800" dirty="0">
              <a:solidFill>
                <a:prstClr val="black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A98082A2-4296-2265-B93B-4FEF0B98DAA2}"/>
              </a:ext>
            </a:extLst>
          </p:cNvPr>
          <p:cNvGrpSpPr/>
          <p:nvPr/>
        </p:nvGrpSpPr>
        <p:grpSpPr>
          <a:xfrm>
            <a:off x="9260013" y="946543"/>
            <a:ext cx="1898583" cy="409253"/>
            <a:chOff x="8495813" y="1799593"/>
            <a:chExt cx="1582231" cy="409253"/>
          </a:xfrm>
        </p:grpSpPr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2E4B172E-C544-06E8-C6C6-4E1874B59645}"/>
                </a:ext>
              </a:extLst>
            </p:cNvPr>
            <p:cNvSpPr/>
            <p:nvPr/>
          </p:nvSpPr>
          <p:spPr>
            <a:xfrm>
              <a:off x="8602717" y="1896664"/>
              <a:ext cx="1475327" cy="312182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  <a:defRPr/>
              </a:pPr>
              <a:r>
                <a:rPr lang="th-TH" sz="1800" b="1" spc="-30" dirty="0">
                  <a:solidFill>
                    <a:schemeClr val="bg1"/>
                  </a:solidFill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... ตุลาคม 67</a:t>
              </a:r>
              <a:endParaRPr lang="en-US" sz="1800" b="1" dirty="0">
                <a:solidFill>
                  <a:schemeClr val="bg1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6" name="ดาว 6 แฉก 65">
              <a:extLst>
                <a:ext uri="{FF2B5EF4-FFF2-40B4-BE49-F238E27FC236}">
                  <a16:creationId xmlns:a16="http://schemas.microsoft.com/office/drawing/2014/main" id="{3424A677-D544-D3F6-496F-F3AE1F3DB54D}"/>
                </a:ext>
              </a:extLst>
            </p:cNvPr>
            <p:cNvSpPr/>
            <p:nvPr/>
          </p:nvSpPr>
          <p:spPr>
            <a:xfrm>
              <a:off x="8495813" y="1799593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9868540-6718-A762-A9FA-39B82A48AF4C}"/>
              </a:ext>
            </a:extLst>
          </p:cNvPr>
          <p:cNvSpPr txBox="1"/>
          <p:nvPr/>
        </p:nvSpPr>
        <p:spPr>
          <a:xfrm>
            <a:off x="5948547" y="4701340"/>
            <a:ext cx="1877017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36000" rtlCol="0">
            <a:spAutoFit/>
          </a:bodyPr>
          <a:lstStyle>
            <a:defPPr>
              <a:defRPr lang="th-TH"/>
            </a:defPPr>
            <a:lvl1pPr>
              <a:spcAft>
                <a:spcPts val="0"/>
              </a:spcAft>
              <a:defRPr sz="1800" b="1" spc="-6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b="0" dirty="0">
                <a:solidFill>
                  <a:schemeClr val="tx1"/>
                </a:solidFill>
              </a:rPr>
              <a:t>1. ติดตามการดำเนินโครงการตามแผนปฏิบัติราชการประจำปีงบประมาณ พ.ศ. 2568</a:t>
            </a:r>
            <a:br>
              <a:rPr lang="th-TH" b="0" dirty="0">
                <a:solidFill>
                  <a:schemeClr val="tx1"/>
                </a:solidFill>
              </a:rPr>
            </a:br>
            <a:r>
              <a:rPr lang="th-TH" b="0" dirty="0">
                <a:solidFill>
                  <a:schemeClr val="tx1"/>
                </a:solidFill>
              </a:rPr>
              <a:t>2. ติดตามตัวชี้วัดตามแผนปฏิบัติราชการ</a:t>
            </a:r>
          </a:p>
          <a:p>
            <a:pPr algn="ctr"/>
            <a:r>
              <a:rPr lang="th-TH" b="0" dirty="0"/>
              <a:t>รอบ 6 เดือน</a:t>
            </a:r>
            <a:br>
              <a:rPr lang="th-TH" b="0" dirty="0"/>
            </a:br>
            <a:r>
              <a:rPr lang="th-TH" b="0" dirty="0"/>
              <a:t>( 1 ต.ค. 67 – 31 มี.ค. 68)</a:t>
            </a:r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B8B11E45-445B-660B-DF53-35F752D45DC1}"/>
              </a:ext>
            </a:extLst>
          </p:cNvPr>
          <p:cNvGrpSpPr/>
          <p:nvPr/>
        </p:nvGrpSpPr>
        <p:grpSpPr>
          <a:xfrm>
            <a:off x="1824836" y="1020282"/>
            <a:ext cx="1713031" cy="380678"/>
            <a:chOff x="8191046" y="4290756"/>
            <a:chExt cx="1366189" cy="380678"/>
          </a:xfrm>
        </p:grpSpPr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id="{0990912E-8219-097E-E7A2-557C8618CB09}"/>
                </a:ext>
              </a:extLst>
            </p:cNvPr>
            <p:cNvSpPr/>
            <p:nvPr/>
          </p:nvSpPr>
          <p:spPr>
            <a:xfrm>
              <a:off x="8393841" y="4342978"/>
              <a:ext cx="1163394" cy="3121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solidFill>
                    <a:schemeClr val="bg1"/>
                  </a:solidFill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25 ก.ย. 67</a:t>
              </a:r>
              <a:endParaRPr lang="en-US" sz="1800" b="1" dirty="0">
                <a:solidFill>
                  <a:schemeClr val="bg1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30" name="ดาว 6 แฉก 82">
              <a:extLst>
                <a:ext uri="{FF2B5EF4-FFF2-40B4-BE49-F238E27FC236}">
                  <a16:creationId xmlns:a16="http://schemas.microsoft.com/office/drawing/2014/main" id="{91D73E2B-8CCB-E8EA-EFD7-E11D782B0A15}"/>
                </a:ext>
              </a:extLst>
            </p:cNvPr>
            <p:cNvSpPr/>
            <p:nvPr/>
          </p:nvSpPr>
          <p:spPr>
            <a:xfrm>
              <a:off x="8191046" y="4290756"/>
              <a:ext cx="320332" cy="380678"/>
            </a:xfrm>
            <a:prstGeom prst="star6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</a:t>
              </a:r>
            </a:p>
          </p:txBody>
        </p:sp>
      </p:grp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EADBEB5C-868B-2E81-34C3-569422600ABD}"/>
              </a:ext>
            </a:extLst>
          </p:cNvPr>
          <p:cNvSpPr txBox="1"/>
          <p:nvPr/>
        </p:nvSpPr>
        <p:spPr>
          <a:xfrm>
            <a:off x="1877484" y="1453182"/>
            <a:ext cx="1606577" cy="3970318"/>
          </a:xfrm>
          <a:prstGeom prst="rect">
            <a:avLst/>
          </a:prstGeom>
          <a:solidFill>
            <a:srgbClr val="CCECFF"/>
          </a:solidFill>
        </p:spPr>
        <p:txBody>
          <a:bodyPr wrap="square" rIns="0" rtlCol="0">
            <a:spAutoFit/>
          </a:bodyPr>
          <a:lstStyle/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สำนักงานอธิการบดี จัดทำคำรับรองปฏิบัติราชการ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ชี้แจงตัวชี้วัดให้หน่วยงานที่รับผิดชอบดำเนินการในส่วนที่เกี่ยวข้อง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หน่วยงานพิจารณารายละเอียดตัวชี้วัดของมหาวิทยาลัย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จัดทำคำรับรองปฏิบัติราชการร่วมกัน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จัดทำแผนปฏิบัติราชการประจำปีทุกกอง</a:t>
            </a:r>
          </a:p>
        </p:txBody>
      </p: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B8B11E45-445B-660B-DF53-35F752D45DC1}"/>
              </a:ext>
            </a:extLst>
          </p:cNvPr>
          <p:cNvGrpSpPr/>
          <p:nvPr/>
        </p:nvGrpSpPr>
        <p:grpSpPr>
          <a:xfrm>
            <a:off x="3625752" y="1069187"/>
            <a:ext cx="2011573" cy="380678"/>
            <a:chOff x="8191046" y="4290756"/>
            <a:chExt cx="1354928" cy="380678"/>
          </a:xfrm>
        </p:grpSpPr>
        <p:sp>
          <p:nvSpPr>
            <p:cNvPr id="24" name="สี่เหลี่ยมผืนผ้า 23">
              <a:extLst>
                <a:ext uri="{FF2B5EF4-FFF2-40B4-BE49-F238E27FC236}">
                  <a16:creationId xmlns:a16="http://schemas.microsoft.com/office/drawing/2014/main" id="{0990912E-8219-097E-E7A2-557C8618CB09}"/>
                </a:ext>
              </a:extLst>
            </p:cNvPr>
            <p:cNvSpPr/>
            <p:nvPr/>
          </p:nvSpPr>
          <p:spPr>
            <a:xfrm>
              <a:off x="8382580" y="4340048"/>
              <a:ext cx="1163394" cy="3121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solidFill>
                    <a:schemeClr val="bg1"/>
                  </a:solidFill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... ตุลาคม 67</a:t>
              </a:r>
              <a:endParaRPr lang="en-US" sz="1800" b="1" dirty="0">
                <a:solidFill>
                  <a:schemeClr val="bg1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25" name="ดาว 6 แฉก 82">
              <a:extLst>
                <a:ext uri="{FF2B5EF4-FFF2-40B4-BE49-F238E27FC236}">
                  <a16:creationId xmlns:a16="http://schemas.microsoft.com/office/drawing/2014/main" id="{91D73E2B-8CCB-E8EA-EFD7-E11D782B0A15}"/>
                </a:ext>
              </a:extLst>
            </p:cNvPr>
            <p:cNvSpPr/>
            <p:nvPr/>
          </p:nvSpPr>
          <p:spPr>
            <a:xfrm>
              <a:off x="8191046" y="4290756"/>
              <a:ext cx="320332" cy="380678"/>
            </a:xfrm>
            <a:prstGeom prst="star6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3</a:t>
              </a:r>
            </a:p>
          </p:txBody>
        </p:sp>
      </p:grp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EADBEB5C-868B-2E81-34C3-569422600ABD}"/>
              </a:ext>
            </a:extLst>
          </p:cNvPr>
          <p:cNvSpPr txBox="1"/>
          <p:nvPr/>
        </p:nvSpPr>
        <p:spPr>
          <a:xfrm>
            <a:off x="3763621" y="1449865"/>
            <a:ext cx="1905366" cy="4801314"/>
          </a:xfrm>
          <a:prstGeom prst="rect">
            <a:avLst/>
          </a:prstGeom>
          <a:solidFill>
            <a:srgbClr val="CCECFF"/>
          </a:solidFill>
        </p:spPr>
        <p:txBody>
          <a:bodyPr wrap="square" rIns="0" rtlCol="0">
            <a:spAutoFit/>
          </a:bodyPr>
          <a:lstStyle/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ประชุมทบทวนแผนยุทธศาสตร์</a:t>
            </a:r>
            <a:b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สำนักงานอธิการบดี ระยะ 5 ปี พ.ศ. 2566 – 2570 </a:t>
            </a:r>
            <a:br>
              <a:rPr lang="th-TH" sz="18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(ฉบับทบทวน พ.ศ. 2567)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เพื่อใช้ในปีงบประมาณ </a:t>
            </a:r>
            <a:br>
              <a:rPr lang="th-TH" sz="18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FF000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พ.ศ. 2568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-พิจารณาทบทวน </a:t>
            </a:r>
            <a:r>
              <a:rPr lang="en-US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SWOT </a:t>
            </a:r>
            <a:br>
              <a:rPr lang="en-US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ของสำนักงานอธิการบดี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ทบทวนวิสัยทัศน์/ค่านิยม/วัฒนธรรมองค์กร/</a:t>
            </a:r>
            <a:b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สมรรถนะหลัก  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(เตรียมพร้อมสู่ </a:t>
            </a:r>
            <a:r>
              <a:rPr lang="en-US" sz="1800" dirty="0" err="1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Edpex</a:t>
            </a:r>
            <a:r>
              <a:rPr lang="en-US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endParaRPr lang="th-TH" sz="1800" dirty="0">
              <a:latin typeface="Cordia New" panose="020B0304020202020204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กลุ่มเป้าหมาย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ผอ.กองทุกกอง</a:t>
            </a:r>
          </a:p>
          <a:p>
            <a:pPr>
              <a:tabLst>
                <a:tab pos="540385" algn="l"/>
                <a:tab pos="900430" algn="l"/>
                <a:tab pos="1260475" algn="l"/>
                <a:tab pos="1620520" algn="l"/>
                <a:tab pos="1980565" algn="l"/>
                <a:tab pos="2340610" algn="l"/>
              </a:tabLst>
            </a:pP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2. หน.งานทุกงาน</a:t>
            </a:r>
            <a:b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3. บุคลากรที่เกี่ยวข้อง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881942" y="3803012"/>
            <a:ext cx="6114852" cy="2932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ติดตามผลการดำเนินงานตามแผนปฏิบัติราชการ ประจำปีงบประมาณ พ.ศ. 2568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5133844-6C97-9F93-B7E6-DC4D30A28812}"/>
              </a:ext>
            </a:extLst>
          </p:cNvPr>
          <p:cNvGrpSpPr/>
          <p:nvPr/>
        </p:nvGrpSpPr>
        <p:grpSpPr>
          <a:xfrm>
            <a:off x="5717010" y="1032337"/>
            <a:ext cx="3211090" cy="380678"/>
            <a:chOff x="8167785" y="562461"/>
            <a:chExt cx="1618312" cy="380678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CC599AFB-3829-F0B9-ABB5-255B353B960A}"/>
                </a:ext>
              </a:extLst>
            </p:cNvPr>
            <p:cNvSpPr/>
            <p:nvPr/>
          </p:nvSpPr>
          <p:spPr>
            <a:xfrm>
              <a:off x="8310770" y="609976"/>
              <a:ext cx="1475327" cy="312182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solidFill>
                    <a:schemeClr val="bg1"/>
                  </a:solidFill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... ตุลาคม 67</a:t>
              </a:r>
              <a:endParaRPr lang="en-US" sz="1800" b="1" dirty="0">
                <a:solidFill>
                  <a:schemeClr val="bg1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35" name="ดาว 6 แฉก 62">
              <a:extLst>
                <a:ext uri="{FF2B5EF4-FFF2-40B4-BE49-F238E27FC236}">
                  <a16:creationId xmlns:a16="http://schemas.microsoft.com/office/drawing/2014/main" id="{2FB30AFF-6D01-4A67-EE94-2A70D61C83D5}"/>
                </a:ext>
              </a:extLst>
            </p:cNvPr>
            <p:cNvSpPr/>
            <p:nvPr/>
          </p:nvSpPr>
          <p:spPr>
            <a:xfrm>
              <a:off x="8167785" y="562461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800" b="1" kern="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35133844-6C97-9F93-B7E6-DC4D30A28812}"/>
              </a:ext>
            </a:extLst>
          </p:cNvPr>
          <p:cNvGrpSpPr/>
          <p:nvPr/>
        </p:nvGrpSpPr>
        <p:grpSpPr>
          <a:xfrm>
            <a:off x="7825564" y="4129847"/>
            <a:ext cx="2125529" cy="526205"/>
            <a:chOff x="8167785" y="562461"/>
            <a:chExt cx="1618312" cy="526205"/>
          </a:xfrm>
          <a:solidFill>
            <a:schemeClr val="accent6"/>
          </a:solidFill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CC599AFB-3829-F0B9-ABB5-255B353B960A}"/>
                </a:ext>
              </a:extLst>
            </p:cNvPr>
            <p:cNvSpPr/>
            <p:nvPr/>
          </p:nvSpPr>
          <p:spPr>
            <a:xfrm>
              <a:off x="8310770" y="609976"/>
              <a:ext cx="1475327" cy="47869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30 มิถุนายน 2568</a:t>
              </a:r>
            </a:p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รอบ 9 เดือน</a:t>
              </a:r>
              <a:endParaRPr lang="en-US" sz="1800" b="1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39" name="ดาว 6 แฉก 62">
              <a:extLst>
                <a:ext uri="{FF2B5EF4-FFF2-40B4-BE49-F238E27FC236}">
                  <a16:creationId xmlns:a16="http://schemas.microsoft.com/office/drawing/2014/main" id="{2FB30AFF-6D01-4A67-EE94-2A70D61C83D5}"/>
                </a:ext>
              </a:extLst>
            </p:cNvPr>
            <p:cNvSpPr/>
            <p:nvPr/>
          </p:nvSpPr>
          <p:spPr>
            <a:xfrm>
              <a:off x="8167785" y="562461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7</a:t>
              </a:r>
            </a:p>
          </p:txBody>
        </p:sp>
      </p:grp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69868540-6718-A762-A9FA-39B82A48AF4C}"/>
              </a:ext>
            </a:extLst>
          </p:cNvPr>
          <p:cNvSpPr txBox="1"/>
          <p:nvPr/>
        </p:nvSpPr>
        <p:spPr>
          <a:xfrm>
            <a:off x="8074076" y="4701340"/>
            <a:ext cx="1877017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36000" rtlCol="0">
            <a:spAutoFit/>
          </a:bodyPr>
          <a:lstStyle>
            <a:defPPr>
              <a:defRPr lang="th-TH"/>
            </a:defPPr>
            <a:lvl1pPr>
              <a:spcAft>
                <a:spcPts val="0"/>
              </a:spcAft>
              <a:defRPr sz="1800" b="1" spc="-6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b="0" dirty="0">
                <a:solidFill>
                  <a:schemeClr val="tx1"/>
                </a:solidFill>
              </a:rPr>
              <a:t>1. ติดตามการดำเนินโครงการตามแผนปฏิบัติราชการประจำปีงบประมาณ พ.ศ. 2568</a:t>
            </a:r>
            <a:br>
              <a:rPr lang="th-TH" b="0" dirty="0">
                <a:solidFill>
                  <a:schemeClr val="tx1"/>
                </a:solidFill>
              </a:rPr>
            </a:br>
            <a:r>
              <a:rPr lang="th-TH" b="0" dirty="0">
                <a:solidFill>
                  <a:schemeClr val="tx1"/>
                </a:solidFill>
              </a:rPr>
              <a:t>2. ติดตามตัวชี้วัดตามแผนปฏิบัติราชการ</a:t>
            </a:r>
          </a:p>
          <a:p>
            <a:pPr algn="ctr"/>
            <a:r>
              <a:rPr lang="th-TH" b="0" dirty="0"/>
              <a:t>รอบ 9 เดือน</a:t>
            </a:r>
            <a:br>
              <a:rPr lang="th-TH" b="0" dirty="0"/>
            </a:br>
            <a:r>
              <a:rPr lang="th-TH" b="0" dirty="0"/>
              <a:t>( 1 ต.ค. 67 – 30 มิ.ย. 68)</a:t>
            </a: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5133844-6C97-9F93-B7E6-DC4D30A28812}"/>
              </a:ext>
            </a:extLst>
          </p:cNvPr>
          <p:cNvGrpSpPr/>
          <p:nvPr/>
        </p:nvGrpSpPr>
        <p:grpSpPr>
          <a:xfrm>
            <a:off x="9870305" y="4096512"/>
            <a:ext cx="2125529" cy="526205"/>
            <a:chOff x="8167785" y="562461"/>
            <a:chExt cx="1618312" cy="526205"/>
          </a:xfrm>
          <a:solidFill>
            <a:schemeClr val="accent6"/>
          </a:solidFill>
        </p:grpSpPr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CC599AFB-3829-F0B9-ABB5-255B353B960A}"/>
                </a:ext>
              </a:extLst>
            </p:cNvPr>
            <p:cNvSpPr/>
            <p:nvPr/>
          </p:nvSpPr>
          <p:spPr>
            <a:xfrm>
              <a:off x="8310770" y="609976"/>
              <a:ext cx="1475327" cy="47869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30 กันยายน 2568</a:t>
              </a:r>
            </a:p>
            <a:p>
              <a:pPr algn="ctr">
                <a:spcAft>
                  <a:spcPts val="0"/>
                </a:spcAft>
                <a:tabLst>
                  <a:tab pos="540385" algn="l"/>
                  <a:tab pos="900430" algn="l"/>
                  <a:tab pos="1260475" algn="l"/>
                  <a:tab pos="1620520" algn="l"/>
                  <a:tab pos="1980565" algn="l"/>
                  <a:tab pos="2340610" algn="l"/>
                </a:tabLst>
              </a:pPr>
              <a:r>
                <a:rPr lang="th-TH" sz="1800" b="1" spc="-30" dirty="0">
                  <a:latin typeface="Cordia New" panose="020B0304020202020204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รอบ 12 เดือน</a:t>
              </a:r>
              <a:endParaRPr lang="en-US" sz="1800" b="1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43" name="ดาว 6 แฉก 62">
              <a:extLst>
                <a:ext uri="{FF2B5EF4-FFF2-40B4-BE49-F238E27FC236}">
                  <a16:creationId xmlns:a16="http://schemas.microsoft.com/office/drawing/2014/main" id="{2FB30AFF-6D01-4A67-EE94-2A70D61C83D5}"/>
                </a:ext>
              </a:extLst>
            </p:cNvPr>
            <p:cNvSpPr/>
            <p:nvPr/>
          </p:nvSpPr>
          <p:spPr>
            <a:xfrm>
              <a:off x="8167785" y="562461"/>
              <a:ext cx="320332" cy="380678"/>
            </a:xfrm>
            <a:prstGeom prst="star6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8</a:t>
              </a:r>
            </a:p>
          </p:txBody>
        </p:sp>
      </p:grp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69868540-6718-A762-A9FA-39B82A48AF4C}"/>
              </a:ext>
            </a:extLst>
          </p:cNvPr>
          <p:cNvSpPr txBox="1"/>
          <p:nvPr/>
        </p:nvSpPr>
        <p:spPr>
          <a:xfrm>
            <a:off x="10118817" y="4668005"/>
            <a:ext cx="1877017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36000" rtlCol="0">
            <a:spAutoFit/>
          </a:bodyPr>
          <a:lstStyle>
            <a:defPPr>
              <a:defRPr lang="th-TH"/>
            </a:defPPr>
            <a:lvl1pPr>
              <a:spcAft>
                <a:spcPts val="0"/>
              </a:spcAft>
              <a:defRPr sz="1800" b="1" spc="-6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b="0" dirty="0">
                <a:solidFill>
                  <a:schemeClr val="tx1"/>
                </a:solidFill>
              </a:rPr>
              <a:t>1. ติดตามการดำเนินโครงการตามแผนปฏิบัติราชการประจำปีงบประมาณ พ.ศ. 2568</a:t>
            </a:r>
            <a:br>
              <a:rPr lang="th-TH" b="0" dirty="0">
                <a:solidFill>
                  <a:schemeClr val="tx1"/>
                </a:solidFill>
              </a:rPr>
            </a:br>
            <a:r>
              <a:rPr lang="th-TH" b="0" dirty="0">
                <a:solidFill>
                  <a:schemeClr val="tx1"/>
                </a:solidFill>
              </a:rPr>
              <a:t>2. ติดตามตัวชี้วัดตามแผนปฏิบัติราชการ</a:t>
            </a:r>
          </a:p>
          <a:p>
            <a:pPr algn="ctr"/>
            <a:r>
              <a:rPr lang="th-TH" b="0" dirty="0"/>
              <a:t>รอบ 12 เดือน</a:t>
            </a:r>
            <a:br>
              <a:rPr lang="th-TH" b="0" dirty="0"/>
            </a:br>
            <a:r>
              <a:rPr lang="th-TH" b="0" dirty="0"/>
              <a:t>( 1 ต.ค. 67 – 30 ก.ย. 68)</a:t>
            </a:r>
          </a:p>
        </p:txBody>
      </p:sp>
    </p:spTree>
    <p:extLst>
      <p:ext uri="{BB962C8B-B14F-4D97-AF65-F5344CB8AC3E}">
        <p14:creationId xmlns:p14="http://schemas.microsoft.com/office/powerpoint/2010/main" val="8053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-3" y="3524522"/>
            <a:ext cx="12191999" cy="15256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-2" y="2071679"/>
            <a:ext cx="12192002" cy="135732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63161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207167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TH SarabunPSK" pitchFamily="34" charset="-34"/>
                <a:cs typeface="TH SarabunPSK" pitchFamily="34" charset="-34"/>
              </a:rPr>
              <a:t>เรื่องเสนอเพื่อพิจารณา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924" y="2844225"/>
            <a:ext cx="11731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5.1 </a:t>
            </a:r>
            <a:r>
              <a:rPr lang="th-TH" sz="3200" b="1" kern="0" dirty="0"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จัดทำคำรับรองการปฏิบัติราชการของสำนักงานอธิการบดี ประจำปีงบประมาณ พ.ศ. 2568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461-757D-49A3-8D8C-0A0D6463B304}" type="slidenum">
              <a:rPr lang="th-TH"/>
              <a:pPr/>
              <a:t>16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7846737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1C9CA-7519-AC49-66F4-7AA23BDD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Google Shape;1467;p40">
            <a:extLst>
              <a:ext uri="{FF2B5EF4-FFF2-40B4-BE49-F238E27FC236}">
                <a16:creationId xmlns:a16="http://schemas.microsoft.com/office/drawing/2014/main" id="{26BA14A8-1E01-446E-2C0D-B749072F6232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1112550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lvl="0" algn="ctr" latinLnBrk="1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5 </a:t>
            </a:r>
            <a:r>
              <a:rPr lang="th-TH" sz="3600" b="1" kern="0" dirty="0">
                <a:solidFill>
                  <a:schemeClr val="tx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จัดทำคำรับรองการปฏิบัติราชการของสำนักงานอธิการบดี </a:t>
            </a:r>
            <a:endParaRPr lang="th-TH" sz="3600" b="1" kern="0" dirty="0" smtClean="0">
              <a:solidFill>
                <a:schemeClr val="tx1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lvl="0" algn="ctr" latinLnBrk="1">
              <a:defRPr/>
            </a:pPr>
            <a:r>
              <a:rPr lang="th-TH" sz="3600" b="1" kern="0" dirty="0" smtClean="0">
                <a:solidFill>
                  <a:schemeClr val="tx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ประจำปี</a:t>
            </a:r>
            <a:r>
              <a:rPr lang="th-TH" sz="3600" b="1" kern="0" dirty="0">
                <a:solidFill>
                  <a:schemeClr val="tx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E957A-9B71-1566-6BC4-B74460051BBA}"/>
              </a:ext>
            </a:extLst>
          </p:cNvPr>
          <p:cNvSpPr txBox="1"/>
          <p:nvPr/>
        </p:nvSpPr>
        <p:spPr>
          <a:xfrm>
            <a:off x="230037" y="1117600"/>
            <a:ext cx="11731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ตามที่มหาวิทยาลัยขอให้หน่วยงานจัดทำคำรับรองการปฏิบัติราชการของหน่วยงาน ซึ่งประกอบไปด้วย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 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คำรับรองที่ลงนามระหว่างอธิการบดี และผู้อำนวยการสำนักงานอธิการบดี</a:t>
            </a: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                                                  </a:t>
            </a:r>
            <a:r>
              <a:rPr lang="th-TH" sz="2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(พิธีลงนามคำรับรองในวันพฤหัสบดีที่ 26 กันยายน 2567 เวลา 13.00 น. ณ ห้องประชุมสร้อยสุวรรณา ชั้น 3)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 2 ประกอบด้วย 3 ส่วน ดังนี้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7ACD4-3E43-CE7E-984F-D3CA28E26063}"/>
              </a:ext>
            </a:extLst>
          </p:cNvPr>
          <p:cNvSpPr txBox="1"/>
          <p:nvPr/>
        </p:nvSpPr>
        <p:spPr>
          <a:xfrm>
            <a:off x="230037" y="2871926"/>
            <a:ext cx="1173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2.1 ข้อมูลวิสัยทัศน์ พันธกิจ </a:t>
            </a:r>
            <a:r>
              <a:rPr lang="th-TH" sz="2400" b="1" dirty="0" err="1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 ยุทธศาสตร์เป้าประสงค์  ของสำนักงานอธิการบดี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B9893-045A-4F74-9328-C7C7DD2A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23" y="3401699"/>
            <a:ext cx="5288190" cy="324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A366B8-9B5B-5700-3F1A-98869D8F0FE6}"/>
              </a:ext>
            </a:extLst>
          </p:cNvPr>
          <p:cNvSpPr txBox="1"/>
          <p:nvPr/>
        </p:nvSpPr>
        <p:spPr>
          <a:xfrm>
            <a:off x="6070599" y="3401699"/>
            <a:ext cx="5664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ผู้รับผิดชอบดำเนินการ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น.ส.ชนกญาดา โคตรสาลี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ผู้กำกับ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ผู้อำนวยการกองนโยบายและแผน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2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หัวหน้างานยุทธศาสตร์และติดตามประเมินผล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67" y="4596831"/>
            <a:ext cx="1942085" cy="19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1C9CA-7519-AC49-66F4-7AA23BDD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Google Shape;1467;p40">
            <a:extLst>
              <a:ext uri="{FF2B5EF4-FFF2-40B4-BE49-F238E27FC236}">
                <a16:creationId xmlns:a16="http://schemas.microsoft.com/office/drawing/2014/main" id="{26BA14A8-1E01-446E-2C0D-B749072F6232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1112550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lvl="0" algn="ctr" latinLnBrk="1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5 </a:t>
            </a:r>
            <a:r>
              <a:rPr lang="th-TH" sz="3600" b="1" kern="0" dirty="0">
                <a:solidFill>
                  <a:schemeClr val="tx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จัดทำคำรับรองการปฏิบัติราชการของสำนักงานอธิการบดี ประจำปีงบประมาณ พ.ศ. 2568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E957A-9B71-1566-6BC4-B74460051BBA}"/>
              </a:ext>
            </a:extLst>
          </p:cNvPr>
          <p:cNvSpPr txBox="1"/>
          <p:nvPr/>
        </p:nvSpPr>
        <p:spPr>
          <a:xfrm>
            <a:off x="230037" y="1117600"/>
            <a:ext cx="11731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ตามที่มหาวิทยาลัยขอให้หน่วยงานจัดทำคำรับรองการปฏิบัติราชการของหน่วยงาน ซึ่งประกอบไปด้วย 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 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คำรับรองที่ลงนามระหว่างอธิการบดี และผู้อำนวยการสำนักงานอธิการบดี</a:t>
            </a: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                                                    </a:t>
            </a:r>
            <a:r>
              <a:rPr lang="th-TH" sz="2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(พิธีลงนามคำรับรองในวันพฤหัสบดีที่ 26 กันยายน 2567 เวลา 13.00 น. ณ ห้องประชุมสร้อยสุวรรณา ชั้น 3)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 2 ประกอบด้วย 3 ส่วน ดังนี้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9F7C89-5628-060D-F184-4A0DEA16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7" y="3429000"/>
            <a:ext cx="6856563" cy="3026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FED0D0-67D3-F8CA-E175-A15D1341822C}"/>
              </a:ext>
            </a:extLst>
          </p:cNvPr>
          <p:cNvSpPr txBox="1"/>
          <p:nvPr/>
        </p:nvSpPr>
        <p:spPr>
          <a:xfrm>
            <a:off x="230037" y="2871926"/>
            <a:ext cx="1112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พิจารณาค่าน้ำหนัก ค่าเป้าหมาย เกณฑ์การให้คะแนน ตามตัวชี้วัดระดับมหาวิทยาลัยและตัวชี้วัดระดับสำนัก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7708899" y="3283779"/>
            <a:ext cx="41148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ผู้รับผิดชอบดำเนินการ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ที่จัดเก็บข้อมูลตัวชี้วัด(</a:t>
            </a:r>
            <a:r>
              <a:rPr lang="en-US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KPI) 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</a:t>
            </a:r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b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กองนโยบายและแผน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งานบริหารบุคคลฯ</a:t>
            </a:r>
            <a:b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งานประกันคุณภาพฯ</a:t>
            </a:r>
          </a:p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.วิถีธรรมฯ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2D122-9C18-CB94-5A2A-B62FEC13E894}"/>
              </a:ext>
            </a:extLst>
          </p:cNvPr>
          <p:cNvSpPr txBox="1"/>
          <p:nvPr/>
        </p:nvSpPr>
        <p:spPr>
          <a:xfrm>
            <a:off x="7340599" y="5397988"/>
            <a:ext cx="4851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ผู้รับผิดชอบดำเนินการ </a:t>
            </a:r>
            <a:r>
              <a:rPr lang="en-US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น.ส.ชนกญาดา โคตรสาลี</a:t>
            </a:r>
          </a:p>
          <a:p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ผู้กำกับ </a:t>
            </a:r>
            <a:r>
              <a:rPr lang="en-US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ผู้อำนวยการกองนโยบายและแผน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2. หัวหน้างานยุทธศาสตร์และติดตามประเมินผล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31F6A3-6A51-849A-76DB-E15E1C8B059F}"/>
              </a:ext>
            </a:extLst>
          </p:cNvPr>
          <p:cNvSpPr/>
          <p:nvPr/>
        </p:nvSpPr>
        <p:spPr>
          <a:xfrm>
            <a:off x="6642100" y="5740400"/>
            <a:ext cx="698499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6FC0448-3C1E-92A1-F00F-B17A85D31E65}"/>
              </a:ext>
            </a:extLst>
          </p:cNvPr>
          <p:cNvSpPr/>
          <p:nvPr/>
        </p:nvSpPr>
        <p:spPr>
          <a:xfrm rot="20107303">
            <a:off x="6621704" y="4592266"/>
            <a:ext cx="1138059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51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1C9CA-7519-AC49-66F4-7AA23BDD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Google Shape;1467;p40">
            <a:extLst>
              <a:ext uri="{FF2B5EF4-FFF2-40B4-BE49-F238E27FC236}">
                <a16:creationId xmlns:a16="http://schemas.microsoft.com/office/drawing/2014/main" id="{26BA14A8-1E01-446E-2C0D-B749072F6232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1112550"/>
          </a:xfrm>
          <a:prstGeom prst="rect">
            <a:avLst/>
          </a:prstGeom>
          <a:solidFill>
            <a:srgbClr val="00B0F0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lvl="0" algn="ctr" latinLnBrk="1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5 </a:t>
            </a:r>
            <a:r>
              <a:rPr lang="th-TH" sz="3600" b="1" kern="0" dirty="0">
                <a:solidFill>
                  <a:schemeClr val="tx1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จัดทำคำรับรองการปฏิบัติราชการของสำนักงานอธิการบดี ประจำปีงบประมาณ พ.ศ. 2568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E957A-9B71-1566-6BC4-B74460051BBA}"/>
              </a:ext>
            </a:extLst>
          </p:cNvPr>
          <p:cNvSpPr txBox="1"/>
          <p:nvPr/>
        </p:nvSpPr>
        <p:spPr>
          <a:xfrm>
            <a:off x="309611" y="1080044"/>
            <a:ext cx="1173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2.3 จัดทำแผนปฏิบัติ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ราชการประจำปีงบประมาณ พ.ศ. 2568 ของหน่วยงาน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ED0D0-67D3-F8CA-E175-A15D1341822C}"/>
              </a:ext>
            </a:extLst>
          </p:cNvPr>
          <p:cNvSpPr txBox="1"/>
          <p:nvPr/>
        </p:nvSpPr>
        <p:spPr>
          <a:xfrm>
            <a:off x="7913260" y="1125617"/>
            <a:ext cx="36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</a:t>
            </a:r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ส่งวันศุกร์ที่ 27 กันยายน 2567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6964681" y="1871175"/>
            <a:ext cx="47213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ผู้รับผิดชอบดำเนินการ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ผู้รับผิดชอบโครงการ ทุกคน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6964681" y="2405605"/>
            <a:ext cx="4918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ขอให้ผู้รับผิดชอบโครงการแต่ละกองดำเนินการจัดทำแผนปฏิบัติราชการประจำปีงบประมาณ พ.ศ. 2568 </a:t>
            </a:r>
            <a:b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ตามไฟล์ที่กำหนด </a:t>
            </a:r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แบบออนไลน์ </a:t>
            </a:r>
            <a:r>
              <a:rPr lang="en-US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Google Sheet 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ดังนี้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นำข้อมูลที่กองนโยบายและแผน ดึงจากระบบ เข้าไปกรอกใน </a:t>
            </a:r>
            <a:r>
              <a:rPr lang="en-US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Sheet 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ของกองตามมหาวิทยาลัยกำหนด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7136020" y="4344597"/>
            <a:ext cx="4747626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ผู้รวบรวมของแต่ละกอง</a:t>
            </a:r>
          </a:p>
          <a:p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กองกลาง คุณ..................................</a:t>
            </a:r>
            <a:b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กองพัฒนานักศึกษา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</a:t>
            </a:r>
            <a:b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กองนโยบายและแผน คุณ.................................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0ED0D9B-D666-979C-F4A1-0A36957A27ED}"/>
              </a:ext>
            </a:extLst>
          </p:cNvPr>
          <p:cNvSpPr txBox="1"/>
          <p:nvPr/>
        </p:nvSpPr>
        <p:spPr>
          <a:xfrm>
            <a:off x="1724304" y="5129427"/>
            <a:ext cx="2855044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ผู้รวบรวมภาพรวมสำนักงานอธิการบดี</a:t>
            </a:r>
          </a:p>
          <a:p>
            <a:r>
              <a:rPr lang="th-TH" sz="2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คุณชนกญาดา โคตรสาลี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6" y="1764540"/>
            <a:ext cx="6664794" cy="315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46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40A2274-E796-DA3E-89C2-DFC811F2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166A1-EB09-4522-BFA0-2AB02C83684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006600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ระเบียบวาระการประชุม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4B6D4AA-AFF2-692A-E6E8-C07D1839DDFF}"/>
              </a:ext>
            </a:extLst>
          </p:cNvPr>
          <p:cNvSpPr txBox="1"/>
          <p:nvPr/>
        </p:nvSpPr>
        <p:spPr>
          <a:xfrm>
            <a:off x="438003" y="797113"/>
            <a:ext cx="11020384" cy="563231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atinLnBrk="1"/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เรื่องที่ประธานแจ้งให้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ทราบ</a:t>
            </a:r>
          </a:p>
          <a:p>
            <a:pPr latinLnBrk="1"/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	       1.1 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การถ่ายทอดแผนปฏิบัติราชการและงบประมาณรายจ่ายของมหาวิทยาลัยราชภัฏสกลนคร ประจำปีงบประมาณ พ.ศ. 2568</a:t>
            </a:r>
          </a:p>
          <a:p>
            <a:pPr latinLnBrk="1"/>
            <a:r>
              <a:rPr lang="th-TH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lang="th-TH" sz="2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1.2 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มหาวิทยาลัยที่ </a:t>
            </a:r>
            <a:r>
              <a:rPr lang="th-TH" sz="2000" kern="0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1025 เรื่อง </a:t>
            </a:r>
            <a:r>
              <a:rPr lang="th-TH" sz="2000" kern="0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การจัด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ทำคำรับรองปฏิบัติราชการของหน่วยงานภายในมหาวิทยาลัยราช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ภัฏ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สกลนคร</a:t>
            </a:r>
            <a:b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ประจำปี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 </a:t>
            </a:r>
            <a:endParaRPr lang="th-TH" sz="2000" kern="0" dirty="0" smtClean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latinLnBrk="1"/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1.3 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หนังสือมหาวิทยาลัยที่ </a:t>
            </a:r>
            <a:r>
              <a:rPr lang="th-TH" sz="2000" kern="0" dirty="0" err="1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อว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0621/ว 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1029 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เรื่อง 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ขอเชิญร่วมลงนามคำรับรองการปฏิบัติราชการระหว่างอธิการบดี และผู้บริหารคณะ สำนัก สถาบัน มหาวิทยาลัย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ราชภัฏ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สกลนคร ประจำปี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2568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</a:t>
            </a:r>
            <a:r>
              <a:rPr kumimoji="0" lang="th-T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2  เรื่องรับรองรายงานการประชุม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 </a:t>
            </a:r>
            <a:r>
              <a:rPr kumimoji="0" lang="th-T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ไม่มี-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 3  เรื่องสืบเนื่อง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 </a:t>
            </a:r>
            <a:r>
              <a:rPr kumimoji="0" lang="th-TH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ไม่มี-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วาระที่  4  เรื่องเสนอเพื่อทราบ</a:t>
            </a:r>
          </a:p>
          <a:p>
            <a:pPr lvl="0" latinLnBrk="1">
              <a:defRPr/>
            </a:pP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                        ปฏิทินการทบทวนแผนยุทธศาสตร์สำนักงานอธิการบดี ระยะ 5 ปี พ.ศ. 25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66 –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25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70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(ฉบับทบทวน พ.ศ. 2567)</a:t>
            </a:r>
            <a:r>
              <a:rPr kumimoji="0" lang="th-TH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  <a:br>
              <a:rPr kumimoji="0" lang="th-TH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</a:b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และจัดทำแผนปฏิบัติราชการ</a:t>
            </a:r>
            <a:r>
              <a:rPr lang="th-TH" sz="20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งบประมาณรายจ่าย สำนักงานอธิการบดี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ประจำปีงบประมาณ พ.ศ. 2568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</a:t>
            </a: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วาระที่  5  เรื่องเสนอเพื่อพิจารณา</a:t>
            </a:r>
            <a:r>
              <a:rPr kumimoji="0" lang="th-TH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</a:t>
            </a: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/>
            </a:r>
            <a:b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lang="th-TH" sz="2000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   </a:t>
            </a:r>
            <a:r>
              <a:rPr lang="th-TH" sz="2000" kern="0" dirty="0" smtClean="0"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จัดทำคำรับรองการปฏิบัติราชการของสำนักงานอธิการบดี ประจำปีงบประมาณ พ.ศ. 2568</a:t>
            </a:r>
          </a:p>
          <a:p>
            <a:pPr latinLnBrk="1">
              <a:defRPr/>
            </a:pPr>
            <a:r>
              <a:rPr kumimoji="0" lang="th-T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วาระที่  6 เรื่องอื่น ๆ (ถ้ามี)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endParaRPr kumimoji="0" lang="th-TH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latinLnBrk="1">
              <a:defRPr/>
            </a:pPr>
            <a:r>
              <a:rPr lang="th-TH" sz="2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r>
              <a:rPr lang="th-TH" sz="20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ติดตามผลการดำเนินโครงการตามแผนปฏิบัติราชการประจำปีงบประมาณ พ.ศ. 2567 รอบ 12 เดือน (ตุลาคม 2566 – 30 กันยายน 2567)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092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450409AE-0DA3-4067-B0BA-7781FAE9DA11}"/>
              </a:ext>
            </a:extLst>
          </p:cNvPr>
          <p:cNvSpPr/>
          <p:nvPr/>
        </p:nvSpPr>
        <p:spPr>
          <a:xfrm>
            <a:off x="261490" y="1951884"/>
            <a:ext cx="1540534" cy="511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ยุทธศาสตร์สำนักงานอธิการบดี</a:t>
            </a:r>
          </a:p>
        </p:txBody>
      </p:sp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C165F28F-D714-5365-9538-767D5D5CEC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2023" y="2568626"/>
          <a:ext cx="3378319" cy="1233224"/>
        </p:xfrm>
        <a:graphic>
          <a:graphicData uri="http://schemas.openxmlformats.org/drawingml/2006/table">
            <a:tbl>
              <a:tblPr firstRow="1" bandRow="1"/>
              <a:tblGrid>
                <a:gridCol w="88422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1095555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1398537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</a:tblGrid>
              <a:tr h="12332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มีการพัฒนากระบวนการปฏิบัติงานให้มีประสิทธิภาพ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มีการพัฒนาการบริการ</a:t>
                      </a:r>
                      <a:b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ให้เป็นระบบและมีมาตรฐาน 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มีการพัฒนาระบบสารสนเทศเพื่อสนับสนุนการปฏิบัติงาน </a:t>
                      </a:r>
                      <a:b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Best Practice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0" name="Table 11">
            <a:extLst>
              <a:ext uri="{FF2B5EF4-FFF2-40B4-BE49-F238E27FC236}">
                <a16:creationId xmlns:a16="http://schemas.microsoft.com/office/drawing/2014/main" id="{A3B42813-333A-56D0-5798-F1AD654234C3}"/>
              </a:ext>
            </a:extLst>
          </p:cNvPr>
          <p:cNvGraphicFramePr>
            <a:graphicFrameLocks noGrp="1"/>
          </p:cNvGraphicFramePr>
          <p:nvPr/>
        </p:nvGraphicFramePr>
        <p:xfrm>
          <a:off x="1846212" y="1969490"/>
          <a:ext cx="10105869" cy="731520"/>
        </p:xfrm>
        <a:graphic>
          <a:graphicData uri="http://schemas.openxmlformats.org/drawingml/2006/table">
            <a:tbl>
              <a:tblPr firstRow="1" bandRow="1"/>
              <a:tblGrid>
                <a:gridCol w="336862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5434654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1302592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</a:tblGrid>
              <a:tr h="6847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พัฒนาระบบบริหารจัดการสู่ความเป็นเลิศ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 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พัฒนาสมรรถนะทรัพยากรบุคคลเพื่อเสริมสร้างคุณค่าให้แก่องค์กร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i="0" u="none" strike="noStrike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สนับสนุนการจัดกิจกรรมพัฒนานักศึกษา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1" name="Table 11">
            <a:extLst>
              <a:ext uri="{FF2B5EF4-FFF2-40B4-BE49-F238E27FC236}">
                <a16:creationId xmlns:a16="http://schemas.microsoft.com/office/drawing/2014/main" id="{AE881DBE-7C83-E901-DFF7-8168C0BBF1CF}"/>
              </a:ext>
            </a:extLst>
          </p:cNvPr>
          <p:cNvGraphicFramePr>
            <a:graphicFrameLocks noGrp="1"/>
          </p:cNvGraphicFramePr>
          <p:nvPr/>
        </p:nvGraphicFramePr>
        <p:xfrm>
          <a:off x="10683324" y="2713942"/>
          <a:ext cx="1268757" cy="1082040"/>
        </p:xfrm>
        <a:graphic>
          <a:graphicData uri="http://schemas.openxmlformats.org/drawingml/2006/table">
            <a:tbl>
              <a:tblPr firstRow="1" bandRow="1"/>
              <a:tblGrid>
                <a:gridCol w="126875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684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8.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นักศึกษามีคุณภาพตามอ</a:t>
                      </a:r>
                      <a:r>
                        <a:rPr lang="th-TH" sz="1300" b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ลักษณ์มหาวิทยาลัยและมีทักษะในการทำงานร่วมกับชุมชนท้องถิ่น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2" name="Table 11">
            <a:extLst>
              <a:ext uri="{FF2B5EF4-FFF2-40B4-BE49-F238E27FC236}">
                <a16:creationId xmlns:a16="http://schemas.microsoft.com/office/drawing/2014/main" id="{C0D8B281-909E-68C7-07EE-29FB14E7F8A9}"/>
              </a:ext>
            </a:extLst>
          </p:cNvPr>
          <p:cNvGraphicFramePr>
            <a:graphicFrameLocks noGrp="1"/>
          </p:cNvGraphicFramePr>
          <p:nvPr/>
        </p:nvGraphicFramePr>
        <p:xfrm>
          <a:off x="5241592" y="2701010"/>
          <a:ext cx="5364404" cy="1082040"/>
        </p:xfrm>
        <a:graphic>
          <a:graphicData uri="http://schemas.openxmlformats.org/drawingml/2006/table">
            <a:tbl>
              <a:tblPr firstRow="1" bandRow="1"/>
              <a:tblGrid>
                <a:gridCol w="1586396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1260322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1319614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  <a:gridCol w="1198072">
                  <a:extLst>
                    <a:ext uri="{9D8B030D-6E8A-4147-A177-3AD203B41FA5}">
                      <a16:colId xmlns:a16="http://schemas.microsoft.com/office/drawing/2014/main" val="3971771565"/>
                    </a:ext>
                  </a:extLst>
                </a:gridCol>
              </a:tblGrid>
              <a:tr h="873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ส่งเสริมและพัฒนาบุคลากรให้มีความรู้ ความสามารถ ทักษะ ตามสายงานและสร้าง 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New Skills 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บุคลากรให้มีความรู้เท่าทันการเปลี่ยนแปลง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5. ส่งเสริมความก้าวหน้าให้กับบุคลากรยื่นขอตำแหน่งที่สูงขี้นเพื่อสร้างคุณค่าให้แก่องค์กร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ส่งเสริมให้บุคลากรสำนักงานอธิการบดีมีความรักและความผูกพัน</a:t>
                      </a:r>
                      <a:b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ต่อองค์กร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7. มีการสร้างและพัฒนาการจัดการความรู้ 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(KM) 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มาใช้ในการพัฒนาบุคลากรให้เป็นรูปธรรม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F49EF76-76C7-E474-4A46-5BE5E8501925}"/>
              </a:ext>
            </a:extLst>
          </p:cNvPr>
          <p:cNvGraphicFramePr>
            <a:graphicFrameLocks noGrp="1"/>
          </p:cNvGraphicFramePr>
          <p:nvPr/>
        </p:nvGraphicFramePr>
        <p:xfrm>
          <a:off x="1221073" y="3982608"/>
          <a:ext cx="884227" cy="1576550"/>
        </p:xfrm>
        <a:graphic>
          <a:graphicData uri="http://schemas.openxmlformats.org/drawingml/2006/table">
            <a:tbl>
              <a:tblPr firstRow="1" bandRow="1"/>
              <a:tblGrid>
                <a:gridCol w="88422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76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1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ลดขั้นตอนกระบวนการปฏิบัติงาน ระเบียบ ข้อบังคับ แนวปฏิบัติ และเพิ่มประสิทธิภาพด้วยระบบดิจิทัล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5" name="Table 11">
            <a:extLst>
              <a:ext uri="{FF2B5EF4-FFF2-40B4-BE49-F238E27FC236}">
                <a16:creationId xmlns:a16="http://schemas.microsoft.com/office/drawing/2014/main" id="{F6C3AB89-02AB-F967-AF54-72A95DD9C98C}"/>
              </a:ext>
            </a:extLst>
          </p:cNvPr>
          <p:cNvGraphicFramePr>
            <a:graphicFrameLocks noGrp="1"/>
          </p:cNvGraphicFramePr>
          <p:nvPr/>
        </p:nvGraphicFramePr>
        <p:xfrm>
          <a:off x="2105300" y="3993473"/>
          <a:ext cx="701655" cy="1554819"/>
        </p:xfrm>
        <a:graphic>
          <a:graphicData uri="http://schemas.openxmlformats.org/drawingml/2006/table">
            <a:tbl>
              <a:tblPr firstRow="1" bandRow="1"/>
              <a:tblGrid>
                <a:gridCol w="701655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2.</a:t>
                      </a:r>
                      <a:r>
                        <a:rPr lang="th-TH" sz="11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เพิ่มประสิทธิ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ภาพด้านแผนและงบประมาณ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6" name="Table 11">
            <a:extLst>
              <a:ext uri="{FF2B5EF4-FFF2-40B4-BE49-F238E27FC236}">
                <a16:creationId xmlns:a16="http://schemas.microsoft.com/office/drawing/2014/main" id="{8D49D3FE-B38D-4F98-88E4-E69D56B711FE}"/>
              </a:ext>
            </a:extLst>
          </p:cNvPr>
          <p:cNvGraphicFramePr>
            <a:graphicFrameLocks noGrp="1"/>
          </p:cNvGraphicFramePr>
          <p:nvPr/>
        </p:nvGraphicFramePr>
        <p:xfrm>
          <a:off x="2806955" y="4004338"/>
          <a:ext cx="701655" cy="1554819"/>
        </p:xfrm>
        <a:graphic>
          <a:graphicData uri="http://schemas.openxmlformats.org/drawingml/2006/table">
            <a:tbl>
              <a:tblPr firstRow="1" bandRow="1"/>
              <a:tblGrid>
                <a:gridCol w="701655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สนับสนุนและกระตุ้นให้บุคลากรจัดทำคู่มือปฏิบัติงานและนำมาใช้จริงในหน่วยงาน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8" name="Table 11">
            <a:extLst>
              <a:ext uri="{FF2B5EF4-FFF2-40B4-BE49-F238E27FC236}">
                <a16:creationId xmlns:a16="http://schemas.microsoft.com/office/drawing/2014/main" id="{06790BE6-A7AE-3CF0-B9A6-51AD1F0C9630}"/>
              </a:ext>
            </a:extLst>
          </p:cNvPr>
          <p:cNvGraphicFramePr>
            <a:graphicFrameLocks noGrp="1"/>
          </p:cNvGraphicFramePr>
          <p:nvPr/>
        </p:nvGraphicFramePr>
        <p:xfrm>
          <a:off x="3495038" y="4015203"/>
          <a:ext cx="701655" cy="1554819"/>
        </p:xfrm>
        <a:graphic>
          <a:graphicData uri="http://schemas.openxmlformats.org/drawingml/2006/table">
            <a:tbl>
              <a:tblPr firstRow="1" bandRow="1"/>
              <a:tblGrid>
                <a:gridCol w="701655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พัฒนามาตรฐานการให้บริการเชิงรุก พร้อมสร้างความพึงพอใจให้แก่ผู้รับบริการ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9" name="Table 11">
            <a:extLst>
              <a:ext uri="{FF2B5EF4-FFF2-40B4-BE49-F238E27FC236}">
                <a16:creationId xmlns:a16="http://schemas.microsoft.com/office/drawing/2014/main" id="{D708C92F-C958-BDFC-C221-E2EDAEB94DA2}"/>
              </a:ext>
            </a:extLst>
          </p:cNvPr>
          <p:cNvGraphicFramePr>
            <a:graphicFrameLocks noGrp="1"/>
          </p:cNvGraphicFramePr>
          <p:nvPr/>
        </p:nvGraphicFramePr>
        <p:xfrm>
          <a:off x="4210265" y="4015203"/>
          <a:ext cx="888083" cy="1600200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.ส่งเสริมและสนับสนุนให้ทุกหน่วยงานในสำนักงานอธิการบดีนำเทคโนโลยีสารสนเทศมาใช้ในการปฏิบัติงานให้มีประสิทธิภาพ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30" name="ลูกศร: ลง 29">
            <a:extLst>
              <a:ext uri="{FF2B5EF4-FFF2-40B4-BE49-F238E27FC236}">
                <a16:creationId xmlns:a16="http://schemas.microsoft.com/office/drawing/2014/main" id="{ACE7D242-05E5-3CC0-A6DF-E99B24A6F689}"/>
              </a:ext>
            </a:extLst>
          </p:cNvPr>
          <p:cNvSpPr/>
          <p:nvPr/>
        </p:nvSpPr>
        <p:spPr>
          <a:xfrm>
            <a:off x="1669370" y="3792450"/>
            <a:ext cx="353683" cy="18869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ลูกศร: ลง 30">
            <a:extLst>
              <a:ext uri="{FF2B5EF4-FFF2-40B4-BE49-F238E27FC236}">
                <a16:creationId xmlns:a16="http://schemas.microsoft.com/office/drawing/2014/main" id="{B29E5FDE-3919-D9E0-6690-E72AE224F80D}"/>
              </a:ext>
            </a:extLst>
          </p:cNvPr>
          <p:cNvSpPr/>
          <p:nvPr/>
        </p:nvSpPr>
        <p:spPr>
          <a:xfrm>
            <a:off x="2929785" y="3801850"/>
            <a:ext cx="353683" cy="18869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ลูกศร: ลง 31">
            <a:extLst>
              <a:ext uri="{FF2B5EF4-FFF2-40B4-BE49-F238E27FC236}">
                <a16:creationId xmlns:a16="http://schemas.microsoft.com/office/drawing/2014/main" id="{8EC4BC03-2F9E-7963-3232-25B5E0E32CFF}"/>
              </a:ext>
            </a:extLst>
          </p:cNvPr>
          <p:cNvSpPr/>
          <p:nvPr/>
        </p:nvSpPr>
        <p:spPr>
          <a:xfrm>
            <a:off x="4527847" y="3774302"/>
            <a:ext cx="353683" cy="18869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ลูกศร: ลง 32">
            <a:extLst>
              <a:ext uri="{FF2B5EF4-FFF2-40B4-BE49-F238E27FC236}">
                <a16:creationId xmlns:a16="http://schemas.microsoft.com/office/drawing/2014/main" id="{1D389D3A-8AC6-0053-1D83-E110FD7C82FB}"/>
              </a:ext>
            </a:extLst>
          </p:cNvPr>
          <p:cNvSpPr/>
          <p:nvPr/>
        </p:nvSpPr>
        <p:spPr>
          <a:xfrm>
            <a:off x="2165946" y="3792450"/>
            <a:ext cx="353683" cy="18869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ลูกศร: ลง 34">
            <a:extLst>
              <a:ext uri="{FF2B5EF4-FFF2-40B4-BE49-F238E27FC236}">
                <a16:creationId xmlns:a16="http://schemas.microsoft.com/office/drawing/2014/main" id="{127AF4FA-463F-BEB2-39D2-AF4365CEAC70}"/>
              </a:ext>
            </a:extLst>
          </p:cNvPr>
          <p:cNvSpPr/>
          <p:nvPr/>
        </p:nvSpPr>
        <p:spPr>
          <a:xfrm>
            <a:off x="6331406" y="5808549"/>
            <a:ext cx="353683" cy="18869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36" name="Table 11">
            <a:extLst>
              <a:ext uri="{FF2B5EF4-FFF2-40B4-BE49-F238E27FC236}">
                <a16:creationId xmlns:a16="http://schemas.microsoft.com/office/drawing/2014/main" id="{F43B9FD9-03B2-F77F-2614-7BE0B825005A}"/>
              </a:ext>
            </a:extLst>
          </p:cNvPr>
          <p:cNvGraphicFramePr>
            <a:graphicFrameLocks noGrp="1"/>
          </p:cNvGraphicFramePr>
          <p:nvPr/>
        </p:nvGraphicFramePr>
        <p:xfrm>
          <a:off x="5198378" y="4014787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6. พัฒนาและเสริมสร้างศักยภาพบุคลากรทุกระดับ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37" name="Table 11">
            <a:extLst>
              <a:ext uri="{FF2B5EF4-FFF2-40B4-BE49-F238E27FC236}">
                <a16:creationId xmlns:a16="http://schemas.microsoft.com/office/drawing/2014/main" id="{FA19EE2A-D7E5-7CD0-0412-FF9FF0B469B8}"/>
              </a:ext>
            </a:extLst>
          </p:cNvPr>
          <p:cNvGraphicFramePr>
            <a:graphicFrameLocks noGrp="1"/>
          </p:cNvGraphicFramePr>
          <p:nvPr/>
        </p:nvGraphicFramePr>
        <p:xfrm>
          <a:off x="6086461" y="4018390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7.</a:t>
                      </a: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ส่งเสริมบุคลากรให้มีส่วนร่วมบทบาทให้ของมหาวิทยาลัยสู่ชุมชน เพื่อนำไปสู่การพลิกโฉมให้กับมหาวิทยาลัย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38" name="ลูกศร: ลง 37">
            <a:extLst>
              <a:ext uri="{FF2B5EF4-FFF2-40B4-BE49-F238E27FC236}">
                <a16:creationId xmlns:a16="http://schemas.microsoft.com/office/drawing/2014/main" id="{AB5E3FE2-2460-6CB7-5D2C-80719F2A972A}"/>
              </a:ext>
            </a:extLst>
          </p:cNvPr>
          <p:cNvSpPr/>
          <p:nvPr/>
        </p:nvSpPr>
        <p:spPr>
          <a:xfrm>
            <a:off x="5876876" y="3773765"/>
            <a:ext cx="353683" cy="18869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39" name="Table 11">
            <a:extLst>
              <a:ext uri="{FF2B5EF4-FFF2-40B4-BE49-F238E27FC236}">
                <a16:creationId xmlns:a16="http://schemas.microsoft.com/office/drawing/2014/main" id="{CF60527A-FEF4-80EC-1808-CEF0A8E5BDC7}"/>
              </a:ext>
            </a:extLst>
          </p:cNvPr>
          <p:cNvGraphicFramePr>
            <a:graphicFrameLocks noGrp="1"/>
          </p:cNvGraphicFramePr>
          <p:nvPr/>
        </p:nvGraphicFramePr>
        <p:xfrm>
          <a:off x="7088146" y="4014787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8.</a:t>
                      </a:r>
                      <a:r>
                        <a:rPr lang="th-TH" sz="12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สนับสนุนให้บุคลากรจัดทำผลงานเพื่อขอรับการประเมินเข้าสู่ตำแหน่งทางวิชาการและสนับสนุนวิชาการ</a:t>
                      </a:r>
                      <a:endParaRPr lang="en-US" sz="1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40" name="ลูกศร: ลง 39">
            <a:extLst>
              <a:ext uri="{FF2B5EF4-FFF2-40B4-BE49-F238E27FC236}">
                <a16:creationId xmlns:a16="http://schemas.microsoft.com/office/drawing/2014/main" id="{9FE78CB5-D3A9-142F-D4E9-9D2081F4CFC9}"/>
              </a:ext>
            </a:extLst>
          </p:cNvPr>
          <p:cNvSpPr/>
          <p:nvPr/>
        </p:nvSpPr>
        <p:spPr>
          <a:xfrm>
            <a:off x="7253671" y="3773765"/>
            <a:ext cx="353683" cy="18869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41" name="Table 11">
            <a:extLst>
              <a:ext uri="{FF2B5EF4-FFF2-40B4-BE49-F238E27FC236}">
                <a16:creationId xmlns:a16="http://schemas.microsoft.com/office/drawing/2014/main" id="{8346104D-478E-81CD-150A-6A60541788EC}"/>
              </a:ext>
            </a:extLst>
          </p:cNvPr>
          <p:cNvGraphicFramePr>
            <a:graphicFrameLocks noGrp="1"/>
          </p:cNvGraphicFramePr>
          <p:nvPr/>
        </p:nvGraphicFramePr>
        <p:xfrm>
          <a:off x="8244510" y="4007146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9.</a:t>
                      </a: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สร้างสุขภาวะที่ดีในห้องทำงาน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การปรับเปลี่ยนทัศนียภาพหรือมีการสร้างกิจกรรมร่วมกันในหน่วยงาน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42" name="Table 11">
            <a:extLst>
              <a:ext uri="{FF2B5EF4-FFF2-40B4-BE49-F238E27FC236}">
                <a16:creationId xmlns:a16="http://schemas.microsoft.com/office/drawing/2014/main" id="{D5599149-FC91-4487-1356-36048D4CC1B1}"/>
              </a:ext>
            </a:extLst>
          </p:cNvPr>
          <p:cNvGraphicFramePr>
            <a:graphicFrameLocks noGrp="1"/>
          </p:cNvGraphicFramePr>
          <p:nvPr/>
        </p:nvGraphicFramePr>
        <p:xfrm>
          <a:off x="9514476" y="4033803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10.</a:t>
                      </a: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กระตุ้นและเสริมสร้างบุคลากร 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นำองค์ความรู้มาพัฒนาการปฏิบัติงานและเผยแพร่ให้บุคลากรรับรู้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43" name="Table 11">
            <a:extLst>
              <a:ext uri="{FF2B5EF4-FFF2-40B4-BE49-F238E27FC236}">
                <a16:creationId xmlns:a16="http://schemas.microsoft.com/office/drawing/2014/main" id="{DF6B399E-46D7-B4A2-3D32-DDE7DE31E07B}"/>
              </a:ext>
            </a:extLst>
          </p:cNvPr>
          <p:cNvGraphicFramePr>
            <a:graphicFrameLocks noGrp="1"/>
          </p:cNvGraphicFramePr>
          <p:nvPr/>
        </p:nvGraphicFramePr>
        <p:xfrm>
          <a:off x="10873660" y="3990542"/>
          <a:ext cx="888083" cy="1554819"/>
        </p:xfrm>
        <a:graphic>
          <a:graphicData uri="http://schemas.openxmlformats.org/drawingml/2006/table">
            <a:tbl>
              <a:tblPr firstRow="1" bandRow="1"/>
              <a:tblGrid>
                <a:gridCol w="888083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554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11 .</a:t>
                      </a:r>
                      <a:r>
                        <a:rPr lang="th-TH" sz="12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พัฒนาระบบการจัดกิจกรรมนักศึกษาให้สอดคล้องกับสถาวการณ์ที่เปลี่ยนแปลง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44" name="ลูกศร: ลง 43">
            <a:extLst>
              <a:ext uri="{FF2B5EF4-FFF2-40B4-BE49-F238E27FC236}">
                <a16:creationId xmlns:a16="http://schemas.microsoft.com/office/drawing/2014/main" id="{E7ECAA22-A3B2-4883-B92D-6A9A9BAB31FA}"/>
              </a:ext>
            </a:extLst>
          </p:cNvPr>
          <p:cNvSpPr/>
          <p:nvPr/>
        </p:nvSpPr>
        <p:spPr>
          <a:xfrm>
            <a:off x="8511709" y="3791839"/>
            <a:ext cx="353683" cy="18869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ลูกศร: ลง 44">
            <a:extLst>
              <a:ext uri="{FF2B5EF4-FFF2-40B4-BE49-F238E27FC236}">
                <a16:creationId xmlns:a16="http://schemas.microsoft.com/office/drawing/2014/main" id="{813FBCBE-0DF1-B828-9609-306BBFB40931}"/>
              </a:ext>
            </a:extLst>
          </p:cNvPr>
          <p:cNvSpPr/>
          <p:nvPr/>
        </p:nvSpPr>
        <p:spPr>
          <a:xfrm>
            <a:off x="9711662" y="3783213"/>
            <a:ext cx="353683" cy="18869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ลูกศร: ลง 45">
            <a:extLst>
              <a:ext uri="{FF2B5EF4-FFF2-40B4-BE49-F238E27FC236}">
                <a16:creationId xmlns:a16="http://schemas.microsoft.com/office/drawing/2014/main" id="{B0BB1C8A-B3A9-99E8-5699-FD1012EC4634}"/>
              </a:ext>
            </a:extLst>
          </p:cNvPr>
          <p:cNvSpPr/>
          <p:nvPr/>
        </p:nvSpPr>
        <p:spPr>
          <a:xfrm>
            <a:off x="11156668" y="3769210"/>
            <a:ext cx="353683" cy="188692"/>
          </a:xfrm>
          <a:prstGeom prst="downArrow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10F4055-787A-ACF3-9A80-9958213FCD44}"/>
              </a:ext>
            </a:extLst>
          </p:cNvPr>
          <p:cNvGrpSpPr/>
          <p:nvPr/>
        </p:nvGrpSpPr>
        <p:grpSpPr>
          <a:xfrm>
            <a:off x="261490" y="592256"/>
            <a:ext cx="11362638" cy="1324691"/>
            <a:chOff x="169175" y="1409936"/>
            <a:chExt cx="12386489" cy="1816761"/>
          </a:xfrm>
        </p:grpSpPr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id="{9E4A4420-E207-7F21-C6A7-2FD9EE9E3F0D}"/>
                </a:ext>
              </a:extLst>
            </p:cNvPr>
            <p:cNvGrpSpPr/>
            <p:nvPr/>
          </p:nvGrpSpPr>
          <p:grpSpPr>
            <a:xfrm>
              <a:off x="210723" y="1409936"/>
              <a:ext cx="12344941" cy="934080"/>
              <a:chOff x="96083" y="841534"/>
              <a:chExt cx="12344941" cy="934080"/>
            </a:xfrm>
          </p:grpSpPr>
          <p:sp>
            <p:nvSpPr>
              <p:cNvPr id="19" name="สี่เหลี่ยมผืนผ้า: มุมมน 18">
                <a:extLst>
                  <a:ext uri="{FF2B5EF4-FFF2-40B4-BE49-F238E27FC236}">
                    <a16:creationId xmlns:a16="http://schemas.microsoft.com/office/drawing/2014/main" id="{3FFB9FB8-FB96-5147-478D-9B0184630570}"/>
                  </a:ext>
                </a:extLst>
              </p:cNvPr>
              <p:cNvSpPr/>
              <p:nvPr/>
            </p:nvSpPr>
            <p:spPr>
              <a:xfrm>
                <a:off x="96083" y="927206"/>
                <a:ext cx="1675076" cy="645686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พันธกิจ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มหาวิทยาลัยราชภัฏสกลนคร</a:t>
                </a: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9D39A024-8BF0-25F1-7FC1-05B440E7CC37}"/>
                  </a:ext>
                </a:extLst>
              </p:cNvPr>
              <p:cNvSpPr/>
              <p:nvPr/>
            </p:nvSpPr>
            <p:spPr>
              <a:xfrm>
                <a:off x="6224691" y="854154"/>
                <a:ext cx="1664507" cy="847639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48" name="สี่เหลี่ยมผืนผ้า 47">
                <a:extLst>
                  <a:ext uri="{FF2B5EF4-FFF2-40B4-BE49-F238E27FC236}">
                    <a16:creationId xmlns:a16="http://schemas.microsoft.com/office/drawing/2014/main" id="{C33763B1-8B80-90C9-E62D-359621C3F3D0}"/>
                  </a:ext>
                </a:extLst>
              </p:cNvPr>
              <p:cNvSpPr/>
              <p:nvPr/>
            </p:nvSpPr>
            <p:spPr>
              <a:xfrm>
                <a:off x="7980371" y="841534"/>
                <a:ext cx="1510185" cy="84764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grpSp>
            <p:nvGrpSpPr>
              <p:cNvPr id="49" name="กลุ่ม 48">
                <a:extLst>
                  <a:ext uri="{FF2B5EF4-FFF2-40B4-BE49-F238E27FC236}">
                    <a16:creationId xmlns:a16="http://schemas.microsoft.com/office/drawing/2014/main" id="{CCFB4190-DC2A-99D8-0CB7-68BE5EAD61CA}"/>
                  </a:ext>
                </a:extLst>
              </p:cNvPr>
              <p:cNvGrpSpPr/>
              <p:nvPr/>
            </p:nvGrpSpPr>
            <p:grpSpPr>
              <a:xfrm>
                <a:off x="1777815" y="889735"/>
                <a:ext cx="2327776" cy="861962"/>
                <a:chOff x="2044210" y="1328901"/>
                <a:chExt cx="2327776" cy="641037"/>
              </a:xfrm>
            </p:grpSpPr>
            <p:sp>
              <p:nvSpPr>
                <p:cNvPr id="57" name="สี่เหลี่ยมผืนผ้า 56">
                  <a:extLst>
                    <a:ext uri="{FF2B5EF4-FFF2-40B4-BE49-F238E27FC236}">
                      <a16:creationId xmlns:a16="http://schemas.microsoft.com/office/drawing/2014/main" id="{63DAB232-E770-9210-9CE9-4136A4E4C9A5}"/>
                    </a:ext>
                  </a:extLst>
                </p:cNvPr>
                <p:cNvSpPr/>
                <p:nvPr/>
              </p:nvSpPr>
              <p:spPr>
                <a:xfrm>
                  <a:off x="2313233" y="1328901"/>
                  <a:ext cx="1772119" cy="558558"/>
                </a:xfrm>
                <a:prstGeom prst="rect">
                  <a:avLst/>
                </a:prstGeom>
                <a:solidFill>
                  <a:srgbClr val="5CD9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สี่เหลี่ยมผืนผ้า 57">
                  <a:extLst>
                    <a:ext uri="{FF2B5EF4-FFF2-40B4-BE49-F238E27FC236}">
                      <a16:creationId xmlns:a16="http://schemas.microsoft.com/office/drawing/2014/main" id="{2F5C322A-0983-28C0-D02C-277B0F79811A}"/>
                    </a:ext>
                  </a:extLst>
                </p:cNvPr>
                <p:cNvSpPr/>
                <p:nvPr/>
              </p:nvSpPr>
              <p:spPr>
                <a:xfrm>
                  <a:off x="2044210" y="1408334"/>
                  <a:ext cx="2327776" cy="561604"/>
                </a:xfrm>
                <a:prstGeom prst="rect">
                  <a:avLst/>
                </a:prstGeom>
                <a:noFill/>
                <a:ln w="50800" cmpd="dbl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itchFamily="34" charset="-34"/>
                      <a:ea typeface="+mn-ea"/>
                      <a:cs typeface="TH SarabunPSK" pitchFamily="34" charset="-34"/>
                    </a:rPr>
                    <a:t>1.</a:t>
                  </a:r>
                  <a:r>
                    <a:rPr kumimoji="0" lang="th-TH" sz="14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 LT Pro"/>
                      <a:ea typeface="Cordia New" panose="020B0304020202020204" pitchFamily="34" charset="-34"/>
                      <a:cs typeface="TH SarabunPSK" panose="020B0500040200020003" pitchFamily="34" charset="-34"/>
                    </a:rPr>
                    <a:t>ด้านจัดการศึกษาและหลักสูตร </a:t>
                  </a:r>
                  <a:endPara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endParaRPr>
                </a:p>
              </p:txBody>
            </p:sp>
          </p:grpSp>
          <p:grpSp>
            <p:nvGrpSpPr>
              <p:cNvPr id="50" name="กลุ่ม 49">
                <a:extLst>
                  <a:ext uri="{FF2B5EF4-FFF2-40B4-BE49-F238E27FC236}">
                    <a16:creationId xmlns:a16="http://schemas.microsoft.com/office/drawing/2014/main" id="{45C2290A-7EB5-0B8B-920E-125F57D34566}"/>
                  </a:ext>
                </a:extLst>
              </p:cNvPr>
              <p:cNvGrpSpPr/>
              <p:nvPr/>
            </p:nvGrpSpPr>
            <p:grpSpPr>
              <a:xfrm>
                <a:off x="3625724" y="862194"/>
                <a:ext cx="2556838" cy="804362"/>
                <a:chOff x="3739194" y="1299611"/>
                <a:chExt cx="2556838" cy="804362"/>
              </a:xfrm>
            </p:grpSpPr>
            <p:sp>
              <p:nvSpPr>
                <p:cNvPr id="55" name="สี่เหลี่ยมผืนผ้า 54">
                  <a:extLst>
                    <a:ext uri="{FF2B5EF4-FFF2-40B4-BE49-F238E27FC236}">
                      <a16:creationId xmlns:a16="http://schemas.microsoft.com/office/drawing/2014/main" id="{48F6B2D0-54B6-F67A-4DE5-FBB17F97F0AA}"/>
                    </a:ext>
                  </a:extLst>
                </p:cNvPr>
                <p:cNvSpPr/>
                <p:nvPr/>
              </p:nvSpPr>
              <p:spPr>
                <a:xfrm>
                  <a:off x="3961599" y="1299611"/>
                  <a:ext cx="2327776" cy="804362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venir Next LT Pro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สี่เหลี่ยมผืนผ้า 55">
                  <a:extLst>
                    <a:ext uri="{FF2B5EF4-FFF2-40B4-BE49-F238E27FC236}">
                      <a16:creationId xmlns:a16="http://schemas.microsoft.com/office/drawing/2014/main" id="{5C54F7FA-0720-6D7E-1013-525624CA78DB}"/>
                    </a:ext>
                  </a:extLst>
                </p:cNvPr>
                <p:cNvSpPr/>
                <p:nvPr/>
              </p:nvSpPr>
              <p:spPr>
                <a:xfrm>
                  <a:off x="3739194" y="1473854"/>
                  <a:ext cx="2556838" cy="593814"/>
                </a:xfrm>
                <a:prstGeom prst="rect">
                  <a:avLst/>
                </a:prstGeom>
                <a:noFill/>
                <a:ln w="50800" cmpd="dbl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itchFamily="34" charset="-34"/>
                      <a:ea typeface="+mn-ea"/>
                      <a:cs typeface="TH SarabunPSK" pitchFamily="34" charset="-34"/>
                    </a:rPr>
                    <a:t>2.ด้านการวิจัยและนวัตกรรม </a:t>
                  </a:r>
                </a:p>
              </p:txBody>
            </p:sp>
          </p:grpSp>
          <p:sp>
            <p:nvSpPr>
              <p:cNvPr id="51" name="สี่เหลี่ยมผืนผ้า 50">
                <a:extLst>
                  <a:ext uri="{FF2B5EF4-FFF2-40B4-BE49-F238E27FC236}">
                    <a16:creationId xmlns:a16="http://schemas.microsoft.com/office/drawing/2014/main" id="{FACB4C21-6A5F-14C4-07EF-3D2EEAC470E0}"/>
                  </a:ext>
                </a:extLst>
              </p:cNvPr>
              <p:cNvSpPr/>
              <p:nvPr/>
            </p:nvSpPr>
            <p:spPr>
              <a:xfrm>
                <a:off x="9570481" y="841534"/>
                <a:ext cx="1367298" cy="8476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52" name="สี่เหลี่ยมผืนผ้า 51">
                <a:extLst>
                  <a:ext uri="{FF2B5EF4-FFF2-40B4-BE49-F238E27FC236}">
                    <a16:creationId xmlns:a16="http://schemas.microsoft.com/office/drawing/2014/main" id="{5D520B7D-2E57-1B5A-AD30-2849FA07C420}"/>
                  </a:ext>
                </a:extLst>
              </p:cNvPr>
              <p:cNvSpPr/>
              <p:nvPr/>
            </p:nvSpPr>
            <p:spPr>
              <a:xfrm>
                <a:off x="6024351" y="1024557"/>
                <a:ext cx="1977340" cy="751057"/>
              </a:xfrm>
              <a:prstGeom prst="rect">
                <a:avLst/>
              </a:prstGeom>
              <a:no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3.ด้านบริการวิชาการและถ่ายทอดเทคโนโลยี </a:t>
                </a:r>
              </a:p>
            </p:txBody>
          </p:sp>
          <p:sp>
            <p:nvSpPr>
              <p:cNvPr id="53" name="สี่เหลี่ยมผืนผ้า 52">
                <a:extLst>
                  <a:ext uri="{FF2B5EF4-FFF2-40B4-BE49-F238E27FC236}">
                    <a16:creationId xmlns:a16="http://schemas.microsoft.com/office/drawing/2014/main" id="{13482D3D-3F51-143C-8D40-C357D76F3B16}"/>
                  </a:ext>
                </a:extLst>
              </p:cNvPr>
              <p:cNvSpPr/>
              <p:nvPr/>
            </p:nvSpPr>
            <p:spPr>
              <a:xfrm>
                <a:off x="7923097" y="956643"/>
                <a:ext cx="1493990" cy="495435"/>
              </a:xfrm>
              <a:prstGeom prst="rect">
                <a:avLst/>
              </a:prstGeom>
              <a:no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4.ด้านทำนุบำรุงศิลปะและวัฒนธรรม </a:t>
                </a:r>
              </a:p>
            </p:txBody>
          </p:sp>
          <p:sp>
            <p:nvSpPr>
              <p:cNvPr id="54" name="สี่เหลี่ยมผืนผ้า 53">
                <a:extLst>
                  <a:ext uri="{FF2B5EF4-FFF2-40B4-BE49-F238E27FC236}">
                    <a16:creationId xmlns:a16="http://schemas.microsoft.com/office/drawing/2014/main" id="{0D0A08EC-1C15-16A8-4F2B-AB23DDBFEB8E}"/>
                  </a:ext>
                </a:extLst>
              </p:cNvPr>
              <p:cNvSpPr/>
              <p:nvPr/>
            </p:nvSpPr>
            <p:spPr>
              <a:xfrm>
                <a:off x="9474362" y="970117"/>
                <a:ext cx="1493990" cy="701912"/>
              </a:xfrm>
              <a:prstGeom prst="rect">
                <a:avLst/>
              </a:prstGeom>
              <a:no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5. ด้านบริหารองค์กรตามหลักธรรมา</a:t>
                </a:r>
                <a:r>
                  <a:rPr kumimoji="0" lang="th-TH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ภิ</a:t>
                </a: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บาล</a:t>
                </a:r>
              </a:p>
            </p:txBody>
          </p:sp>
          <p:sp>
            <p:nvSpPr>
              <p:cNvPr id="63" name="สี่เหลี่ยมผืนผ้า 62">
                <a:extLst>
                  <a:ext uri="{FF2B5EF4-FFF2-40B4-BE49-F238E27FC236}">
                    <a16:creationId xmlns:a16="http://schemas.microsoft.com/office/drawing/2014/main" id="{E165183D-B572-82B9-B862-5F25917FB5A3}"/>
                  </a:ext>
                </a:extLst>
              </p:cNvPr>
              <p:cNvSpPr/>
              <p:nvPr/>
            </p:nvSpPr>
            <p:spPr>
              <a:xfrm>
                <a:off x="11058290" y="841534"/>
                <a:ext cx="1382734" cy="84764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6. ด้านการพลิกโฉมและพันธกิจสากล</a:t>
                </a:r>
              </a:p>
            </p:txBody>
          </p:sp>
        </p:grpSp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68053F41-F193-963B-D421-7B6CFA5B34CE}"/>
                </a:ext>
              </a:extLst>
            </p:cNvPr>
            <p:cNvSpPr/>
            <p:nvPr/>
          </p:nvSpPr>
          <p:spPr>
            <a:xfrm>
              <a:off x="169175" y="2474854"/>
              <a:ext cx="1679345" cy="6456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พันธกิจ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rPr>
                <a:t>สำนักงานอธิการบดี</a:t>
              </a:r>
            </a:p>
          </p:txBody>
        </p: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1554AD8E-8ED7-D4D1-DE17-54F532EC2A05}"/>
                </a:ext>
              </a:extLst>
            </p:cNvPr>
            <p:cNvGrpSpPr/>
            <p:nvPr/>
          </p:nvGrpSpPr>
          <p:grpSpPr>
            <a:xfrm>
              <a:off x="2113515" y="2409253"/>
              <a:ext cx="2334193" cy="779188"/>
              <a:chOff x="2306817" y="1307981"/>
              <a:chExt cx="2334193" cy="579478"/>
            </a:xfrm>
          </p:grpSpPr>
          <p:sp>
            <p:nvSpPr>
              <p:cNvPr id="16" name="สี่เหลี่ยมผืนผ้า 15">
                <a:extLst>
                  <a:ext uri="{FF2B5EF4-FFF2-40B4-BE49-F238E27FC236}">
                    <a16:creationId xmlns:a16="http://schemas.microsoft.com/office/drawing/2014/main" id="{B7C112BF-D5E0-B2BE-6C02-68CEC9C3FBCD}"/>
                  </a:ext>
                </a:extLst>
              </p:cNvPr>
              <p:cNvSpPr/>
              <p:nvPr/>
            </p:nvSpPr>
            <p:spPr>
              <a:xfrm>
                <a:off x="2313233" y="1328901"/>
                <a:ext cx="2327777" cy="558558"/>
              </a:xfrm>
              <a:prstGeom prst="rect">
                <a:avLst/>
              </a:prstGeom>
              <a:solidFill>
                <a:srgbClr val="5CD9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7" name="สี่เหลี่ยมผืนผ้า 16">
                <a:extLst>
                  <a:ext uri="{FF2B5EF4-FFF2-40B4-BE49-F238E27FC236}">
                    <a16:creationId xmlns:a16="http://schemas.microsoft.com/office/drawing/2014/main" id="{F343A71B-AB23-BF37-7A7E-D818F7F4BD40}"/>
                  </a:ext>
                </a:extLst>
              </p:cNvPr>
              <p:cNvSpPr/>
              <p:nvPr/>
            </p:nvSpPr>
            <p:spPr>
              <a:xfrm>
                <a:off x="2306817" y="1307981"/>
                <a:ext cx="2327776" cy="561604"/>
              </a:xfrm>
              <a:prstGeom prst="rect">
                <a:avLst/>
              </a:prstGeom>
              <a:no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itchFamily="34" charset="-34"/>
                    <a:ea typeface="+mn-ea"/>
                    <a:cs typeface="TH SarabunPSK" pitchFamily="34" charset="-34"/>
                  </a:rPr>
                  <a:t>1. </a:t>
                </a:r>
                <a:r>
                  <a: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พัฒนาการบริหารและบริการให้เป็นศูนย์กลางในการสนับสนุนตามภารกิจหลักของมหาวิทยาลัย</a:t>
                </a:r>
                <a:endParaRPr kumimoji="0" lang="th-T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</p:grp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9786A43D-585A-E1A6-7DF2-0EF57F65E3B1}"/>
                </a:ext>
              </a:extLst>
            </p:cNvPr>
            <p:cNvGrpSpPr/>
            <p:nvPr/>
          </p:nvGrpSpPr>
          <p:grpSpPr>
            <a:xfrm>
              <a:off x="4401900" y="2422335"/>
              <a:ext cx="3284619" cy="804362"/>
              <a:chOff x="4442277" y="1312105"/>
              <a:chExt cx="3284619" cy="804362"/>
            </a:xfrm>
          </p:grpSpPr>
          <p:sp>
            <p:nvSpPr>
              <p:cNvPr id="14" name="สี่เหลี่ยมผืนผ้า 13">
                <a:extLst>
                  <a:ext uri="{FF2B5EF4-FFF2-40B4-BE49-F238E27FC236}">
                    <a16:creationId xmlns:a16="http://schemas.microsoft.com/office/drawing/2014/main" id="{0A01E4AF-C456-1039-4783-3D027FF10F38}"/>
                  </a:ext>
                </a:extLst>
              </p:cNvPr>
              <p:cNvSpPr/>
              <p:nvPr/>
            </p:nvSpPr>
            <p:spPr>
              <a:xfrm>
                <a:off x="4580688" y="1312105"/>
                <a:ext cx="3007801" cy="80436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endParaRPr>
              </a:p>
            </p:txBody>
          </p:sp>
          <p:sp>
            <p:nvSpPr>
              <p:cNvPr id="15" name="สี่เหลี่ยมผืนผ้า 14">
                <a:extLst>
                  <a:ext uri="{FF2B5EF4-FFF2-40B4-BE49-F238E27FC236}">
                    <a16:creationId xmlns:a16="http://schemas.microsoft.com/office/drawing/2014/main" id="{3E5EBDF1-C26B-259E-B191-C6F6DED01947}"/>
                  </a:ext>
                </a:extLst>
              </p:cNvPr>
              <p:cNvSpPr/>
              <p:nvPr/>
            </p:nvSpPr>
            <p:spPr>
              <a:xfrm>
                <a:off x="4442277" y="1393865"/>
                <a:ext cx="3284619" cy="593814"/>
              </a:xfrm>
              <a:prstGeom prst="rect">
                <a:avLst/>
              </a:prstGeom>
              <a:no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Calibri" panose="020F0502020204030204" pitchFamily="34" charset="0"/>
                    <a:cs typeface="+mn-cs"/>
                  </a:rPr>
                  <a:t>2.</a:t>
                </a:r>
                <a:r>
                  <a: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/>
                    <a:ea typeface="Calibri" panose="020F0502020204030204" pitchFamily="34" charset="0"/>
                    <a:cs typeface="TH SarabunPSK" panose="020B0500040200020003" pitchFamily="34" charset="-34"/>
                  </a:rPr>
                  <a:t>พัฒนาบุคลากรให้มีความรู้ความสามารถ ทักษะ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"/>
                    <a:ea typeface="Calibri" panose="020F0502020204030204" pitchFamily="34" charset="0"/>
                    <a:cs typeface="TH SarabunPSK" panose="020B0500040200020003" pitchFamily="34" charset="-34"/>
                  </a:rPr>
                  <a:t>และสมรรถนะ ในการบริการและบริหารจัดการ</a:t>
                </a:r>
                <a:endPara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Fira Sans Extra Condensed"/>
                  <a:cs typeface="TH SarabunPSK" panose="020B0500040200020003" pitchFamily="34" charset="-34"/>
                  <a:sym typeface="Fira Sans Extra Condensed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</p:grpSp>
        <p:cxnSp>
          <p:nvCxnSpPr>
            <p:cNvPr id="12" name="ตัวเชื่อมต่อ: หักมุม 11">
              <a:extLst>
                <a:ext uri="{FF2B5EF4-FFF2-40B4-BE49-F238E27FC236}">
                  <a16:creationId xmlns:a16="http://schemas.microsoft.com/office/drawing/2014/main" id="{9DAFB5DA-5396-C5FC-A75A-ED660C11B6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53665" y="-1237090"/>
              <a:ext cx="151678" cy="7091368"/>
            </a:xfrm>
            <a:prstGeom prst="bentConnector3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F84FE3C-9D25-700A-4366-821490727F3A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6044210" y="2341288"/>
              <a:ext cx="2" cy="810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สี่เหลี่ยมผืนผ้า: มุมมน 59">
            <a:extLst>
              <a:ext uri="{FF2B5EF4-FFF2-40B4-BE49-F238E27FC236}">
                <a16:creationId xmlns:a16="http://schemas.microsoft.com/office/drawing/2014/main" id="{FA711271-6F14-8B78-A43A-08E9EBA63046}"/>
              </a:ext>
            </a:extLst>
          </p:cNvPr>
          <p:cNvSpPr/>
          <p:nvPr/>
        </p:nvSpPr>
        <p:spPr>
          <a:xfrm>
            <a:off x="1368722" y="6050083"/>
            <a:ext cx="10547469" cy="498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โครงการหลักสำนักงานอธิการบดี</a:t>
            </a:r>
          </a:p>
        </p:txBody>
      </p:sp>
      <p:cxnSp>
        <p:nvCxnSpPr>
          <p:cNvPr id="65" name="ตัวเชื่อมต่อตรง 64">
            <a:extLst>
              <a:ext uri="{FF2B5EF4-FFF2-40B4-BE49-F238E27FC236}">
                <a16:creationId xmlns:a16="http://schemas.microsoft.com/office/drawing/2014/main" id="{D6A4EDC9-77C5-AEA7-BB0F-939015FFD57A}"/>
              </a:ext>
            </a:extLst>
          </p:cNvPr>
          <p:cNvCxnSpPr>
            <a:cxnSpLocks/>
          </p:cNvCxnSpPr>
          <p:nvPr/>
        </p:nvCxnSpPr>
        <p:spPr>
          <a:xfrm>
            <a:off x="9612696" y="1241533"/>
            <a:ext cx="1401974" cy="57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ตัวเชื่อมต่อตรง 70">
            <a:extLst>
              <a:ext uri="{FF2B5EF4-FFF2-40B4-BE49-F238E27FC236}">
                <a16:creationId xmlns:a16="http://schemas.microsoft.com/office/drawing/2014/main" id="{A53C6C22-87E4-178F-30F9-F9ECF670DCF2}"/>
              </a:ext>
            </a:extLst>
          </p:cNvPr>
          <p:cNvCxnSpPr/>
          <p:nvPr/>
        </p:nvCxnSpPr>
        <p:spPr>
          <a:xfrm>
            <a:off x="1663186" y="5483809"/>
            <a:ext cx="0" cy="263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ตัวเชื่อมต่อตรง 72">
            <a:extLst>
              <a:ext uri="{FF2B5EF4-FFF2-40B4-BE49-F238E27FC236}">
                <a16:creationId xmlns:a16="http://schemas.microsoft.com/office/drawing/2014/main" id="{F5A06A50-6A5B-972A-2959-1427EA7A293E}"/>
              </a:ext>
            </a:extLst>
          </p:cNvPr>
          <p:cNvCxnSpPr/>
          <p:nvPr/>
        </p:nvCxnSpPr>
        <p:spPr>
          <a:xfrm>
            <a:off x="1663186" y="5746997"/>
            <a:ext cx="98471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ตัวเชื่อมต่อตรง 73">
            <a:extLst>
              <a:ext uri="{FF2B5EF4-FFF2-40B4-BE49-F238E27FC236}">
                <a16:creationId xmlns:a16="http://schemas.microsoft.com/office/drawing/2014/main" id="{62602085-A907-EF42-0937-88449999FC67}"/>
              </a:ext>
            </a:extLst>
          </p:cNvPr>
          <p:cNvCxnSpPr/>
          <p:nvPr/>
        </p:nvCxnSpPr>
        <p:spPr>
          <a:xfrm>
            <a:off x="11510351" y="5483809"/>
            <a:ext cx="0" cy="263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ตัวเชื่อมต่อตรง 74">
            <a:extLst>
              <a:ext uri="{FF2B5EF4-FFF2-40B4-BE49-F238E27FC236}">
                <a16:creationId xmlns:a16="http://schemas.microsoft.com/office/drawing/2014/main" id="{D8E7E82F-E9FE-8880-4D90-5F4904851378}"/>
              </a:ext>
            </a:extLst>
          </p:cNvPr>
          <p:cNvCxnSpPr>
            <a:cxnSpLocks/>
          </p:cNvCxnSpPr>
          <p:nvPr/>
        </p:nvCxnSpPr>
        <p:spPr>
          <a:xfrm>
            <a:off x="9888503" y="5545361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>
            <a:extLst>
              <a:ext uri="{FF2B5EF4-FFF2-40B4-BE49-F238E27FC236}">
                <a16:creationId xmlns:a16="http://schemas.microsoft.com/office/drawing/2014/main" id="{2BDA8F5B-9581-05D6-C057-3965E7E68C63}"/>
              </a:ext>
            </a:extLst>
          </p:cNvPr>
          <p:cNvCxnSpPr>
            <a:cxnSpLocks/>
          </p:cNvCxnSpPr>
          <p:nvPr/>
        </p:nvCxnSpPr>
        <p:spPr>
          <a:xfrm>
            <a:off x="8688550" y="5514585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>
            <a:extLst>
              <a:ext uri="{FF2B5EF4-FFF2-40B4-BE49-F238E27FC236}">
                <a16:creationId xmlns:a16="http://schemas.microsoft.com/office/drawing/2014/main" id="{FC436BF5-87FF-491F-F9E2-34BDAEAF832B}"/>
              </a:ext>
            </a:extLst>
          </p:cNvPr>
          <p:cNvCxnSpPr>
            <a:cxnSpLocks/>
          </p:cNvCxnSpPr>
          <p:nvPr/>
        </p:nvCxnSpPr>
        <p:spPr>
          <a:xfrm>
            <a:off x="7479647" y="5514585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ตัวเชื่อมต่อตรง 80">
            <a:extLst>
              <a:ext uri="{FF2B5EF4-FFF2-40B4-BE49-F238E27FC236}">
                <a16:creationId xmlns:a16="http://schemas.microsoft.com/office/drawing/2014/main" id="{ED89F179-C598-49ED-9BC8-76886EA56FF3}"/>
              </a:ext>
            </a:extLst>
          </p:cNvPr>
          <p:cNvCxnSpPr>
            <a:cxnSpLocks/>
          </p:cNvCxnSpPr>
          <p:nvPr/>
        </p:nvCxnSpPr>
        <p:spPr>
          <a:xfrm>
            <a:off x="6508247" y="5514585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ตัวเชื่อมต่อตรง 81">
            <a:extLst>
              <a:ext uri="{FF2B5EF4-FFF2-40B4-BE49-F238E27FC236}">
                <a16:creationId xmlns:a16="http://schemas.microsoft.com/office/drawing/2014/main" id="{141FDC88-9F1D-B25E-F48E-DE799B9D3828}"/>
              </a:ext>
            </a:extLst>
          </p:cNvPr>
          <p:cNvCxnSpPr>
            <a:cxnSpLocks/>
          </p:cNvCxnSpPr>
          <p:nvPr/>
        </p:nvCxnSpPr>
        <p:spPr>
          <a:xfrm>
            <a:off x="5642419" y="5531489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ตัวเชื่อมต่อตรง 82">
            <a:extLst>
              <a:ext uri="{FF2B5EF4-FFF2-40B4-BE49-F238E27FC236}">
                <a16:creationId xmlns:a16="http://schemas.microsoft.com/office/drawing/2014/main" id="{DA04EC40-6654-05BF-705A-B69E95563070}"/>
              </a:ext>
            </a:extLst>
          </p:cNvPr>
          <p:cNvCxnSpPr>
            <a:cxnSpLocks/>
          </p:cNvCxnSpPr>
          <p:nvPr/>
        </p:nvCxnSpPr>
        <p:spPr>
          <a:xfrm>
            <a:off x="4638875" y="5527142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ตัวเชื่อมต่อตรง 83">
            <a:extLst>
              <a:ext uri="{FF2B5EF4-FFF2-40B4-BE49-F238E27FC236}">
                <a16:creationId xmlns:a16="http://schemas.microsoft.com/office/drawing/2014/main" id="{54F56F9F-3E84-0471-60E4-552811094383}"/>
              </a:ext>
            </a:extLst>
          </p:cNvPr>
          <p:cNvCxnSpPr>
            <a:cxnSpLocks/>
          </p:cNvCxnSpPr>
          <p:nvPr/>
        </p:nvCxnSpPr>
        <p:spPr>
          <a:xfrm>
            <a:off x="3836540" y="5533635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ตัวเชื่อมต่อตรง 84">
            <a:extLst>
              <a:ext uri="{FF2B5EF4-FFF2-40B4-BE49-F238E27FC236}">
                <a16:creationId xmlns:a16="http://schemas.microsoft.com/office/drawing/2014/main" id="{47F4C72D-0346-773C-92AF-FA808C0DEB1D}"/>
              </a:ext>
            </a:extLst>
          </p:cNvPr>
          <p:cNvCxnSpPr>
            <a:cxnSpLocks/>
          </p:cNvCxnSpPr>
          <p:nvPr/>
        </p:nvCxnSpPr>
        <p:spPr>
          <a:xfrm>
            <a:off x="3118682" y="5516379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>
            <a:extLst>
              <a:ext uri="{FF2B5EF4-FFF2-40B4-BE49-F238E27FC236}">
                <a16:creationId xmlns:a16="http://schemas.microsoft.com/office/drawing/2014/main" id="{A062FC15-96CB-0D24-2CBD-D87975F32F55}"/>
              </a:ext>
            </a:extLst>
          </p:cNvPr>
          <p:cNvCxnSpPr>
            <a:cxnSpLocks/>
          </p:cNvCxnSpPr>
          <p:nvPr/>
        </p:nvCxnSpPr>
        <p:spPr>
          <a:xfrm>
            <a:off x="2456127" y="5516379"/>
            <a:ext cx="0" cy="201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สี่เหลี่ยมผืนผ้า 86">
            <a:extLst>
              <a:ext uri="{FF2B5EF4-FFF2-40B4-BE49-F238E27FC236}">
                <a16:creationId xmlns:a16="http://schemas.microsoft.com/office/drawing/2014/main" id="{2C935448-B9CB-03E3-BBFC-011B06A6E06C}"/>
              </a:ext>
            </a:extLst>
          </p:cNvPr>
          <p:cNvSpPr/>
          <p:nvPr/>
        </p:nvSpPr>
        <p:spPr>
          <a:xfrm>
            <a:off x="-2" y="-4862"/>
            <a:ext cx="12192001" cy="4025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8" name="TextBox 7">
            <a:extLst>
              <a:ext uri="{FF2B5EF4-FFF2-40B4-BE49-F238E27FC236}">
                <a16:creationId xmlns:a16="http://schemas.microsoft.com/office/drawing/2014/main" id="{9627B141-67B8-3689-C9CA-8243016B8C81}"/>
              </a:ext>
            </a:extLst>
          </p:cNvPr>
          <p:cNvSpPr txBox="1"/>
          <p:nvPr/>
        </p:nvSpPr>
        <p:spPr>
          <a:xfrm>
            <a:off x="317151" y="1402"/>
            <a:ext cx="1182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ยุทธศาสตร์สำนักงานอธิการบดี ระยะ 5 ปี (พ.ศ. 2566 – 2570)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ฉบับทบทวน (มิถุนายน 2566)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61" name="ตัวเชื่อมต่อตรง 60">
            <a:extLst>
              <a:ext uri="{FF2B5EF4-FFF2-40B4-BE49-F238E27FC236}">
                <a16:creationId xmlns:a16="http://schemas.microsoft.com/office/drawing/2014/main" id="{4D587AB2-ADC8-3947-59AF-4C016C58A7D8}"/>
              </a:ext>
            </a:extLst>
          </p:cNvPr>
          <p:cNvCxnSpPr>
            <a:endCxn id="63" idx="2"/>
          </p:cNvCxnSpPr>
          <p:nvPr/>
        </p:nvCxnSpPr>
        <p:spPr>
          <a:xfrm flipV="1">
            <a:off x="10989908" y="1210312"/>
            <a:ext cx="1" cy="45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CB2E2B76-97D1-E124-15C4-9EF00AF54AC6}"/>
              </a:ext>
            </a:extLst>
          </p:cNvPr>
          <p:cNvSpPr/>
          <p:nvPr/>
        </p:nvSpPr>
        <p:spPr>
          <a:xfrm>
            <a:off x="87416" y="2729860"/>
            <a:ext cx="1189428" cy="3615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เป้าประสงค์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8FDF9F47-9F79-3B26-41C7-973FEDD0F177}"/>
              </a:ext>
            </a:extLst>
          </p:cNvPr>
          <p:cNvSpPr/>
          <p:nvPr/>
        </p:nvSpPr>
        <p:spPr>
          <a:xfrm>
            <a:off x="101062" y="4081041"/>
            <a:ext cx="1099556" cy="29109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กลยุทธ์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C6D1D9A6-3C6E-52D4-2FC6-A50C5C56A842}"/>
              </a:ext>
            </a:extLst>
          </p:cNvPr>
          <p:cNvSpPr/>
          <p:nvPr/>
        </p:nvSpPr>
        <p:spPr>
          <a:xfrm>
            <a:off x="134123" y="6093559"/>
            <a:ext cx="1142721" cy="45509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โครงการหลัก</a:t>
            </a:r>
            <a:b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สนอ.</a:t>
            </a:r>
          </a:p>
        </p:txBody>
      </p:sp>
    </p:spTree>
    <p:extLst>
      <p:ext uri="{BB962C8B-B14F-4D97-AF65-F5344CB8AC3E}">
        <p14:creationId xmlns:p14="http://schemas.microsoft.com/office/powerpoint/2010/main" val="321040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E74EDD6E-8819-8ED1-D6C2-E8F61C361D78}"/>
              </a:ext>
            </a:extLst>
          </p:cNvPr>
          <p:cNvSpPr/>
          <p:nvPr/>
        </p:nvSpPr>
        <p:spPr>
          <a:xfrm>
            <a:off x="73727" y="1243714"/>
            <a:ext cx="1189428" cy="3615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เป้าประสงค์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450409AE-0DA3-4067-B0BA-7781FAE9DA11}"/>
              </a:ext>
            </a:extLst>
          </p:cNvPr>
          <p:cNvSpPr/>
          <p:nvPr/>
        </p:nvSpPr>
        <p:spPr>
          <a:xfrm>
            <a:off x="48033" y="466932"/>
            <a:ext cx="1190990" cy="3615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ประเด็นยุทธศาสตร์</a:t>
            </a:r>
          </a:p>
        </p:txBody>
      </p:sp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C165F28F-D714-5365-9538-767D5D5CECA5}"/>
              </a:ext>
            </a:extLst>
          </p:cNvPr>
          <p:cNvGraphicFramePr>
            <a:graphicFrameLocks noGrp="1"/>
          </p:cNvGraphicFramePr>
          <p:nvPr/>
        </p:nvGraphicFramePr>
        <p:xfrm>
          <a:off x="1349136" y="944517"/>
          <a:ext cx="3378319" cy="910177"/>
        </p:xfrm>
        <a:graphic>
          <a:graphicData uri="http://schemas.openxmlformats.org/drawingml/2006/table">
            <a:tbl>
              <a:tblPr firstRow="1" bandRow="1"/>
              <a:tblGrid>
                <a:gridCol w="88422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1139565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1354527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</a:tblGrid>
              <a:tr h="910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มีการพัฒนากระบวนการปฏิบัติงานให้มีประสิทธิภาพ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มีการพัฒนาการบริการ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ให้เป็นระบบและมีมาตรฐาน 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มีการพัฒนาระบบสารสนเทศเพื่อสนับสนุนการปฏิบัติงาน 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Best Practice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0" name="Table 11">
            <a:extLst>
              <a:ext uri="{FF2B5EF4-FFF2-40B4-BE49-F238E27FC236}">
                <a16:creationId xmlns:a16="http://schemas.microsoft.com/office/drawing/2014/main" id="{A3B42813-333A-56D0-5798-F1AD654234C3}"/>
              </a:ext>
            </a:extLst>
          </p:cNvPr>
          <p:cNvGraphicFramePr>
            <a:graphicFrameLocks noGrp="1"/>
          </p:cNvGraphicFramePr>
          <p:nvPr/>
        </p:nvGraphicFramePr>
        <p:xfrm>
          <a:off x="1349136" y="474768"/>
          <a:ext cx="10794831" cy="361538"/>
        </p:xfrm>
        <a:graphic>
          <a:graphicData uri="http://schemas.openxmlformats.org/drawingml/2006/table">
            <a:tbl>
              <a:tblPr firstRow="1" bandRow="1"/>
              <a:tblGrid>
                <a:gridCol w="3250821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5156518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2387492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</a:tblGrid>
              <a:tr h="361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พัฒนาระบบบริหารจัดการสู่ความเป็นเลิศ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2.พัฒนาสมรรถนะทรัพยากรบุคคลเพื่อเสริมสร้างคุณค่าให้แก่องค์กร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i="0" u="none" strike="noStrike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สนับสนุนการจัดกิจกรรมพัฒนานักศึกษา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1" name="Table 11">
            <a:extLst>
              <a:ext uri="{FF2B5EF4-FFF2-40B4-BE49-F238E27FC236}">
                <a16:creationId xmlns:a16="http://schemas.microsoft.com/office/drawing/2014/main" id="{AE881DBE-7C83-E901-DFF7-8168C0BBF1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800242" y="912305"/>
          <a:ext cx="2206285" cy="933748"/>
        </p:xfrm>
        <a:graphic>
          <a:graphicData uri="http://schemas.openxmlformats.org/drawingml/2006/table">
            <a:tbl>
              <a:tblPr firstRow="1" bandRow="1"/>
              <a:tblGrid>
                <a:gridCol w="2206285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933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8.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นักศึกษามีคุณภาพตามอ</a:t>
                      </a:r>
                      <a:r>
                        <a:rPr lang="th-TH" sz="1300" b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13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ลักษณ์มหาวิทยาลัยและมีทักษะในการทำงานร่วมกับชุมชนท้องถิ่น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22" name="Table 11">
            <a:extLst>
              <a:ext uri="{FF2B5EF4-FFF2-40B4-BE49-F238E27FC236}">
                <a16:creationId xmlns:a16="http://schemas.microsoft.com/office/drawing/2014/main" id="{C0D8B281-909E-68C7-07EE-29FB14E7F8A9}"/>
              </a:ext>
            </a:extLst>
          </p:cNvPr>
          <p:cNvGraphicFramePr>
            <a:graphicFrameLocks noGrp="1"/>
          </p:cNvGraphicFramePr>
          <p:nvPr/>
        </p:nvGraphicFramePr>
        <p:xfrm>
          <a:off x="4671900" y="912305"/>
          <a:ext cx="5128342" cy="1005840"/>
        </p:xfrm>
        <a:graphic>
          <a:graphicData uri="http://schemas.openxmlformats.org/drawingml/2006/table">
            <a:tbl>
              <a:tblPr firstRow="1" bandRow="1"/>
              <a:tblGrid>
                <a:gridCol w="1516586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  <a:gridCol w="1204861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  <a:gridCol w="1261544">
                  <a:extLst>
                    <a:ext uri="{9D8B030D-6E8A-4147-A177-3AD203B41FA5}">
                      <a16:colId xmlns:a16="http://schemas.microsoft.com/office/drawing/2014/main" val="2996828229"/>
                    </a:ext>
                  </a:extLst>
                </a:gridCol>
                <a:gridCol w="1145351">
                  <a:extLst>
                    <a:ext uri="{9D8B030D-6E8A-4147-A177-3AD203B41FA5}">
                      <a16:colId xmlns:a16="http://schemas.microsoft.com/office/drawing/2014/main" val="3971771565"/>
                    </a:ext>
                  </a:extLst>
                </a:gridCol>
              </a:tblGrid>
              <a:tr h="81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ส่งเสริมและพัฒนาบุคลากรให้มีความรู้ ความสามารถ ทักษะ ตามสายงานและสร้าง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New Skills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บุคลากรให้มีความรู้เท่าทันการเปลี่ยนแปลง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5. ส่งเสริมความก้าวหน้าให้กับบุคลากรยื่นขอตำแหน่งที่สูงขี้นเพื่อสร้างคุณค่าให้แก่องค์กร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ส่งเสริมให้บุคลากรสำนักงานอธิการบดีมีความรักและความผูกพัน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ต่อองค์กร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7. มีการสร้างและพัฒนาการจัดการความรู้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(KM)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มาใช้ในการพัฒนาบุคลากรให้เป็นรูปธรรม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59" name="สี่เหลี่ยมผืนผ้า: มุมมน 58">
            <a:extLst>
              <a:ext uri="{FF2B5EF4-FFF2-40B4-BE49-F238E27FC236}">
                <a16:creationId xmlns:a16="http://schemas.microsoft.com/office/drawing/2014/main" id="{0748DBC5-533A-D350-9956-D358C97C6C9D}"/>
              </a:ext>
            </a:extLst>
          </p:cNvPr>
          <p:cNvSpPr/>
          <p:nvPr/>
        </p:nvSpPr>
        <p:spPr>
          <a:xfrm>
            <a:off x="67056" y="1892319"/>
            <a:ext cx="1142721" cy="94391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โครงการหลัก</a:t>
            </a:r>
            <a:b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สนอ.</a:t>
            </a:r>
            <a:b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7 โครงการหลัก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308B864-E03B-2410-AF8D-3B93E074A3B2}"/>
              </a:ext>
            </a:extLst>
          </p:cNvPr>
          <p:cNvSpPr/>
          <p:nvPr/>
        </p:nvSpPr>
        <p:spPr>
          <a:xfrm>
            <a:off x="-2" y="-4862"/>
            <a:ext cx="12192001" cy="4025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7A23563-CDBA-9671-DFC0-65E725122D6A}"/>
              </a:ext>
            </a:extLst>
          </p:cNvPr>
          <p:cNvSpPr txBox="1"/>
          <p:nvPr/>
        </p:nvSpPr>
        <p:spPr>
          <a:xfrm>
            <a:off x="317151" y="1402"/>
            <a:ext cx="1182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ยุทธศาสตร์สำนักงานอธิการบดี ระยะ 5 ปี (พ.ศ. 2566 – 2570)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ฉบับทบทวน (มิถุนายน 2566)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4" name="Table 11">
            <a:extLst>
              <a:ext uri="{FF2B5EF4-FFF2-40B4-BE49-F238E27FC236}">
                <a16:creationId xmlns:a16="http://schemas.microsoft.com/office/drawing/2014/main" id="{3DDDABBD-7900-EDF2-613B-831B8E4298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49136" y="1857146"/>
          <a:ext cx="873599" cy="1049956"/>
        </p:xfrm>
        <a:graphic>
          <a:graphicData uri="http://schemas.openxmlformats.org/drawingml/2006/table">
            <a:tbl>
              <a:tblPr firstRow="1" bandRow="1"/>
              <a:tblGrid>
                <a:gridCol w="873599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049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1.โครงการสนับสนุนการจัดการเรียนการสอน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68" name="Table 11">
            <a:extLst>
              <a:ext uri="{FF2B5EF4-FFF2-40B4-BE49-F238E27FC236}">
                <a16:creationId xmlns:a16="http://schemas.microsoft.com/office/drawing/2014/main" id="{115EE10F-53AC-AD78-EA42-EFD6B481C4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7950" y="1876710"/>
          <a:ext cx="2775371" cy="1047373"/>
        </p:xfrm>
        <a:graphic>
          <a:graphicData uri="http://schemas.openxmlformats.org/drawingml/2006/table">
            <a:tbl>
              <a:tblPr firstRow="1" bandRow="1"/>
              <a:tblGrid>
                <a:gridCol w="2775371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047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2.</a:t>
                      </a:r>
                      <a:r>
                        <a:rPr lang="th-TH" sz="11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โครงการบริหารจัดการเพื่อสนับสนุนภารกิจของมหาวิทยาลัย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69" name="Table 11">
            <a:extLst>
              <a:ext uri="{FF2B5EF4-FFF2-40B4-BE49-F238E27FC236}">
                <a16:creationId xmlns:a16="http://schemas.microsoft.com/office/drawing/2014/main" id="{6496B8FF-7D60-B26C-1338-A35A60D286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37354" y="1864827"/>
          <a:ext cx="1140336" cy="1094973"/>
        </p:xfrm>
        <a:graphic>
          <a:graphicData uri="http://schemas.openxmlformats.org/drawingml/2006/table">
            <a:tbl>
              <a:tblPr firstRow="1" bandRow="1"/>
              <a:tblGrid>
                <a:gridCol w="1140336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094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โครงการบริหารจัดการพลังงานทรัพยากรและสิ่งแวดล้อมภายในมหาวิทยาลัยราชภัฏสกลนคร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70" name="Table 11">
            <a:extLst>
              <a:ext uri="{FF2B5EF4-FFF2-40B4-BE49-F238E27FC236}">
                <a16:creationId xmlns:a16="http://schemas.microsoft.com/office/drawing/2014/main" id="{65033C6D-8CDC-68D0-44D3-EB6FC43EA7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03736" y="1932317"/>
          <a:ext cx="2318871" cy="898570"/>
        </p:xfrm>
        <a:graphic>
          <a:graphicData uri="http://schemas.openxmlformats.org/drawingml/2006/table">
            <a:tbl>
              <a:tblPr firstRow="1" bandRow="1"/>
              <a:tblGrid>
                <a:gridCol w="2318871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898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5. โครงการบริหารทรัพยากรบุคคล</a:t>
                      </a:r>
                      <a:endPara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72" name="Table 11">
            <a:extLst>
              <a:ext uri="{FF2B5EF4-FFF2-40B4-BE49-F238E27FC236}">
                <a16:creationId xmlns:a16="http://schemas.microsoft.com/office/drawing/2014/main" id="{8F6E6009-D74A-4254-9A45-0580BF5356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32503" y="1892319"/>
          <a:ext cx="1165444" cy="1045082"/>
        </p:xfrm>
        <a:graphic>
          <a:graphicData uri="http://schemas.openxmlformats.org/drawingml/2006/table">
            <a:tbl>
              <a:tblPr firstRow="1" bandRow="1"/>
              <a:tblGrid>
                <a:gridCol w="1165444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1045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4. </a:t>
                      </a:r>
                      <a:r>
                        <a:rPr lang="th-TH" sz="1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โครงการขับเคลื่อนการพัฒนาคุณภาพสู่มาตรฐานสากล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76" name="Table 11">
            <a:extLst>
              <a:ext uri="{FF2B5EF4-FFF2-40B4-BE49-F238E27FC236}">
                <a16:creationId xmlns:a16="http://schemas.microsoft.com/office/drawing/2014/main" id="{57DCB663-0415-1D0F-1C3A-2BCC4C7E67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828396" y="1925363"/>
          <a:ext cx="884227" cy="895264"/>
        </p:xfrm>
        <a:graphic>
          <a:graphicData uri="http://schemas.openxmlformats.org/drawingml/2006/table">
            <a:tbl>
              <a:tblPr firstRow="1" bandRow="1"/>
              <a:tblGrid>
                <a:gridCol w="88422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8952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6.</a:t>
                      </a:r>
                      <a:r>
                        <a:rPr lang="th-TH" sz="1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โครงการสนับสนุนการจัดกิจกรรมพัฒนานักศึกษา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77" name="Table 11">
            <a:extLst>
              <a:ext uri="{FF2B5EF4-FFF2-40B4-BE49-F238E27FC236}">
                <a16:creationId xmlns:a16="http://schemas.microsoft.com/office/drawing/2014/main" id="{8BEDA2B9-FDC0-52B6-4E69-9994FE83E8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53282" y="1947593"/>
          <a:ext cx="884227" cy="929439"/>
        </p:xfrm>
        <a:graphic>
          <a:graphicData uri="http://schemas.openxmlformats.org/drawingml/2006/table">
            <a:tbl>
              <a:tblPr firstRow="1" bandRow="1"/>
              <a:tblGrid>
                <a:gridCol w="884227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929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7.</a:t>
                      </a:r>
                      <a:r>
                        <a:rPr lang="th-TH" sz="1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โครงการอื่นๆ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111" name="Table 11">
            <a:extLst>
              <a:ext uri="{FF2B5EF4-FFF2-40B4-BE49-F238E27FC236}">
                <a16:creationId xmlns:a16="http://schemas.microsoft.com/office/drawing/2014/main" id="{854FEE1A-4DC7-A748-40F3-C35E948567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9569" y="2968319"/>
          <a:ext cx="873599" cy="3385035"/>
        </p:xfrm>
        <a:graphic>
          <a:graphicData uri="http://schemas.openxmlformats.org/drawingml/2006/table">
            <a:tbl>
              <a:tblPr firstRow="1" bandRow="1"/>
              <a:tblGrid>
                <a:gridCol w="873599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385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โครงการบริหารพัสดุของสำนักงานอธิการบดี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งานพัสดุ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112" name="สี่เหลี่ยมผืนผ้า: มุมมน 111">
            <a:extLst>
              <a:ext uri="{FF2B5EF4-FFF2-40B4-BE49-F238E27FC236}">
                <a16:creationId xmlns:a16="http://schemas.microsoft.com/office/drawing/2014/main" id="{8FC405C6-AD4E-B1A5-2532-9A1738B7C224}"/>
              </a:ext>
            </a:extLst>
          </p:cNvPr>
          <p:cNvSpPr/>
          <p:nvPr/>
        </p:nvSpPr>
        <p:spPr>
          <a:xfrm>
            <a:off x="132177" y="2930995"/>
            <a:ext cx="1142721" cy="389252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โครงการหน่วยงาน</a:t>
            </a:r>
            <a:b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รวม 26 โครงการ</a:t>
            </a:r>
          </a:p>
        </p:txBody>
      </p:sp>
      <p:graphicFrame>
        <p:nvGraphicFramePr>
          <p:cNvPr id="113" name="Table 11">
            <a:extLst>
              <a:ext uri="{FF2B5EF4-FFF2-40B4-BE49-F238E27FC236}">
                <a16:creationId xmlns:a16="http://schemas.microsoft.com/office/drawing/2014/main" id="{6D2302BD-8C02-4F9D-32A1-EB17C851F9A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9592" y="2915299"/>
          <a:ext cx="2775102" cy="3810000"/>
        </p:xfrm>
        <a:graphic>
          <a:graphicData uri="http://schemas.openxmlformats.org/drawingml/2006/table">
            <a:tbl>
              <a:tblPr firstRow="1" bandRow="1"/>
              <a:tblGrid>
                <a:gridCol w="2775102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428167">
                <a:tc>
                  <a:txBody>
                    <a:bodyPr/>
                    <a:lstStyle/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โครงการบริหารจัดการรถยนต์มหาวิทยาลัยราชภัฏสกลนคร </a:t>
                      </a:r>
                      <a:b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(งานอาคารสถานที่ฯ)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โครงการบริหารงานศูนย์ฝึกประสบการณ์วิชาชีพ อาคารเอนกประสงค์ภูพาน</a:t>
                      </a:r>
                      <a:r>
                        <a:rPr kumimoji="0" lang="th-TH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เพลซ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โครงการบริหารงานเงินรายได้ค่าเช่าและสิทธิประโยชน์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โครงการบริหารงานศูนย์ฝึกประสบการณ์วิชาชีพ โรงผลิตน้ำดื่มราชพฤกษ์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โครงการงานกิจการพิเศษ ประจำปี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7-2571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โครงการประชุมมหาวิทยาลัย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งานบริหารทั่วไป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โครงการสารบรรณอิเล็กทรอนิกส์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งานบริหารทั่วไป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โครงการบริหารจัดการด้านสวัสดิการ อาคาร และสถานที่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งานบริหารทั่วไป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th-TH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โครงการบริหารจัดการงบประมาณมหาวิทยาลัย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โครงการจัดทำยุทธศาสตร์ และติดตามประเมินผลการดำเนินงาน  </a:t>
                      </a:r>
                      <a:b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(กองนโยบายและแผน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โครงการประกันคุณภาพการศึกษาภายใน มหาวิทยาลัยราชภัฏสกลนคร  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(กองนโยบายและแผน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โครงการขับเคลื่อน การพัฒนาคุณภาพหลักสูตรสู่มาตรฐาน สากล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AUN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QA  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(กองนโยบายและแผน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b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โครงการบริหารจัดการด้านการเงินการคลัง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งานคลัง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th-TH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14.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โครงการที่เกี่ยวข้องกับแผนปฏิบัติการป้องกันการทุจริต และการประเมินคุณธรรมและความโปร่งใสในการดำเนินการของหน่วยงาน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งานบริหารบุคคลฯ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15.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โครงการส่งเสริมภาพลักษณ์และการประชาสัมพันธ์มหาวิทยาลัยราชภัฏสกลนคร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งานประชาสัมพันธ์ฯ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th-TH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F07669DF-151E-FF83-5AE2-6078386AE7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98755" y="3005830"/>
          <a:ext cx="1231804" cy="3428167"/>
        </p:xfrm>
        <a:graphic>
          <a:graphicData uri="http://schemas.openxmlformats.org/drawingml/2006/table">
            <a:tbl>
              <a:tblPr firstRow="1" bandRow="1"/>
              <a:tblGrid>
                <a:gridCol w="1231804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428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โครงการบริหารจัดการพลังงานทรัพยากรและสิ่งแวดล้อมภายในมหาวิทยาลัยราชภัฏสกลนคร 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(งานอาคารสถานที่ฯ)</a:t>
                      </a:r>
                      <a:endParaRPr kumimoji="0" lang="en-US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7EEBBB14-099F-AAA7-D033-34F5A236F4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48105" y="2983027"/>
          <a:ext cx="2062909" cy="3428167"/>
        </p:xfrm>
        <a:graphic>
          <a:graphicData uri="http://schemas.openxmlformats.org/drawingml/2006/table">
            <a:tbl>
              <a:tblPr firstRow="1" bandRow="1"/>
              <a:tblGrid>
                <a:gridCol w="2062909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428167">
                <a:tc>
                  <a:txBody>
                    <a:bodyPr/>
                    <a:lstStyle/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1.โครงการค่าตอบแทนคณะกรรมการตรวจรับพัสดุและผู้ควบคุมงานก่อสร้าง ภายในมหาวิทยาลัยราชภัฏสกลนคร</a:t>
                      </a:r>
                      <a:b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(งานอาคารสถานที่ฯ)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254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โครง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การบริหารทรัพยากรบุคคล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งานบริหารบุคคลฯ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9A36986F-E053-4CBD-5A3A-F138D4E14FF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30649" y="3013946"/>
          <a:ext cx="1231804" cy="3428167"/>
        </p:xfrm>
        <a:graphic>
          <a:graphicData uri="http://schemas.openxmlformats.org/drawingml/2006/table">
            <a:tbl>
              <a:tblPr firstRow="1" bandRow="1"/>
              <a:tblGrid>
                <a:gridCol w="1231804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428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โครงการสนับสนุนการพลิกโฉมมหาวิทยาลัยและพันธกิจสากลเพื่อ การพัฒนาที่ยั่งยืน </a:t>
                      </a:r>
                      <a:b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(กองนโยบายและแผน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85ED323F-5FB3-38F4-6952-9B80749CEB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11015" y="3058019"/>
          <a:ext cx="1492369" cy="3205189"/>
        </p:xfrm>
        <a:graphic>
          <a:graphicData uri="http://schemas.openxmlformats.org/drawingml/2006/table">
            <a:tbl>
              <a:tblPr firstRow="1" bandRow="1"/>
              <a:tblGrid>
                <a:gridCol w="1492369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205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โครงการส่งเสริมและพัฒนากิจกรรมนักศึกษาให้มีคุณลักษณะบัณฑิตที่พึงประสงค์ด้วยกระบวนการวิศวกรสังคม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(กอง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พัฒฯ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โครงการส่งเสริมการจัดบริการและสวัสดิการที่ส่งเสริมการเรียนรู้ของนักศึกษา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(กอง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พัฒฯ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โครงการส่งเสริมการดำเนินงานด้านศิษย์เก่าสัมพันธ์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(กอง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พัฒฯ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โครงการส่งเสริมและจัดสภาพแวดล้อมให้เอื้อต่อการพัฒนานักศึกษา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(กอง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พัฒฯ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โครงการพัฒนานวัตกรรมการบริหารจัดการกิจการนักศึกษาให้มีประสิทธิภาพ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(กอง</a:t>
                      </a:r>
                      <a:r>
                        <a:rPr kumimoji="0" lang="th-TH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พัฒฯ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6B88676D-D75A-76CC-58A2-F6C05C7761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903384" y="3005830"/>
          <a:ext cx="873599" cy="3385035"/>
        </p:xfrm>
        <a:graphic>
          <a:graphicData uri="http://schemas.openxmlformats.org/drawingml/2006/table">
            <a:tbl>
              <a:tblPr firstRow="1" bandRow="1"/>
              <a:tblGrid>
                <a:gridCol w="873599">
                  <a:extLst>
                    <a:ext uri="{9D8B030D-6E8A-4147-A177-3AD203B41FA5}">
                      <a16:colId xmlns:a16="http://schemas.microsoft.com/office/drawing/2014/main" val="1593162769"/>
                    </a:ext>
                  </a:extLst>
                </a:gridCol>
              </a:tblGrid>
              <a:tr h="3385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โครงการประชุมคณะกรรมการตรวจสอบ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หน่วยตรวจสอบภายใน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kumimoji="0" lang="en-US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</a:tbl>
          </a:graphicData>
        </a:graphic>
      </p:graphicFrame>
      <p:sp>
        <p:nvSpPr>
          <p:cNvPr id="11" name="แผนผังลําดับงาน: กระบวนการสำรอง 10">
            <a:extLst>
              <a:ext uri="{FF2B5EF4-FFF2-40B4-BE49-F238E27FC236}">
                <a16:creationId xmlns:a16="http://schemas.microsoft.com/office/drawing/2014/main" id="{9F74C72D-AE2E-3DFB-80CB-4CAD456806C2}"/>
              </a:ext>
            </a:extLst>
          </p:cNvPr>
          <p:cNvSpPr/>
          <p:nvPr/>
        </p:nvSpPr>
        <p:spPr>
          <a:xfrm>
            <a:off x="1274898" y="1865963"/>
            <a:ext cx="10826250" cy="1040519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094321A3-95F6-0D11-293F-77DFA2EACF30}"/>
              </a:ext>
            </a:extLst>
          </p:cNvPr>
          <p:cNvSpPr txBox="1"/>
          <p:nvPr/>
        </p:nvSpPr>
        <p:spPr>
          <a:xfrm>
            <a:off x="1372037" y="6143244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โครงการ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3210BC62-0E2C-7532-E6AA-EF976C871A79}"/>
              </a:ext>
            </a:extLst>
          </p:cNvPr>
          <p:cNvSpPr txBox="1"/>
          <p:nvPr/>
        </p:nvSpPr>
        <p:spPr>
          <a:xfrm>
            <a:off x="4166898" y="6515744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 โครงการ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62A66C6-AF1B-F62C-A8EF-8E525E563473}"/>
              </a:ext>
            </a:extLst>
          </p:cNvPr>
          <p:cNvSpPr txBox="1"/>
          <p:nvPr/>
        </p:nvSpPr>
        <p:spPr>
          <a:xfrm>
            <a:off x="5139569" y="4660613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โครงการ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B9EDE5C5-3F36-0C89-EC9C-0E115AC53A32}"/>
              </a:ext>
            </a:extLst>
          </p:cNvPr>
          <p:cNvSpPr txBox="1"/>
          <p:nvPr/>
        </p:nvSpPr>
        <p:spPr>
          <a:xfrm>
            <a:off x="6299652" y="4660613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โครงการ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9C27D50-D718-0AEB-C174-B107DBBFC830}"/>
              </a:ext>
            </a:extLst>
          </p:cNvPr>
          <p:cNvSpPr txBox="1"/>
          <p:nvPr/>
        </p:nvSpPr>
        <p:spPr>
          <a:xfrm>
            <a:off x="7831096" y="4627069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โครงการ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6D90326F-A531-BAEB-4AEC-BE65E2E031F9}"/>
              </a:ext>
            </a:extLst>
          </p:cNvPr>
          <p:cNvSpPr txBox="1"/>
          <p:nvPr/>
        </p:nvSpPr>
        <p:spPr>
          <a:xfrm>
            <a:off x="9828396" y="6374573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โครงการ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2A7B886-35C6-6A9F-59C3-8D275713FB1B}"/>
              </a:ext>
            </a:extLst>
          </p:cNvPr>
          <p:cNvSpPr txBox="1"/>
          <p:nvPr/>
        </p:nvSpPr>
        <p:spPr>
          <a:xfrm>
            <a:off x="10975468" y="5063358"/>
            <a:ext cx="82779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2593105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>
          <a:xfrm>
            <a:off x="9710332" y="646916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E957A-9B71-1566-6BC4-B74460051BBA}"/>
              </a:ext>
            </a:extLst>
          </p:cNvPr>
          <p:cNvSpPr txBox="1"/>
          <p:nvPr/>
        </p:nvSpPr>
        <p:spPr>
          <a:xfrm>
            <a:off x="355331" y="375956"/>
            <a:ext cx="11731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2.3 จัดทำแผนปฏิบัติ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ราชการประจำปีงบประมาณ พ.ศ. 2568 ของหน่วยงาน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วิธีดำเนินการ</a:t>
            </a:r>
          </a:p>
          <a:p>
            <a:pPr marL="514350" indent="-514350">
              <a:buAutoNum type="arabicPeriod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ขอให้ผู้รับผิดชอบโครงการ พิจารณาว่าโครงการประจำปีงบประมาณ พ.ศ. 2568 ของท่าน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สอดคล้องกับโครงการหลักของสำนักงานอธิการบดี ซึ่งมีทั้งหมด 7 โครงการหลัก ดังนี้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24">
            <a:extLst>
              <a:ext uri="{FF2B5EF4-FFF2-40B4-BE49-F238E27FC236}">
                <a16:creationId xmlns:a16="http://schemas.microsoft.com/office/drawing/2014/main" id="{0F6D0C24-18A7-4F78-B8A8-543B036F2154}"/>
              </a:ext>
            </a:extLst>
          </p:cNvPr>
          <p:cNvGrpSpPr/>
          <p:nvPr/>
        </p:nvGrpSpPr>
        <p:grpSpPr>
          <a:xfrm>
            <a:off x="357161" y="2717786"/>
            <a:ext cx="2680477" cy="981334"/>
            <a:chOff x="720000" y="4898547"/>
            <a:chExt cx="5796216" cy="14252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51D3293-E235-4FB0-8152-424497C59304}"/>
                </a:ext>
              </a:extLst>
            </p:cNvPr>
            <p:cNvSpPr/>
            <p:nvPr/>
          </p:nvSpPr>
          <p:spPr>
            <a:xfrm>
              <a:off x="720000" y="5229200"/>
              <a:ext cx="5796216" cy="1094635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5EBE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ound Same Side Corner Rectangle 23">
              <a:extLst>
                <a:ext uri="{FF2B5EF4-FFF2-40B4-BE49-F238E27FC236}">
                  <a16:creationId xmlns:a16="http://schemas.microsoft.com/office/drawing/2014/main" id="{C24FBDB1-4CA3-4D79-935D-11762DBA36F5}"/>
                </a:ext>
              </a:extLst>
            </p:cNvPr>
            <p:cNvSpPr/>
            <p:nvPr/>
          </p:nvSpPr>
          <p:spPr>
            <a:xfrm>
              <a:off x="720000" y="4898547"/>
              <a:ext cx="5796216" cy="426626"/>
            </a:xfrm>
            <a:prstGeom prst="round2SameRect">
              <a:avLst/>
            </a:prstGeom>
            <a:solidFill>
              <a:srgbClr val="5EBEE4"/>
            </a:solidFill>
            <a:ln w="63500">
              <a:solidFill>
                <a:srgbClr val="5EBEE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16" name="TextBox 30">
            <a:extLst>
              <a:ext uri="{FF2B5EF4-FFF2-40B4-BE49-F238E27FC236}">
                <a16:creationId xmlns:a16="http://schemas.microsoft.com/office/drawing/2014/main" id="{3D72400A-5943-458C-8ABD-A9E8677769A1}"/>
              </a:ext>
            </a:extLst>
          </p:cNvPr>
          <p:cNvSpPr txBox="1"/>
          <p:nvPr/>
        </p:nvSpPr>
        <p:spPr>
          <a:xfrm>
            <a:off x="585216" y="2646133"/>
            <a:ext cx="177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th-TH" altLang="ko-KR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โครงการหลักที่ 1</a:t>
            </a:r>
            <a:endParaRPr lang="ko-KR" alt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EB3FB7E6-D04F-483D-9D97-9F8A5C24D874}"/>
              </a:ext>
            </a:extLst>
          </p:cNvPr>
          <p:cNvSpPr txBox="1"/>
          <p:nvPr/>
        </p:nvSpPr>
        <p:spPr>
          <a:xfrm>
            <a:off x="420624" y="3001380"/>
            <a:ext cx="261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โครงการสนับสนุน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endParaRPr lang="th-TH" sz="2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286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เรียนการสอน</a:t>
            </a:r>
            <a:endParaRPr lang="ko-KR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0" name="Group 24">
            <a:extLst>
              <a:ext uri="{FF2B5EF4-FFF2-40B4-BE49-F238E27FC236}">
                <a16:creationId xmlns:a16="http://schemas.microsoft.com/office/drawing/2014/main" id="{0F6D0C24-18A7-4F78-B8A8-543B036F2154}"/>
              </a:ext>
            </a:extLst>
          </p:cNvPr>
          <p:cNvGrpSpPr/>
          <p:nvPr/>
        </p:nvGrpSpPr>
        <p:grpSpPr>
          <a:xfrm>
            <a:off x="3202230" y="2717786"/>
            <a:ext cx="2680477" cy="981334"/>
            <a:chOff x="720000" y="4898547"/>
            <a:chExt cx="5796216" cy="14252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051D3293-E235-4FB0-8152-424497C59304}"/>
                </a:ext>
              </a:extLst>
            </p:cNvPr>
            <p:cNvSpPr/>
            <p:nvPr/>
          </p:nvSpPr>
          <p:spPr>
            <a:xfrm>
              <a:off x="720000" y="5229200"/>
              <a:ext cx="5796216" cy="1094635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5EBE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ound Same Side Corner Rectangle 23">
              <a:extLst>
                <a:ext uri="{FF2B5EF4-FFF2-40B4-BE49-F238E27FC236}">
                  <a16:creationId xmlns:a16="http://schemas.microsoft.com/office/drawing/2014/main" id="{C24FBDB1-4CA3-4D79-935D-11762DBA36F5}"/>
                </a:ext>
              </a:extLst>
            </p:cNvPr>
            <p:cNvSpPr/>
            <p:nvPr/>
          </p:nvSpPr>
          <p:spPr>
            <a:xfrm>
              <a:off x="720000" y="4898547"/>
              <a:ext cx="5796216" cy="426626"/>
            </a:xfrm>
            <a:prstGeom prst="round2SameRect">
              <a:avLst/>
            </a:prstGeom>
            <a:solidFill>
              <a:srgbClr val="5EBEE4"/>
            </a:solidFill>
            <a:ln w="63500">
              <a:solidFill>
                <a:srgbClr val="5EBEE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3" name="TextBox 30">
            <a:extLst>
              <a:ext uri="{FF2B5EF4-FFF2-40B4-BE49-F238E27FC236}">
                <a16:creationId xmlns:a16="http://schemas.microsoft.com/office/drawing/2014/main" id="{3D72400A-5943-458C-8ABD-A9E8677769A1}"/>
              </a:ext>
            </a:extLst>
          </p:cNvPr>
          <p:cNvSpPr txBox="1"/>
          <p:nvPr/>
        </p:nvSpPr>
        <p:spPr>
          <a:xfrm>
            <a:off x="3430285" y="2646133"/>
            <a:ext cx="177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th-TH" altLang="ko-KR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โครงการหลักที่ 2</a:t>
            </a:r>
            <a:endParaRPr lang="ko-KR" alt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EB3FB7E6-D04F-483D-9D97-9F8A5C24D874}"/>
              </a:ext>
            </a:extLst>
          </p:cNvPr>
          <p:cNvSpPr txBox="1"/>
          <p:nvPr/>
        </p:nvSpPr>
        <p:spPr>
          <a:xfrm>
            <a:off x="3265693" y="3001380"/>
            <a:ext cx="261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โครงการบริหารจัดการเพื่อสนับสนุนภารกิจของมหาวิทยาลัย</a:t>
            </a:r>
            <a:endParaRPr lang="ko-KR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6D0C24-18A7-4F78-B8A8-543B036F2154}"/>
              </a:ext>
            </a:extLst>
          </p:cNvPr>
          <p:cNvGrpSpPr/>
          <p:nvPr/>
        </p:nvGrpSpPr>
        <p:grpSpPr>
          <a:xfrm>
            <a:off x="6211891" y="2727931"/>
            <a:ext cx="2680477" cy="981334"/>
            <a:chOff x="720000" y="4898547"/>
            <a:chExt cx="5796216" cy="14252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1D3293-E235-4FB0-8152-424497C59304}"/>
                </a:ext>
              </a:extLst>
            </p:cNvPr>
            <p:cNvSpPr/>
            <p:nvPr/>
          </p:nvSpPr>
          <p:spPr>
            <a:xfrm>
              <a:off x="720000" y="5229200"/>
              <a:ext cx="5796216" cy="1094635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5EBE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ound Same Side Corner Rectangle 23">
              <a:extLst>
                <a:ext uri="{FF2B5EF4-FFF2-40B4-BE49-F238E27FC236}">
                  <a16:creationId xmlns:a16="http://schemas.microsoft.com/office/drawing/2014/main" id="{C24FBDB1-4CA3-4D79-935D-11762DBA36F5}"/>
                </a:ext>
              </a:extLst>
            </p:cNvPr>
            <p:cNvSpPr/>
            <p:nvPr/>
          </p:nvSpPr>
          <p:spPr>
            <a:xfrm>
              <a:off x="720000" y="4898547"/>
              <a:ext cx="5796216" cy="426626"/>
            </a:xfrm>
            <a:prstGeom prst="round2SameRect">
              <a:avLst/>
            </a:prstGeom>
            <a:solidFill>
              <a:srgbClr val="5EBEE4"/>
            </a:solidFill>
            <a:ln w="63500">
              <a:solidFill>
                <a:srgbClr val="5EBEE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8" name="TextBox 30">
            <a:extLst>
              <a:ext uri="{FF2B5EF4-FFF2-40B4-BE49-F238E27FC236}">
                <a16:creationId xmlns:a16="http://schemas.microsoft.com/office/drawing/2014/main" id="{3D72400A-5943-458C-8ABD-A9E8677769A1}"/>
              </a:ext>
            </a:extLst>
          </p:cNvPr>
          <p:cNvSpPr txBox="1"/>
          <p:nvPr/>
        </p:nvSpPr>
        <p:spPr>
          <a:xfrm>
            <a:off x="6439946" y="2656278"/>
            <a:ext cx="177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286"/>
            <a:r>
              <a:rPr lang="th-TH" altLang="ko-KR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โครงการหลักที่ 3</a:t>
            </a:r>
            <a:endParaRPr lang="ko-KR" alt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EB3FB7E6-D04F-483D-9D97-9F8A5C24D874}"/>
              </a:ext>
            </a:extLst>
          </p:cNvPr>
          <p:cNvSpPr txBox="1"/>
          <p:nvPr/>
        </p:nvSpPr>
        <p:spPr>
          <a:xfrm>
            <a:off x="6275354" y="3011525"/>
            <a:ext cx="2617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โครงการบริหารจัดการพลังงานทรัพยากรและ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endParaRPr lang="ko-KR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" name="กลุ่ม 49"/>
          <p:cNvGrpSpPr/>
          <p:nvPr/>
        </p:nvGrpSpPr>
        <p:grpSpPr>
          <a:xfrm>
            <a:off x="9285015" y="2679396"/>
            <a:ext cx="2680477" cy="1063133"/>
            <a:chOff x="9118593" y="2212129"/>
            <a:chExt cx="2680477" cy="1063133"/>
          </a:xfrm>
        </p:grpSpPr>
        <p:grpSp>
          <p:nvGrpSpPr>
            <p:cNvPr id="30" name="Group 24">
              <a:extLst>
                <a:ext uri="{FF2B5EF4-FFF2-40B4-BE49-F238E27FC236}">
                  <a16:creationId xmlns:a16="http://schemas.microsoft.com/office/drawing/2014/main" id="{0F6D0C24-18A7-4F78-B8A8-543B036F2154}"/>
                </a:ext>
              </a:extLst>
            </p:cNvPr>
            <p:cNvGrpSpPr/>
            <p:nvPr/>
          </p:nvGrpSpPr>
          <p:grpSpPr>
            <a:xfrm>
              <a:off x="9118593" y="2283782"/>
              <a:ext cx="2680477" cy="981334"/>
              <a:chOff x="720000" y="4898547"/>
              <a:chExt cx="5796216" cy="14252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25">
                <a:extLst>
                  <a:ext uri="{FF2B5EF4-FFF2-40B4-BE49-F238E27FC236}">
                    <a16:creationId xmlns:a16="http://schemas.microsoft.com/office/drawing/2014/main" id="{051D3293-E235-4FB0-8152-424497C59304}"/>
                  </a:ext>
                </a:extLst>
              </p:cNvPr>
              <p:cNvSpPr/>
              <p:nvPr/>
            </p:nvSpPr>
            <p:spPr>
              <a:xfrm>
                <a:off x="720000" y="5229200"/>
                <a:ext cx="5796216" cy="1094635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5EBE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Round Same Side Corner Rectangle 23">
                <a:extLst>
                  <a:ext uri="{FF2B5EF4-FFF2-40B4-BE49-F238E27FC236}">
                    <a16:creationId xmlns:a16="http://schemas.microsoft.com/office/drawing/2014/main" id="{C24FBDB1-4CA3-4D79-935D-11762DBA36F5}"/>
                  </a:ext>
                </a:extLst>
              </p:cNvPr>
              <p:cNvSpPr/>
              <p:nvPr/>
            </p:nvSpPr>
            <p:spPr>
              <a:xfrm>
                <a:off x="720000" y="4898547"/>
                <a:ext cx="5796216" cy="426626"/>
              </a:xfrm>
              <a:prstGeom prst="round2SameRect">
                <a:avLst/>
              </a:prstGeom>
              <a:solidFill>
                <a:srgbClr val="5EBEE4"/>
              </a:solidFill>
              <a:ln w="63500">
                <a:solidFill>
                  <a:srgbClr val="5EBEE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3D72400A-5943-458C-8ABD-A9E8677769A1}"/>
                </a:ext>
              </a:extLst>
            </p:cNvPr>
            <p:cNvSpPr txBox="1"/>
            <p:nvPr/>
          </p:nvSpPr>
          <p:spPr>
            <a:xfrm>
              <a:off x="9346648" y="2212129"/>
              <a:ext cx="1775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th-TH" altLang="ko-KR" sz="24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โครงการหลักที่ 4</a:t>
              </a:r>
              <a:endParaRPr lang="ko-KR" alt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EB3FB7E6-D04F-483D-9D97-9F8A5C24D874}"/>
                </a:ext>
              </a:extLst>
            </p:cNvPr>
            <p:cNvSpPr txBox="1"/>
            <p:nvPr/>
          </p:nvSpPr>
          <p:spPr>
            <a:xfrm>
              <a:off x="9182056" y="2567376"/>
              <a:ext cx="2617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โครงการขับเคลื่อนการพัฒนาคุณภาพสู่มาตรฐานสากล</a:t>
              </a:r>
              <a:endParaRPr lang="ko-KR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5" name="กลุ่ม 54"/>
          <p:cNvGrpSpPr/>
          <p:nvPr/>
        </p:nvGrpSpPr>
        <p:grpSpPr>
          <a:xfrm>
            <a:off x="306596" y="5170347"/>
            <a:ext cx="2778639" cy="1095083"/>
            <a:chOff x="388892" y="4709332"/>
            <a:chExt cx="2778639" cy="1095083"/>
          </a:xfrm>
        </p:grpSpPr>
        <p:grpSp>
          <p:nvGrpSpPr>
            <p:cNvPr id="35" name="Group 24">
              <a:extLst>
                <a:ext uri="{FF2B5EF4-FFF2-40B4-BE49-F238E27FC236}">
                  <a16:creationId xmlns:a16="http://schemas.microsoft.com/office/drawing/2014/main" id="{0F6D0C24-18A7-4F78-B8A8-543B036F2154}"/>
                </a:ext>
              </a:extLst>
            </p:cNvPr>
            <p:cNvGrpSpPr/>
            <p:nvPr/>
          </p:nvGrpSpPr>
          <p:grpSpPr>
            <a:xfrm>
              <a:off x="388892" y="4823081"/>
              <a:ext cx="2680477" cy="981334"/>
              <a:chOff x="720000" y="4898547"/>
              <a:chExt cx="5796216" cy="14252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25">
                <a:extLst>
                  <a:ext uri="{FF2B5EF4-FFF2-40B4-BE49-F238E27FC236}">
                    <a16:creationId xmlns:a16="http://schemas.microsoft.com/office/drawing/2014/main" id="{051D3293-E235-4FB0-8152-424497C59304}"/>
                  </a:ext>
                </a:extLst>
              </p:cNvPr>
              <p:cNvSpPr/>
              <p:nvPr/>
            </p:nvSpPr>
            <p:spPr>
              <a:xfrm>
                <a:off x="720000" y="5229200"/>
                <a:ext cx="5796216" cy="1094635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5EBE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" name="Round Same Side Corner Rectangle 23">
                <a:extLst>
                  <a:ext uri="{FF2B5EF4-FFF2-40B4-BE49-F238E27FC236}">
                    <a16:creationId xmlns:a16="http://schemas.microsoft.com/office/drawing/2014/main" id="{C24FBDB1-4CA3-4D79-935D-11762DBA36F5}"/>
                  </a:ext>
                </a:extLst>
              </p:cNvPr>
              <p:cNvSpPr/>
              <p:nvPr/>
            </p:nvSpPr>
            <p:spPr>
              <a:xfrm>
                <a:off x="720000" y="4898547"/>
                <a:ext cx="5796216" cy="426626"/>
              </a:xfrm>
              <a:prstGeom prst="round2SameRect">
                <a:avLst/>
              </a:prstGeom>
              <a:solidFill>
                <a:srgbClr val="5EBEE4"/>
              </a:solidFill>
              <a:ln w="63500">
                <a:solidFill>
                  <a:srgbClr val="5EBEE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3D72400A-5943-458C-8ABD-A9E8677769A1}"/>
                </a:ext>
              </a:extLst>
            </p:cNvPr>
            <p:cNvSpPr txBox="1"/>
            <p:nvPr/>
          </p:nvSpPr>
          <p:spPr>
            <a:xfrm>
              <a:off x="744048" y="4709332"/>
              <a:ext cx="1775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th-TH" altLang="ko-KR" sz="24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โครงการหลักที่ 5</a:t>
              </a:r>
              <a:endParaRPr lang="ko-KR" alt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EB3FB7E6-D04F-483D-9D97-9F8A5C24D874}"/>
                </a:ext>
              </a:extLst>
            </p:cNvPr>
            <p:cNvSpPr txBox="1"/>
            <p:nvPr/>
          </p:nvSpPr>
          <p:spPr>
            <a:xfrm>
              <a:off x="550517" y="5230569"/>
              <a:ext cx="2617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โครงการบริหารทรัพยากรบุคคล</a:t>
              </a:r>
              <a:endParaRPr lang="ko-KR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6" name="กลุ่ม 55"/>
          <p:cNvGrpSpPr/>
          <p:nvPr/>
        </p:nvGrpSpPr>
        <p:grpSpPr>
          <a:xfrm>
            <a:off x="3677458" y="5251023"/>
            <a:ext cx="3465772" cy="1014407"/>
            <a:chOff x="3366822" y="5041739"/>
            <a:chExt cx="2680477" cy="1063133"/>
          </a:xfrm>
        </p:grpSpPr>
        <p:grpSp>
          <p:nvGrpSpPr>
            <p:cNvPr id="40" name="Group 24">
              <a:extLst>
                <a:ext uri="{FF2B5EF4-FFF2-40B4-BE49-F238E27FC236}">
                  <a16:creationId xmlns:a16="http://schemas.microsoft.com/office/drawing/2014/main" id="{0F6D0C24-18A7-4F78-B8A8-543B036F2154}"/>
                </a:ext>
              </a:extLst>
            </p:cNvPr>
            <p:cNvGrpSpPr/>
            <p:nvPr/>
          </p:nvGrpSpPr>
          <p:grpSpPr>
            <a:xfrm>
              <a:off x="3366822" y="5113392"/>
              <a:ext cx="2680477" cy="981334"/>
              <a:chOff x="720000" y="4898547"/>
              <a:chExt cx="5796216" cy="14252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Rectangle 25">
                <a:extLst>
                  <a:ext uri="{FF2B5EF4-FFF2-40B4-BE49-F238E27FC236}">
                    <a16:creationId xmlns:a16="http://schemas.microsoft.com/office/drawing/2014/main" id="{051D3293-E235-4FB0-8152-424497C59304}"/>
                  </a:ext>
                </a:extLst>
              </p:cNvPr>
              <p:cNvSpPr/>
              <p:nvPr/>
            </p:nvSpPr>
            <p:spPr>
              <a:xfrm>
                <a:off x="720000" y="5229200"/>
                <a:ext cx="5796216" cy="1094635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5EBE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Round Same Side Corner Rectangle 23">
                <a:extLst>
                  <a:ext uri="{FF2B5EF4-FFF2-40B4-BE49-F238E27FC236}">
                    <a16:creationId xmlns:a16="http://schemas.microsoft.com/office/drawing/2014/main" id="{C24FBDB1-4CA3-4D79-935D-11762DBA36F5}"/>
                  </a:ext>
                </a:extLst>
              </p:cNvPr>
              <p:cNvSpPr/>
              <p:nvPr/>
            </p:nvSpPr>
            <p:spPr>
              <a:xfrm>
                <a:off x="720000" y="4898547"/>
                <a:ext cx="5796216" cy="426626"/>
              </a:xfrm>
              <a:prstGeom prst="round2SameRect">
                <a:avLst/>
              </a:prstGeom>
              <a:solidFill>
                <a:srgbClr val="5EBEE4"/>
              </a:solidFill>
              <a:ln w="63500">
                <a:solidFill>
                  <a:srgbClr val="5EBEE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3D72400A-5943-458C-8ABD-A9E8677769A1}"/>
                </a:ext>
              </a:extLst>
            </p:cNvPr>
            <p:cNvSpPr txBox="1"/>
            <p:nvPr/>
          </p:nvSpPr>
          <p:spPr>
            <a:xfrm>
              <a:off x="3594877" y="5041739"/>
              <a:ext cx="1775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th-TH" altLang="ko-KR" sz="24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โครงการหลักที่ 6</a:t>
              </a:r>
              <a:endParaRPr lang="ko-KR" alt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4" name="TextBox 32">
              <a:extLst>
                <a:ext uri="{FF2B5EF4-FFF2-40B4-BE49-F238E27FC236}">
                  <a16:creationId xmlns:a16="http://schemas.microsoft.com/office/drawing/2014/main" id="{EB3FB7E6-D04F-483D-9D97-9F8A5C24D874}"/>
                </a:ext>
              </a:extLst>
            </p:cNvPr>
            <p:cNvSpPr txBox="1"/>
            <p:nvPr/>
          </p:nvSpPr>
          <p:spPr>
            <a:xfrm>
              <a:off x="3424256" y="5396986"/>
              <a:ext cx="2617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</a:t>
              </a: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สนับสนุน</a:t>
              </a:r>
              <a:r>
                <a:rPr lang="th-TH" sz="20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</a:t>
              </a: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กิจกรรมพัฒนานักศึกษา</a:t>
              </a:r>
              <a:endParaRPr lang="ko-KR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7" name="กลุ่ม 56"/>
          <p:cNvGrpSpPr/>
          <p:nvPr/>
        </p:nvGrpSpPr>
        <p:grpSpPr>
          <a:xfrm>
            <a:off x="7696354" y="5170347"/>
            <a:ext cx="2680477" cy="1093397"/>
            <a:chOff x="7643596" y="5148103"/>
            <a:chExt cx="2680477" cy="1093397"/>
          </a:xfrm>
        </p:grpSpPr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0F6D0C24-18A7-4F78-B8A8-543B036F2154}"/>
                </a:ext>
              </a:extLst>
            </p:cNvPr>
            <p:cNvGrpSpPr/>
            <p:nvPr/>
          </p:nvGrpSpPr>
          <p:grpSpPr>
            <a:xfrm>
              <a:off x="7643596" y="5260166"/>
              <a:ext cx="2680477" cy="981334"/>
              <a:chOff x="720000" y="4898547"/>
              <a:chExt cx="5796216" cy="14252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tangle 25">
                <a:extLst>
                  <a:ext uri="{FF2B5EF4-FFF2-40B4-BE49-F238E27FC236}">
                    <a16:creationId xmlns:a16="http://schemas.microsoft.com/office/drawing/2014/main" id="{051D3293-E235-4FB0-8152-424497C59304}"/>
                  </a:ext>
                </a:extLst>
              </p:cNvPr>
              <p:cNvSpPr/>
              <p:nvPr/>
            </p:nvSpPr>
            <p:spPr>
              <a:xfrm>
                <a:off x="720000" y="5229200"/>
                <a:ext cx="5796216" cy="1094635"/>
              </a:xfrm>
              <a:prstGeom prst="rect">
                <a:avLst/>
              </a:prstGeom>
              <a:solidFill>
                <a:sysClr val="window" lastClr="FFFFFF"/>
              </a:solidFill>
              <a:ln w="63500" cap="flat" cmpd="sng" algn="ctr">
                <a:solidFill>
                  <a:srgbClr val="5EBE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Round Same Side Corner Rectangle 23">
                <a:extLst>
                  <a:ext uri="{FF2B5EF4-FFF2-40B4-BE49-F238E27FC236}">
                    <a16:creationId xmlns:a16="http://schemas.microsoft.com/office/drawing/2014/main" id="{C24FBDB1-4CA3-4D79-935D-11762DBA36F5}"/>
                  </a:ext>
                </a:extLst>
              </p:cNvPr>
              <p:cNvSpPr/>
              <p:nvPr/>
            </p:nvSpPr>
            <p:spPr>
              <a:xfrm>
                <a:off x="720000" y="4898547"/>
                <a:ext cx="5796216" cy="426626"/>
              </a:xfrm>
              <a:prstGeom prst="round2SameRect">
                <a:avLst/>
              </a:prstGeom>
              <a:solidFill>
                <a:srgbClr val="5EBEE4"/>
              </a:solidFill>
              <a:ln w="63500">
                <a:solidFill>
                  <a:srgbClr val="5EBEE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48" name="TextBox 30">
              <a:extLst>
                <a:ext uri="{FF2B5EF4-FFF2-40B4-BE49-F238E27FC236}">
                  <a16:creationId xmlns:a16="http://schemas.microsoft.com/office/drawing/2014/main" id="{3D72400A-5943-458C-8ABD-A9E8677769A1}"/>
                </a:ext>
              </a:extLst>
            </p:cNvPr>
            <p:cNvSpPr txBox="1"/>
            <p:nvPr/>
          </p:nvSpPr>
          <p:spPr>
            <a:xfrm>
              <a:off x="7934566" y="5148103"/>
              <a:ext cx="1775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86"/>
              <a:r>
                <a:rPr lang="th-TH" altLang="ko-KR" sz="24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โครงการหลักที่ 7</a:t>
              </a:r>
              <a:endParaRPr lang="ko-KR" alt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EB3FB7E6-D04F-483D-9D97-9F8A5C24D874}"/>
                </a:ext>
              </a:extLst>
            </p:cNvPr>
            <p:cNvSpPr txBox="1"/>
            <p:nvPr/>
          </p:nvSpPr>
          <p:spPr>
            <a:xfrm>
              <a:off x="7976508" y="5635375"/>
              <a:ext cx="1871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86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</a:t>
              </a:r>
              <a:r>
                <a:rPr lang="th-TH" sz="24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การอื่น ๆ</a:t>
              </a:r>
              <a:endParaRPr lang="ko-KR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1" name="สี่เหลี่ยมผืนผ้า 50"/>
          <p:cNvSpPr/>
          <p:nvPr/>
        </p:nvSpPr>
        <p:spPr>
          <a:xfrm>
            <a:off x="306596" y="2213495"/>
            <a:ext cx="11658896" cy="329184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1 พัฒนาระบบบริหารจัดการสู่ความเป็นเลิศ</a:t>
            </a: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132587" y="4302947"/>
            <a:ext cx="3288281" cy="74593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2 พัฒนาสมรรถนะทรัพยากรบุคคลเพื่อเสริมสร้างคุณค่าให้แก่องค์กร</a:t>
            </a:r>
          </a:p>
        </p:txBody>
      </p:sp>
      <p:sp>
        <p:nvSpPr>
          <p:cNvPr id="54" name="สี่เหลี่ยมผืนผ้า 53"/>
          <p:cNvSpPr/>
          <p:nvPr/>
        </p:nvSpPr>
        <p:spPr>
          <a:xfrm>
            <a:off x="3677458" y="4319368"/>
            <a:ext cx="3465771" cy="7499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</a:t>
            </a:r>
            <a:r>
              <a:rPr lang="th-TH" sz="24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กิจกรรมพัฒนานักศึกษา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/>
          <p:cNvSpPr txBox="1"/>
          <p:nvPr/>
        </p:nvSpPr>
        <p:spPr>
          <a:xfrm>
            <a:off x="8083296" y="6255749"/>
            <a:ext cx="142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โครงการส่วนกลาง</a:t>
            </a:r>
            <a:endParaRPr lang="th-TH" sz="1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6689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>
          <a:xfrm>
            <a:off x="9222292" y="445954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E957A-9B71-1566-6BC4-B74460051BBA}"/>
              </a:ext>
            </a:extLst>
          </p:cNvPr>
          <p:cNvSpPr txBox="1"/>
          <p:nvPr/>
        </p:nvSpPr>
        <p:spPr>
          <a:xfrm>
            <a:off x="355331" y="375956"/>
            <a:ext cx="11731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2.3 จัดทำแผนปฏิบัติ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ราชการประจำปีงบประมาณ พ.ศ. 2568 ของหน่วยงาน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วิธีดำเนินการ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เมื่อพิจารณาตามข้อ 1 แล้ว ขอให้ท่านกรอกข้อมูลโครงการใน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Google Sheet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QR Code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Link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ด้านล่างนี้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กำหนดส่งภายในวันที่ 27 กันยายน 2567 เพื่อจะได้รวบรวมส่งให้กับมหาวิทยาลัยต่อไป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306596" y="2213495"/>
            <a:ext cx="1403332" cy="329184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56" y="1912379"/>
            <a:ext cx="2075688" cy="2075688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7101452" y="4979774"/>
            <a:ext cx="51572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เมื่อทุกกองดำเนินการจัดทำแผนปฏิบัติราชการเรียบร้อยแล้ว </a:t>
            </a:r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ขอให้ทำบันทึกนำส่งแผนปฏิบัติราชการ ประจำปี 2568 </a:t>
            </a:r>
          </a:p>
          <a:p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ส่งที่ คุณชนกญาดา โคตรสาลี </a:t>
            </a:r>
          </a:p>
          <a:p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 ชั้น 4 อาคาร 10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55331" y="5250190"/>
            <a:ext cx="6619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https://docs.google.com/spreadsheets/d/1rd0mpP8hd7zmsrrmfoif1FzfoVMU70x5/edit?usp=sharing&amp;ouid=109175009675031981499&amp;rtpof=true&amp;sd=true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5" y="2638755"/>
            <a:ext cx="6822025" cy="251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56" y="2597698"/>
            <a:ext cx="2286000" cy="2286000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9409440" y="3929591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Google Sheet</a:t>
            </a:r>
          </a:p>
          <a:p>
            <a:pPr algn="ctr"/>
            <a:r>
              <a:rPr lang="th-TH" dirty="0" smtClean="0"/>
              <a:t>แผนปฏิบัติราชการ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11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-3" y="3524522"/>
            <a:ext cx="12191999" cy="15256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-2" y="2071679"/>
            <a:ext cx="12192002" cy="135732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23996" y="224250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ระเบียบวาระที่ 6 เรื่องอื่น ๆ</a:t>
            </a:r>
            <a:endParaRPr lang="th-TH" sz="6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461-757D-49A3-8D8C-0A0D6463B304}" type="slidenum">
              <a:rPr lang="th-TH"/>
              <a:pPr/>
              <a:t>24</a:t>
            </a:fld>
            <a:endParaRPr lang="th-TH" dirty="0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87320" y="3772608"/>
            <a:ext cx="10817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ติดตามผลการดำเนินโครงการตามแผนปฏิบัติราชการประจำปีงบประมาณ พ.ศ. 2567 </a:t>
            </a:r>
            <a:endParaRPr lang="th-TH" b="1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algn="ctr"/>
            <a:r>
              <a:rPr lang="th-TH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รอบ </a:t>
            </a:r>
            <a:r>
              <a:rPr lang="th-TH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12 เดือน (ตุลาคม 2566 – 30 กันยายน 2567</a:t>
            </a:r>
            <a:r>
              <a:rPr lang="th-TH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)</a:t>
            </a:r>
            <a:endParaRPr lang="en-US" kern="0" dirty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6354836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Google Shape;1467;p40">
            <a:extLst>
              <a:ext uri="{FF2B5EF4-FFF2-40B4-BE49-F238E27FC236}">
                <a16:creationId xmlns:a16="http://schemas.microsoft.com/office/drawing/2014/main" id="{26BA14A8-1E01-446E-2C0D-B749072F6232}"/>
              </a:ext>
            </a:extLst>
          </p:cNvPr>
          <p:cNvSpPr txBox="1">
            <a:spLocks/>
          </p:cNvSpPr>
          <p:nvPr/>
        </p:nvSpPr>
        <p:spPr>
          <a:xfrm>
            <a:off x="0" y="5050"/>
            <a:ext cx="12192000" cy="1112550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6 </a:t>
            </a:r>
            <a:r>
              <a:rPr lang="th-TH" sz="3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ติดตามผลการดำเนินโครงการตามแผนปฏิบัติ</a:t>
            </a:r>
            <a:r>
              <a:rPr lang="th-TH" sz="3600" b="1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ราชการ ประจำปี</a:t>
            </a:r>
            <a:r>
              <a:rPr lang="th-TH" sz="3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งบประมาณ พ.ศ. 2567 </a:t>
            </a:r>
            <a:r>
              <a:rPr lang="th-TH" sz="3600" b="1" kern="0" dirty="0" smtClean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รอบ </a:t>
            </a:r>
            <a:r>
              <a:rPr lang="th-TH" sz="3600" b="1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12 เดือน (ตุลาคม 2566 – 30 กันยายน 2567</a:t>
            </a:r>
            <a:r>
              <a:rPr lang="th-TH" sz="3600" kern="0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)</a:t>
            </a:r>
            <a:endParaRPr lang="en-US" sz="3600" kern="0" dirty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6" y="1520624"/>
            <a:ext cx="6985764" cy="288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ตัวเชื่อมต่อโค้ง 6"/>
          <p:cNvCxnSpPr/>
          <p:nvPr/>
        </p:nvCxnSpPr>
        <p:spPr>
          <a:xfrm>
            <a:off x="6217920" y="2002536"/>
            <a:ext cx="1976628" cy="1479489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/>
          <p:cNvSpPr txBox="1"/>
          <p:nvPr/>
        </p:nvSpPr>
        <p:spPr>
          <a:xfrm>
            <a:off x="8316466" y="1585117"/>
            <a:ext cx="3575304" cy="3539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ผลการเบิกจ่าย ภาพรวม</a:t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สำนักงานอธิการบดี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46.66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(ณ วันที่ 25 กันยายน 2567 เวลา 10.35 น.) 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โดยแบ่งเป็นหน่วยงานดังนี้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กองกลาง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45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กองนโยบายและแผน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กองพัฒนานักศึกษา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" name="ตัวเชื่อมต่อโค้ง 13"/>
          <p:cNvCxnSpPr/>
          <p:nvPr/>
        </p:nvCxnSpPr>
        <p:spPr>
          <a:xfrm>
            <a:off x="6300216" y="2139696"/>
            <a:ext cx="1894332" cy="1852734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โค้ง 15"/>
          <p:cNvCxnSpPr/>
          <p:nvPr/>
        </p:nvCxnSpPr>
        <p:spPr>
          <a:xfrm rot="16200000" flipH="1">
            <a:off x="6033011" y="2312417"/>
            <a:ext cx="2210813" cy="2084831"/>
          </a:xfrm>
          <a:prstGeom prst="curvedConnector3">
            <a:avLst>
              <a:gd name="adj1" fmla="val 93015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3"/>
          <a:srcRect l="33199" t="15793" r="32508" b="26007"/>
          <a:stretch/>
        </p:blipFill>
        <p:spPr>
          <a:xfrm>
            <a:off x="383921" y="4460239"/>
            <a:ext cx="5247724" cy="2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3177" y="5003843"/>
            <a:ext cx="12192002" cy="9827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5E6E08-14C6-412C-84A8-297A54CBF784}"/>
              </a:ext>
            </a:extLst>
          </p:cNvPr>
          <p:cNvSpPr/>
          <p:nvPr/>
        </p:nvSpPr>
        <p:spPr>
          <a:xfrm>
            <a:off x="-2" y="2758749"/>
            <a:ext cx="12192002" cy="217556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128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ระเบียบวาระที่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" y="2794564"/>
            <a:ext cx="121920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เรื่องประธานแจ้งที่ประชุมทราบ</a:t>
            </a:r>
          </a:p>
          <a:p>
            <a:pPr lvl="0" algn="ctr"/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		</a:t>
            </a:r>
            <a:r>
              <a:rPr kumimoji="0" lang="th-TH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1.1 </a:t>
            </a:r>
            <a:r>
              <a:rPr lang="th-TH" sz="3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</a:t>
            </a:r>
            <a:r>
              <a:rPr lang="th-TH" sz="32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ถ่ายทอดแผนปฏิบัติราชการและงบประมาณรายจ่ายของมหาวิทยาลัยราชภัฏสกลนคร ประจำปีงบประมาณ พ.ศ. 2568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5E461-757D-49A3-8D8C-0A0D6463B304}" type="slidenum"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5864630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40A2274-E796-DA3E-89C2-DFC811F2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166A1-EB09-4522-BFA0-2AB02C836849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</a:rPr>
              <a:t>เรื่องที่ประธานแจ้งให้ทราบ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272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/>
          </p:nvPr>
        </p:nvGraphicFramePr>
        <p:xfrm>
          <a:off x="4576445" y="3422723"/>
          <a:ext cx="7133336" cy="324412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784096">
                  <a:extLst>
                    <a:ext uri="{9D8B030D-6E8A-4147-A177-3AD203B41FA5}">
                      <a16:colId xmlns:a16="http://schemas.microsoft.com/office/drawing/2014/main" val="957509917"/>
                    </a:ext>
                  </a:extLst>
                </a:gridCol>
                <a:gridCol w="1026160">
                  <a:extLst>
                    <a:ext uri="{9D8B030D-6E8A-4147-A177-3AD203B41FA5}">
                      <a16:colId xmlns:a16="http://schemas.microsoft.com/office/drawing/2014/main" val="2133051252"/>
                    </a:ext>
                  </a:extLst>
                </a:gridCol>
                <a:gridCol w="192024">
                  <a:extLst>
                    <a:ext uri="{9D8B030D-6E8A-4147-A177-3AD203B41FA5}">
                      <a16:colId xmlns:a16="http://schemas.microsoft.com/office/drawing/2014/main" val="1955692466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317375293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01570427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50147375"/>
                    </a:ext>
                  </a:extLst>
                </a:gridCol>
                <a:gridCol w="1187704">
                  <a:extLst>
                    <a:ext uri="{9D8B030D-6E8A-4147-A177-3AD203B41FA5}">
                      <a16:colId xmlns:a16="http://schemas.microsoft.com/office/drawing/2014/main" val="653266972"/>
                    </a:ext>
                  </a:extLst>
                </a:gridCol>
              </a:tblGrid>
              <a:tr h="75385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 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 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 3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</a:t>
                      </a:r>
                    </a:p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รวม/กอง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09468"/>
                  </a:ext>
                </a:extLst>
              </a:tr>
              <a:tr h="418807">
                <a:tc gridSpan="7"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จำนวนตัวชี้วัดระดับมหาวิทยาลัยที่สำนักงานอธิการบดีรับผิดชอบ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986474"/>
                  </a:ext>
                </a:extLst>
              </a:tr>
              <a:tr h="41880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กองกลาง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8921"/>
                  </a:ext>
                </a:extLst>
              </a:tr>
              <a:tr h="41880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กองแผน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47862"/>
                  </a:ext>
                </a:extLst>
              </a:tr>
              <a:tr h="233785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กองพัฒนานักศึกษา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th-TH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73164"/>
                  </a:ext>
                </a:extLst>
              </a:tr>
              <a:tr h="41880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0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.วิธีธรรม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th-TH" dirty="0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00392"/>
                  </a:ext>
                </a:extLst>
              </a:tr>
              <a:tr h="418807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07175"/>
                  </a:ext>
                </a:extLst>
              </a:tr>
            </a:tbl>
          </a:graphicData>
        </a:graphic>
      </p:graphicFrame>
      <p:sp>
        <p:nvSpPr>
          <p:cNvPr id="9" name="กล่องข้อความ 8"/>
          <p:cNvSpPr txBox="1"/>
          <p:nvPr/>
        </p:nvSpPr>
        <p:spPr>
          <a:xfrm>
            <a:off x="4540377" y="1429331"/>
            <a:ext cx="7133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นางสาวพิชญาดา ธานี ผู้อำนวยการกองกลาง รักษาราชการแทนผู้อำนวยการสำนักงานอธิการบดีและบุคลากรสำนักงานอธิการบดี</a:t>
            </a:r>
            <a:r>
              <a:rPr lang="th-TH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เข้าร่วมประชุมเชิงปฏิบัติการ เรื่อง การถ่ายทอดตัวชี้วัดและค่าเป้าหมายการปฏิบัติราชการของมหาวิทยาลัยราชภัฏสกลนคร ประจำปีงบประมาณ พ.ศ. 2568 วันพฤหัสบดีที่ 5 กันยายน 2567 เวลา 13.00 - 16.30 น. ณ ห้องประชุมสร้อยสุวรรณา ชั้น 3 อาคาร 10 มหาวิทยาลัยราชภัฏสกลนคร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540377" y="2943235"/>
            <a:ext cx="7205472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สรุปตัวชี้วัดที่สำนักงานอธิการบดี รับผิดชอบระดับมหาวิทยาลัย รวม 25 ตัวชี้วัด ดังนี้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4398137" y="733186"/>
            <a:ext cx="7644511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th-TH" sz="2000" b="1" u="sng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ระเบียบวาระที่ </a:t>
            </a:r>
            <a:r>
              <a:rPr lang="th-TH" sz="2000" b="1" u="sng" kern="0" dirty="0" smtClean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1.1 </a:t>
            </a:r>
            <a:r>
              <a:rPr lang="th-TH" sz="2000" b="1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การถ่ายทอดแผนปฏิบัติราชการและงบประมาณรายจ่ายของมหาวิทยาลัยราชภัฏสกลนคร </a:t>
            </a:r>
          </a:p>
          <a:p>
            <a:r>
              <a:rPr lang="th-TH" sz="2000" b="1" kern="0" dirty="0">
                <a:solidFill>
                  <a:srgbClr val="00206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                   ประจำปีงบประมาณ พ.ศ. 2568</a:t>
            </a:r>
            <a:endParaRPr lang="th-TH" sz="2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8" y="733186"/>
            <a:ext cx="4142039" cy="585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42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กล่องข้อความ 157"/>
          <p:cNvSpPr txBox="1"/>
          <p:nvPr/>
        </p:nvSpPr>
        <p:spPr>
          <a:xfrm>
            <a:off x="8316082" y="1419907"/>
            <a:ext cx="3710818" cy="553998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ค่านิยมหลักองค์กร </a:t>
            </a:r>
          </a:p>
        </p:txBody>
      </p:sp>
      <p:pic>
        <p:nvPicPr>
          <p:cNvPr id="139" name="รูปภาพ 13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61064"/>
          <a:stretch/>
        </p:blipFill>
        <p:spPr>
          <a:xfrm>
            <a:off x="-9518" y="-19560"/>
            <a:ext cx="12201518" cy="1383904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919842" y="570638"/>
            <a:ext cx="5064022" cy="58477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70C0"/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มหาวิทยาลัยราชภัฏสกลนคร เป็นสถาบันอุดมศึกษาเพื่อการพัฒนาท้องถิ่น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มุ่งความเป็นเลิศทางวิชาการบนพื้นฐานแห่งคุณธรรมร่วมชี้นำการพัฒนาท้องถิ่นและสังคม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9156262" y="1953292"/>
            <a:ext cx="2767358" cy="18004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“ร่วมคิด  ร่วมใจ  ร่วมทำหน้าที่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อย่างมีความสุข” 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/>
            </a:r>
            <a:b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H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’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s,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ประกอบด้วย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Head, Heart and Hand for Healthy Organization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798243" y="81103"/>
            <a:ext cx="1307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sz="3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ปรัชญา</a:t>
            </a:r>
            <a:r>
              <a: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sz="3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5851422" y="161781"/>
            <a:ext cx="11857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3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วิสัยทัศน์ 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6036910" y="583864"/>
            <a:ext cx="6053489" cy="58477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70C0"/>
            </a:solidFill>
          </a:ln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“มหาวิทยาลัยราชภัฏสกลนคร มุ่งผลิตบัณฑิตที่มี</a:t>
            </a:r>
            <a:r>
              <a:rPr lang="th-TH" sz="1600" b="1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 มีคุณภาพ มีสมรรถนะ บูรณาการ องค์ความรู้ นวัตกรรม และเทคโนโลยี เพื่อพัฒนาชุมชนท้องถิ่นหรือชุมชนอื่นและสร้างความมั่นคงให้กับประเทศ”</a:t>
            </a:r>
          </a:p>
        </p:txBody>
      </p:sp>
      <p:grpSp>
        <p:nvGrpSpPr>
          <p:cNvPr id="138" name="กลุ่ม 137"/>
          <p:cNvGrpSpPr/>
          <p:nvPr/>
        </p:nvGrpSpPr>
        <p:grpSpPr>
          <a:xfrm>
            <a:off x="301566" y="1510596"/>
            <a:ext cx="6360581" cy="2541306"/>
            <a:chOff x="5577369" y="1497362"/>
            <a:chExt cx="6360581" cy="2541306"/>
          </a:xfrm>
        </p:grpSpPr>
        <p:sp>
          <p:nvSpPr>
            <p:cNvPr id="89" name="사각형: 둥근 모서리 37">
              <a:extLst>
                <a:ext uri="{FF2B5EF4-FFF2-40B4-BE49-F238E27FC236}">
                  <a16:creationId xmlns:a16="http://schemas.microsoft.com/office/drawing/2014/main" id="{EC3AA4C5-7BA2-47A1-858B-3FC1742EB26A}"/>
                </a:ext>
              </a:extLst>
            </p:cNvPr>
            <p:cNvSpPr/>
            <p:nvPr/>
          </p:nvSpPr>
          <p:spPr>
            <a:xfrm>
              <a:off x="5664420" y="2790101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CEDD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사각형: 둥근 모서리 47">
              <a:extLst>
                <a:ext uri="{FF2B5EF4-FFF2-40B4-BE49-F238E27FC236}">
                  <a16:creationId xmlns:a16="http://schemas.microsoft.com/office/drawing/2014/main" id="{535A0ABB-27D4-4BA4-8F3F-4277EC02D3C4}"/>
                </a:ext>
              </a:extLst>
            </p:cNvPr>
            <p:cNvSpPr/>
            <p:nvPr/>
          </p:nvSpPr>
          <p:spPr>
            <a:xfrm>
              <a:off x="8857541" y="2790100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사각형: 둥근 모서리 48">
              <a:extLst>
                <a:ext uri="{FF2B5EF4-FFF2-40B4-BE49-F238E27FC236}">
                  <a16:creationId xmlns:a16="http://schemas.microsoft.com/office/drawing/2014/main" id="{5DB1610F-0E6E-4467-9356-D46DD14961C9}"/>
                </a:ext>
              </a:extLst>
            </p:cNvPr>
            <p:cNvSpPr/>
            <p:nvPr/>
          </p:nvSpPr>
          <p:spPr>
            <a:xfrm>
              <a:off x="8857541" y="1497362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4D97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사각형: 둥근 모서리 49">
              <a:extLst>
                <a:ext uri="{FF2B5EF4-FFF2-40B4-BE49-F238E27FC236}">
                  <a16:creationId xmlns:a16="http://schemas.microsoft.com/office/drawing/2014/main" id="{883B34F4-F745-49F1-922E-2B837580588C}"/>
                </a:ext>
              </a:extLst>
            </p:cNvPr>
            <p:cNvSpPr/>
            <p:nvPr/>
          </p:nvSpPr>
          <p:spPr>
            <a:xfrm>
              <a:off x="5664420" y="1497362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3" name="그룹 6">
              <a:extLst>
                <a:ext uri="{FF2B5EF4-FFF2-40B4-BE49-F238E27FC236}">
                  <a16:creationId xmlns:a16="http://schemas.microsoft.com/office/drawing/2014/main" id="{A02107F5-4214-4AB5-98B8-0EE342A5FB31}"/>
                </a:ext>
              </a:extLst>
            </p:cNvPr>
            <p:cNvGrpSpPr/>
            <p:nvPr/>
          </p:nvGrpSpPr>
          <p:grpSpPr>
            <a:xfrm>
              <a:off x="7805200" y="1772031"/>
              <a:ext cx="1991970" cy="1991970"/>
              <a:chOff x="11977794" y="1437147"/>
              <a:chExt cx="3273771" cy="3273771"/>
            </a:xfrm>
          </p:grpSpPr>
          <p:sp>
            <p:nvSpPr>
              <p:cNvPr id="94" name="타원 3">
                <a:extLst>
                  <a:ext uri="{FF2B5EF4-FFF2-40B4-BE49-F238E27FC236}">
                    <a16:creationId xmlns:a16="http://schemas.microsoft.com/office/drawing/2014/main" id="{CA89B0CA-3704-4BC6-8E28-60ECDF7BB4CC}"/>
                  </a:ext>
                </a:extLst>
              </p:cNvPr>
              <p:cNvSpPr/>
              <p:nvPr/>
            </p:nvSpPr>
            <p:spPr>
              <a:xfrm>
                <a:off x="11977794" y="1437147"/>
                <a:ext cx="3273771" cy="3273771"/>
              </a:xfrm>
              <a:prstGeom prst="ellipse">
                <a:avLst/>
              </a:prstGeom>
              <a:solidFill>
                <a:sysClr val="windowText" lastClr="000000">
                  <a:alpha val="3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타원 4">
                <a:extLst>
                  <a:ext uri="{FF2B5EF4-FFF2-40B4-BE49-F238E27FC236}">
                    <a16:creationId xmlns:a16="http://schemas.microsoft.com/office/drawing/2014/main" id="{23C66EBB-1523-4733-A8A5-D126F0D79442}"/>
                  </a:ext>
                </a:extLst>
              </p:cNvPr>
              <p:cNvSpPr/>
              <p:nvPr/>
            </p:nvSpPr>
            <p:spPr>
              <a:xfrm>
                <a:off x="12378035" y="1837388"/>
                <a:ext cx="2473289" cy="247328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99" name="TextBox 13">
              <a:extLst>
                <a:ext uri="{FF2B5EF4-FFF2-40B4-BE49-F238E27FC236}">
                  <a16:creationId xmlns:a16="http://schemas.microsoft.com/office/drawing/2014/main" id="{DE8D891C-7C22-4837-A9CF-E6E4C79A48CA}"/>
                </a:ext>
              </a:extLst>
            </p:cNvPr>
            <p:cNvSpPr txBox="1"/>
            <p:nvPr/>
          </p:nvSpPr>
          <p:spPr>
            <a:xfrm rot="18900000">
              <a:off x="8014066" y="1929014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1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endParaRPr>
            </a:p>
          </p:txBody>
        </p:sp>
        <p:sp>
          <p:nvSpPr>
            <p:cNvPr id="100" name="TextBox 14">
              <a:extLst>
                <a:ext uri="{FF2B5EF4-FFF2-40B4-BE49-F238E27FC236}">
                  <a16:creationId xmlns:a16="http://schemas.microsoft.com/office/drawing/2014/main" id="{C8291552-5C95-4D70-A8F8-8BA59B4B6B03}"/>
                </a:ext>
              </a:extLst>
            </p:cNvPr>
            <p:cNvSpPr txBox="1"/>
            <p:nvPr/>
          </p:nvSpPr>
          <p:spPr>
            <a:xfrm rot="2700000">
              <a:off x="8100877" y="1929014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2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endParaRPr>
            </a:p>
          </p:txBody>
        </p:sp>
        <p:sp>
          <p:nvSpPr>
            <p:cNvPr id="101" name="TextBox 15">
              <a:extLst>
                <a:ext uri="{FF2B5EF4-FFF2-40B4-BE49-F238E27FC236}">
                  <a16:creationId xmlns:a16="http://schemas.microsoft.com/office/drawing/2014/main" id="{B098D652-08C9-46F4-981A-9CE3A89593A4}"/>
                </a:ext>
              </a:extLst>
            </p:cNvPr>
            <p:cNvSpPr txBox="1"/>
            <p:nvPr/>
          </p:nvSpPr>
          <p:spPr>
            <a:xfrm rot="13500000">
              <a:off x="8014066" y="2003966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3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BC3BA23A-26DD-417D-9CF8-D27F5380D950}"/>
                </a:ext>
              </a:extLst>
            </p:cNvPr>
            <p:cNvSpPr txBox="1"/>
            <p:nvPr/>
          </p:nvSpPr>
          <p:spPr>
            <a:xfrm rot="8100000">
              <a:off x="8100877" y="2003966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4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endParaRPr>
            </a:p>
          </p:txBody>
        </p:sp>
        <p:sp>
          <p:nvSpPr>
            <p:cNvPr id="113" name="TextBox 5">
              <a:extLst>
                <a:ext uri="{FF2B5EF4-FFF2-40B4-BE49-F238E27FC236}">
                  <a16:creationId xmlns:a16="http://schemas.microsoft.com/office/drawing/2014/main" id="{CF4CEA4D-D63A-4C74-A536-F4F9A6EB64E1}"/>
                </a:ext>
              </a:extLst>
            </p:cNvPr>
            <p:cNvSpPr txBox="1"/>
            <p:nvPr/>
          </p:nvSpPr>
          <p:spPr>
            <a:xfrm>
              <a:off x="7893409" y="2482743"/>
              <a:ext cx="1787205" cy="534368"/>
            </a:xfrm>
            <a:prstGeom prst="rect">
              <a:avLst/>
            </a:prstGeom>
            <a:noFill/>
          </p:spPr>
          <p:txBody>
            <a:bodyPr wrap="square" tIns="36000" bIns="36000" rtlCol="0">
              <a:spAutoFit/>
            </a:bodyPr>
            <a:lstStyle/>
            <a:p>
              <a:pPr lvl="0" algn="ctr"/>
              <a:r>
                <a:rPr lang="th-TH" sz="3000" b="1" dirty="0">
                  <a:latin typeface="TH SarabunPSK" pitchFamily="34" charset="-34"/>
                  <a:ea typeface="Calibri" pitchFamily="34" charset="0"/>
                  <a:cs typeface="TH SarabunPSK" pitchFamily="34" charset="-34"/>
                </a:rPr>
                <a:t>ยุทธศาสตร์</a:t>
              </a:r>
              <a:endParaRPr lang="en-US" sz="3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21" name="กลุ่ม 20"/>
            <p:cNvGrpSpPr/>
            <p:nvPr/>
          </p:nvGrpSpPr>
          <p:grpSpPr>
            <a:xfrm>
              <a:off x="5583310" y="1620923"/>
              <a:ext cx="1937816" cy="477769"/>
              <a:chOff x="197752" y="2095503"/>
              <a:chExt cx="2337234" cy="576246"/>
            </a:xfrm>
          </p:grpSpPr>
          <p:sp>
            <p:nvSpPr>
              <p:cNvPr id="57" name="สี่เหลี่ยมผืนผ้า 56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algn="ctr"/>
                <a:endParaRPr lang="th-TH" sz="3000" b="1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58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th-TH" sz="2100" b="1" dirty="0">
                    <a:solidFill>
                      <a:schemeClr val="bg1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1</a:t>
                </a:r>
                <a:endParaRPr lang="ko-KR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60" name="กลุ่ม 59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61" name="ลายทแยงมุม 60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ลายทแยงมุม 61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ลายทแยงมุม 62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6" name="กล่องข้อความ 55"/>
            <p:cNvSpPr txBox="1"/>
            <p:nvPr/>
          </p:nvSpPr>
          <p:spPr>
            <a:xfrm>
              <a:off x="5866525" y="1991875"/>
              <a:ext cx="2055231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การพัฒนาท้องถิ่นอย่างยั่งยืน</a:t>
              </a:r>
              <a:b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ด้วยการวิจัยและนวัตกรรม</a:t>
              </a:r>
            </a:p>
          </p:txBody>
        </p:sp>
        <p:grpSp>
          <p:nvGrpSpPr>
            <p:cNvPr id="114" name="กลุ่ม 113"/>
            <p:cNvGrpSpPr/>
            <p:nvPr/>
          </p:nvGrpSpPr>
          <p:grpSpPr>
            <a:xfrm>
              <a:off x="9985438" y="1620923"/>
              <a:ext cx="1937816" cy="477769"/>
              <a:chOff x="197752" y="2095503"/>
              <a:chExt cx="2337234" cy="576246"/>
            </a:xfrm>
          </p:grpSpPr>
          <p:sp>
            <p:nvSpPr>
              <p:cNvPr id="115" name="สี่เหลี่ยมผืนผ้า 114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algn="ctr"/>
                <a:endParaRPr lang="th-TH" sz="3000" b="1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16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th-TH" sz="2100" b="1" dirty="0">
                    <a:solidFill>
                      <a:schemeClr val="bg1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2</a:t>
                </a:r>
                <a:endParaRPr lang="ko-KR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117" name="กลุ่ม 116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118" name="ลายทแยงมุม 117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ลายทแยงมุม 118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ลายทแยงมุม 119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21" name="กล่องข้อความ 120"/>
            <p:cNvSpPr txBox="1"/>
            <p:nvPr/>
          </p:nvSpPr>
          <p:spPr>
            <a:xfrm>
              <a:off x="9836853" y="1991875"/>
              <a:ext cx="2055231" cy="61555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rIns="0" rtlCol="0">
              <a:spAutoFit/>
            </a:bodyPr>
            <a:lstStyle/>
            <a:p>
              <a:pPr lvl="0">
                <a:defRPr/>
              </a:pPr>
              <a:r>
                <a:rPr lang="th-TH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การผลิตบัณฑิตและพัฒนาครู</a:t>
              </a:r>
              <a:br>
                <a:rPr lang="th-TH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lang="th-TH" sz="1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ให้มีคุณภาพตามมาตรฐานวิชาชีพ</a:t>
              </a: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5577369" y="2900847"/>
              <a:ext cx="1937816" cy="477769"/>
              <a:chOff x="197752" y="2095503"/>
              <a:chExt cx="2337234" cy="576246"/>
            </a:xfrm>
          </p:grpSpPr>
          <p:sp>
            <p:nvSpPr>
              <p:cNvPr id="123" name="สี่เหลี่ยมผืนผ้า 122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algn="ctr"/>
                <a:endParaRPr lang="th-TH" sz="3000" b="1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24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th-TH" sz="2100" b="1" dirty="0">
                    <a:solidFill>
                      <a:schemeClr val="bg1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3</a:t>
                </a:r>
                <a:endParaRPr lang="ko-KR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125" name="กลุ่ม 124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126" name="ลายทแยงมุม 125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ลายทแยงมุม 126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ลายทแยงมุม 127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29" name="กล่องข้อความ 128"/>
            <p:cNvSpPr txBox="1"/>
            <p:nvPr/>
          </p:nvSpPr>
          <p:spPr>
            <a:xfrm>
              <a:off x="5860584" y="3289215"/>
              <a:ext cx="2445426" cy="41549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การยกระดับคุณภาพการศึกษา</a:t>
              </a:r>
            </a:p>
          </p:txBody>
        </p:sp>
        <p:grpSp>
          <p:nvGrpSpPr>
            <p:cNvPr id="130" name="กลุ่ม 129"/>
            <p:cNvGrpSpPr/>
            <p:nvPr/>
          </p:nvGrpSpPr>
          <p:grpSpPr>
            <a:xfrm>
              <a:off x="9985438" y="2900847"/>
              <a:ext cx="1937816" cy="477769"/>
              <a:chOff x="197752" y="2095503"/>
              <a:chExt cx="2337234" cy="576246"/>
            </a:xfrm>
          </p:grpSpPr>
          <p:sp>
            <p:nvSpPr>
              <p:cNvPr id="131" name="สี่เหลี่ยมผืนผ้า 130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algn="ctr"/>
                <a:endParaRPr lang="th-TH" sz="3000" b="1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endParaRPr>
              </a:p>
            </p:txBody>
          </p:sp>
          <p:sp>
            <p:nvSpPr>
              <p:cNvPr id="132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th-TH" sz="2100" b="1" dirty="0">
                    <a:solidFill>
                      <a:schemeClr val="bg1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4</a:t>
                </a:r>
                <a:endParaRPr lang="ko-KR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133" name="กลุ่ม 132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134" name="ลายทแยงมุม 133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5" name="ลายทแยงมุม 134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ลายทแยงมุม 135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37" name="กล่องข้อความ 136"/>
            <p:cNvSpPr txBox="1"/>
            <p:nvPr/>
          </p:nvSpPr>
          <p:spPr>
            <a:xfrm>
              <a:off x="9708961" y="3271799"/>
              <a:ext cx="2183123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lvl="0">
                <a:defRPr/>
              </a:pPr>
              <a:r>
                <a:rPr lang="th-TH" alt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การพัฒนาระบบบริหารจัดการให้มีประสิทธิภาพ</a:t>
              </a:r>
              <a:endPara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B773294-13D2-4FD9-B207-EBBF41125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" y="250972"/>
            <a:ext cx="803295" cy="1018518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451EA68-48F9-4151-AE7A-98EA8CA8982D}"/>
              </a:ext>
            </a:extLst>
          </p:cNvPr>
          <p:cNvSpPr txBox="1"/>
          <p:nvPr/>
        </p:nvSpPr>
        <p:spPr>
          <a:xfrm>
            <a:off x="3657039" y="4187488"/>
            <a:ext cx="1284941" cy="415498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24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en-US" sz="2100" dirty="0"/>
              <a:t>4</a:t>
            </a:r>
            <a:r>
              <a:rPr lang="th-TH" sz="2100" dirty="0"/>
              <a:t>3</a:t>
            </a:r>
            <a:r>
              <a:rPr lang="en-US" sz="2100" dirty="0"/>
              <a:t> </a:t>
            </a:r>
            <a:r>
              <a:rPr lang="th-TH" sz="2100" dirty="0"/>
              <a:t>ตัวชี้วัด</a:t>
            </a:r>
          </a:p>
        </p:txBody>
      </p:sp>
      <p:sp>
        <p:nvSpPr>
          <p:cNvPr id="141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3512474" y="4079829"/>
            <a:ext cx="422654" cy="532913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FF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35CB1E0-1474-41AB-8A14-7F6DB3C8DCC2}"/>
              </a:ext>
            </a:extLst>
          </p:cNvPr>
          <p:cNvSpPr txBox="1"/>
          <p:nvPr/>
        </p:nvSpPr>
        <p:spPr>
          <a:xfrm>
            <a:off x="2266281" y="4187488"/>
            <a:ext cx="122655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</a:p>
        </p:txBody>
      </p:sp>
      <p:sp>
        <p:nvSpPr>
          <p:cNvPr id="14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1959241" y="408694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5C4F483-1BCA-4444-9DF1-0726F81D5795}"/>
              </a:ext>
            </a:extLst>
          </p:cNvPr>
          <p:cNvSpPr txBox="1"/>
          <p:nvPr/>
        </p:nvSpPr>
        <p:spPr>
          <a:xfrm>
            <a:off x="5456555" y="4187488"/>
            <a:ext cx="1468291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24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100" dirty="0"/>
              <a:t> </a:t>
            </a:r>
            <a:r>
              <a:rPr lang="en-US" sz="2100" dirty="0"/>
              <a:t>25</a:t>
            </a:r>
            <a:r>
              <a:rPr lang="th-TH" sz="2100" dirty="0"/>
              <a:t> โครงการหลัก</a:t>
            </a:r>
          </a:p>
        </p:txBody>
      </p:sp>
      <p:sp>
        <p:nvSpPr>
          <p:cNvPr id="143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5042480" y="4116635"/>
            <a:ext cx="512430" cy="47968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D1378799-887C-45D3-9C07-65445306B302}"/>
              </a:ext>
            </a:extLst>
          </p:cNvPr>
          <p:cNvSpPr txBox="1"/>
          <p:nvPr/>
        </p:nvSpPr>
        <p:spPr>
          <a:xfrm>
            <a:off x="416015" y="4187488"/>
            <a:ext cx="1488986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 เป้าประสงค์</a:t>
            </a:r>
          </a:p>
        </p:txBody>
      </p:sp>
      <p:sp>
        <p:nvSpPr>
          <p:cNvPr id="145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93045" y="4110425"/>
            <a:ext cx="477761" cy="48165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57" name="กลุ่ม 156"/>
          <p:cNvGrpSpPr/>
          <p:nvPr/>
        </p:nvGrpSpPr>
        <p:grpSpPr>
          <a:xfrm>
            <a:off x="6736916" y="1387236"/>
            <a:ext cx="3105482" cy="2646589"/>
            <a:chOff x="-3180688" y="-597454"/>
            <a:chExt cx="4725076" cy="4026859"/>
          </a:xfrm>
        </p:grpSpPr>
        <p:sp>
          <p:nvSpPr>
            <p:cNvPr id="149" name="สามเหลี่ยมหน้าจั่ว 148"/>
            <p:cNvSpPr/>
            <p:nvPr/>
          </p:nvSpPr>
          <p:spPr>
            <a:xfrm>
              <a:off x="-1973943" y="-597454"/>
              <a:ext cx="2314411" cy="199518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0" name="สามเหลี่ยมหน้าจั่ว 149"/>
            <p:cNvSpPr/>
            <p:nvPr/>
          </p:nvSpPr>
          <p:spPr>
            <a:xfrm flipV="1">
              <a:off x="-1973943" y="1434223"/>
              <a:ext cx="2314411" cy="1995182"/>
            </a:xfrm>
            <a:prstGeom prst="triangl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dirty="0"/>
            </a:p>
          </p:txBody>
        </p:sp>
        <p:sp>
          <p:nvSpPr>
            <p:cNvPr id="151" name="สามเหลี่ยมหน้าจั่ว 150"/>
            <p:cNvSpPr/>
            <p:nvPr/>
          </p:nvSpPr>
          <p:spPr>
            <a:xfrm>
              <a:off x="-770023" y="1434223"/>
              <a:ext cx="2314411" cy="1995182"/>
            </a:xfrm>
            <a:prstGeom prst="triangle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th-TH" sz="2400" dirty="0"/>
            </a:p>
          </p:txBody>
        </p:sp>
        <p:sp>
          <p:nvSpPr>
            <p:cNvPr id="152" name="สามเหลี่ยมหน้าจั่ว 151"/>
            <p:cNvSpPr/>
            <p:nvPr/>
          </p:nvSpPr>
          <p:spPr>
            <a:xfrm>
              <a:off x="-3180688" y="1434223"/>
              <a:ext cx="2314411" cy="199518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th-TH" sz="2400" dirty="0"/>
            </a:p>
          </p:txBody>
        </p:sp>
        <p:sp>
          <p:nvSpPr>
            <p:cNvPr id="153" name="กล่องข้อความ 152"/>
            <p:cNvSpPr txBox="1"/>
            <p:nvPr/>
          </p:nvSpPr>
          <p:spPr>
            <a:xfrm>
              <a:off x="-1523752" y="1807518"/>
              <a:ext cx="1426980" cy="702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Heart </a:t>
              </a:r>
              <a:endParaRPr lang="th-TH" sz="2400" dirty="0">
                <a:solidFill>
                  <a:schemeClr val="bg1"/>
                </a:solidFill>
              </a:endParaRPr>
            </a:p>
          </p:txBody>
        </p:sp>
        <p:sp>
          <p:nvSpPr>
            <p:cNvPr id="154" name="กล่องข้อความ 153"/>
            <p:cNvSpPr txBox="1"/>
            <p:nvPr/>
          </p:nvSpPr>
          <p:spPr>
            <a:xfrm>
              <a:off x="-777944" y="2268858"/>
              <a:ext cx="2322040" cy="1025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1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Healthy Organization</a:t>
              </a:r>
              <a:endParaRPr lang="th-TH" sz="2100" dirty="0"/>
            </a:p>
          </p:txBody>
        </p:sp>
        <p:sp>
          <p:nvSpPr>
            <p:cNvPr id="155" name="กล่องข้อความ 154"/>
            <p:cNvSpPr txBox="1"/>
            <p:nvPr/>
          </p:nvSpPr>
          <p:spPr>
            <a:xfrm>
              <a:off x="-2723767" y="2525858"/>
              <a:ext cx="1417912" cy="61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Hand</a:t>
              </a:r>
              <a:endParaRPr lang="th-TH" sz="2400" dirty="0"/>
            </a:p>
          </p:txBody>
        </p:sp>
        <p:sp>
          <p:nvSpPr>
            <p:cNvPr id="156" name="กล่องข้อความ 155"/>
            <p:cNvSpPr txBox="1"/>
            <p:nvPr/>
          </p:nvSpPr>
          <p:spPr>
            <a:xfrm>
              <a:off x="-1532557" y="570607"/>
              <a:ext cx="1417912" cy="65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Head</a:t>
              </a:r>
            </a:p>
          </p:txBody>
        </p:sp>
      </p:grpSp>
      <p:sp>
        <p:nvSpPr>
          <p:cNvPr id="159" name="กล่องข้อความ 158"/>
          <p:cNvSpPr txBox="1"/>
          <p:nvPr/>
        </p:nvSpPr>
        <p:spPr>
          <a:xfrm>
            <a:off x="7004698" y="4110041"/>
            <a:ext cx="5187302" cy="55399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sng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u="none" dirty="0"/>
              <a:t>เอกลักษณ์</a:t>
            </a:r>
            <a:endParaRPr lang="en-US" u="none" dirty="0"/>
          </a:p>
        </p:txBody>
      </p:sp>
      <p:sp>
        <p:nvSpPr>
          <p:cNvPr id="160" name="กล่องข้อความ 159"/>
          <p:cNvSpPr txBox="1"/>
          <p:nvPr/>
        </p:nvSpPr>
        <p:spPr>
          <a:xfrm>
            <a:off x="7004698" y="4652416"/>
            <a:ext cx="5187301" cy="830997"/>
          </a:xfrm>
          <a:prstGeom prst="rect">
            <a:avLst/>
          </a:prstGeom>
          <a:solidFill>
            <a:srgbClr val="FFFFDD"/>
          </a:solidFill>
          <a:ln w="38100" cmpd="sng">
            <a:noFill/>
          </a:ln>
        </p:spPr>
        <p:txBody>
          <a:bodyPr wrap="square" lIns="0" rIns="0" rtlCol="0">
            <a:spAutoFit/>
          </a:bodyPr>
          <a:lstStyle>
            <a:defPPr>
              <a:defRPr lang="th-TH"/>
            </a:defPPr>
            <a:lvl1pPr algn="ctr">
              <a:defRPr sz="3000" b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“มหาวิทยาลัยราชภัฏสกลนครเป็นมหาวิทยาลัย</a:t>
            </a:r>
            <a:br>
              <a:rPr lang="th-TH" sz="2400" dirty="0"/>
            </a:br>
            <a:r>
              <a:rPr lang="th-TH" sz="2400" dirty="0"/>
              <a:t>แห่งการให้โอกาส”</a:t>
            </a:r>
            <a:endParaRPr lang="en-US" sz="2400" dirty="0"/>
          </a:p>
        </p:txBody>
      </p:sp>
      <p:sp>
        <p:nvSpPr>
          <p:cNvPr id="163" name="กล่องข้อความ 162">
            <a:extLst>
              <a:ext uri="{FF2B5EF4-FFF2-40B4-BE49-F238E27FC236}">
                <a16:creationId xmlns:a16="http://schemas.microsoft.com/office/drawing/2014/main" id="{5EDA5AEF-1107-4EC7-81F4-575052D20C47}"/>
              </a:ext>
            </a:extLst>
          </p:cNvPr>
          <p:cNvSpPr txBox="1"/>
          <p:nvPr/>
        </p:nvSpPr>
        <p:spPr>
          <a:xfrm>
            <a:off x="562516" y="5184849"/>
            <a:ext cx="3334933" cy="422405"/>
          </a:xfrm>
          <a:prstGeom prst="rect">
            <a:avLst/>
          </a:prstGeom>
          <a:solidFill>
            <a:srgbClr val="92D050"/>
          </a:solidFill>
        </p:spPr>
        <p:txBody>
          <a:bodyPr wrap="square" tIns="72000" bIns="72000" rtlCol="0">
            <a:spAutoFit/>
          </a:bodyPr>
          <a:lstStyle/>
          <a:p>
            <a:r>
              <a:rPr lang="th-TH" sz="1800" b="1" dirty="0"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1. การพัฒนาเกษตรอินทรีย์ และอาหารปลอดภัย</a:t>
            </a:r>
            <a:endParaRPr lang="en-US" sz="1800" b="1" dirty="0">
              <a:effectLst/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64" name="สี่เหลี่ยมผืนผ้า: มุมมนเดียว 42">
            <a:extLst>
              <a:ext uri="{FF2B5EF4-FFF2-40B4-BE49-F238E27FC236}">
                <a16:creationId xmlns:a16="http://schemas.microsoft.com/office/drawing/2014/main" id="{B63EBDB2-11F5-4C0A-98C8-8175E1575F40}"/>
              </a:ext>
            </a:extLst>
          </p:cNvPr>
          <p:cNvSpPr/>
          <p:nvPr/>
        </p:nvSpPr>
        <p:spPr>
          <a:xfrm>
            <a:off x="93044" y="4742224"/>
            <a:ext cx="6831801" cy="404048"/>
          </a:xfrm>
          <a:prstGeom prst="round1Rect">
            <a:avLst/>
          </a:prstGeom>
          <a:solidFill>
            <a:srgbClr val="32AEB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 ทิศทาง และเป้าหมายตามสาขาความเชี่ยวชาญของมหาวิทยาลัยราชภัฏสกลนคร</a:t>
            </a:r>
            <a:endParaRPr lang="en-US" sz="21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5" name="กล่องข้อความ 164">
            <a:extLst>
              <a:ext uri="{FF2B5EF4-FFF2-40B4-BE49-F238E27FC236}">
                <a16:creationId xmlns:a16="http://schemas.microsoft.com/office/drawing/2014/main" id="{6DC0D3FE-A352-4EB0-9851-49EEAC673E78}"/>
              </a:ext>
            </a:extLst>
          </p:cNvPr>
          <p:cNvSpPr txBox="1"/>
          <p:nvPr/>
        </p:nvSpPr>
        <p:spPr>
          <a:xfrm>
            <a:off x="562516" y="5768416"/>
            <a:ext cx="3323683" cy="422405"/>
          </a:xfrm>
          <a:prstGeom prst="rect">
            <a:avLst/>
          </a:prstGeom>
          <a:solidFill>
            <a:srgbClr val="FF9999"/>
          </a:solidFill>
        </p:spPr>
        <p:txBody>
          <a:bodyPr wrap="square" tIns="72000" bIns="72000" rtlCol="0">
            <a:spAutoFit/>
          </a:bodyPr>
          <a:lstStyle>
            <a:defPPr>
              <a:defRPr lang="th-TH"/>
            </a:defPPr>
            <a:lvl1pPr>
              <a:defRPr sz="3000" b="1">
                <a:solidFill>
                  <a:srgbClr val="0070C0"/>
                </a:solidFill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defRPr>
            </a:lvl1pPr>
          </a:lstStyle>
          <a:p>
            <a:r>
              <a:rPr lang="th-TH" sz="1800" dirty="0">
                <a:solidFill>
                  <a:schemeClr val="tx1"/>
                </a:solidFill>
              </a:rPr>
              <a:t>2. การพัฒนาผู้สูงวัยและเด็กปฐมวัยแบบบูรณาการ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6" name="กล่องข้อความ 165">
            <a:extLst>
              <a:ext uri="{FF2B5EF4-FFF2-40B4-BE49-F238E27FC236}">
                <a16:creationId xmlns:a16="http://schemas.microsoft.com/office/drawing/2014/main" id="{B975DCD6-7AA0-494B-B940-B7652FEF02F3}"/>
              </a:ext>
            </a:extLst>
          </p:cNvPr>
          <p:cNvSpPr txBox="1"/>
          <p:nvPr/>
        </p:nvSpPr>
        <p:spPr>
          <a:xfrm>
            <a:off x="562516" y="6318013"/>
            <a:ext cx="3323683" cy="422405"/>
          </a:xfrm>
          <a:prstGeom prst="rect">
            <a:avLst/>
          </a:prstGeom>
          <a:solidFill>
            <a:srgbClr val="66CCFF"/>
          </a:solidFill>
        </p:spPr>
        <p:txBody>
          <a:bodyPr wrap="square" tIns="72000" bIns="72000" rtlCol="0">
            <a:spAutoFit/>
          </a:bodyPr>
          <a:lstStyle>
            <a:defPPr>
              <a:defRPr lang="th-TH"/>
            </a:defPPr>
            <a:lvl1pPr>
              <a:defRPr sz="3000" b="1">
                <a:solidFill>
                  <a:srgbClr val="0070C0"/>
                </a:solidFill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defRPr>
            </a:lvl1pPr>
          </a:lstStyle>
          <a:p>
            <a:pPr lvl="0">
              <a:tabLst>
                <a:tab pos="800100" algn="l"/>
              </a:tabLst>
            </a:pPr>
            <a:r>
              <a:rPr lang="th-TH" sz="1800" dirty="0">
                <a:solidFill>
                  <a:schemeClr val="tx1"/>
                </a:solidFill>
                <a:effectLst/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3. การท่องเที่ยวเชิงวัฒนธรรม</a:t>
            </a:r>
            <a:endParaRPr lang="en-US" sz="1800" dirty="0">
              <a:solidFill>
                <a:schemeClr val="tx1"/>
              </a:solidFill>
              <a:effectLst/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67" name="กล่องข้อความ 166">
            <a:extLst>
              <a:ext uri="{FF2B5EF4-FFF2-40B4-BE49-F238E27FC236}">
                <a16:creationId xmlns:a16="http://schemas.microsoft.com/office/drawing/2014/main" id="{A9F26E65-7DA2-4A23-9B4B-C6AD3008F757}"/>
              </a:ext>
            </a:extLst>
          </p:cNvPr>
          <p:cNvSpPr txBox="1"/>
          <p:nvPr/>
        </p:nvSpPr>
        <p:spPr>
          <a:xfrm>
            <a:off x="3950598" y="5184849"/>
            <a:ext cx="2974247" cy="923330"/>
          </a:xfrm>
          <a:prstGeom prst="rect">
            <a:avLst/>
          </a:prstGeom>
          <a:solidFill>
            <a:srgbClr val="CEDD46"/>
          </a:solidFill>
        </p:spPr>
        <p:txBody>
          <a:bodyPr wrap="square" lIns="0" rIns="0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4. การพัฒนากลุ่มวิสาหกิจเริ่มต้น (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Startup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)</a:t>
            </a:r>
            <a:br>
              <a:rPr lang="th-TH" sz="18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   และผู้ประกอบการสร้างสรรค์ </a:t>
            </a:r>
          </a:p>
          <a:p>
            <a:r>
              <a:rPr lang="th-TH" sz="1800" b="1" spc="-30" dirty="0">
                <a:latin typeface="TH SarabunPSK" pitchFamily="34" charset="-34"/>
                <a:cs typeface="TH SarabunPSK" pitchFamily="34" charset="-34"/>
              </a:rPr>
              <a:t>   (</a:t>
            </a:r>
            <a:r>
              <a:rPr lang="en-US" sz="1800" b="1" spc="-30" dirty="0">
                <a:latin typeface="TH SarabunPSK" pitchFamily="34" charset="-34"/>
                <a:cs typeface="TH SarabunPSK" pitchFamily="34" charset="-34"/>
              </a:rPr>
              <a:t>Creative Entrepreneur</a:t>
            </a:r>
            <a:r>
              <a:rPr lang="th-TH" sz="1800" b="1" spc="-30" dirty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1800" b="1" spc="-3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3" name="รูปภาพ 1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08" y="1506848"/>
            <a:ext cx="970417" cy="1204035"/>
          </a:xfrm>
          <a:prstGeom prst="rect">
            <a:avLst/>
          </a:prstGeom>
        </p:spPr>
      </p:pic>
      <p:sp>
        <p:nvSpPr>
          <p:cNvPr id="174" name="กล่องข้อความ 173"/>
          <p:cNvSpPr txBox="1"/>
          <p:nvPr/>
        </p:nvSpPr>
        <p:spPr>
          <a:xfrm>
            <a:off x="7004698" y="5473598"/>
            <a:ext cx="5187302" cy="553998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sng" strike="noStrike" cap="none" spc="0" normalizeH="0" baseline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u="none" dirty="0" err="1">
                <a:solidFill>
                  <a:schemeClr val="bg1"/>
                </a:solidFill>
              </a:rPr>
              <a:t>อัต</a:t>
            </a:r>
            <a:r>
              <a:rPr lang="th-TH" u="none" dirty="0">
                <a:solidFill>
                  <a:schemeClr val="bg1"/>
                </a:solidFill>
              </a:rPr>
              <a:t>ลักษณ์</a:t>
            </a:r>
          </a:p>
        </p:txBody>
      </p:sp>
      <p:sp>
        <p:nvSpPr>
          <p:cNvPr id="175" name="กล่องข้อความ 174"/>
          <p:cNvSpPr txBox="1"/>
          <p:nvPr/>
        </p:nvSpPr>
        <p:spPr>
          <a:xfrm>
            <a:off x="7004698" y="6044758"/>
            <a:ext cx="5187301" cy="461665"/>
          </a:xfrm>
          <a:prstGeom prst="rect">
            <a:avLst/>
          </a:prstGeom>
          <a:solidFill>
            <a:srgbClr val="FFFFDD"/>
          </a:solidFill>
          <a:ln w="38100" cmpd="sng">
            <a:noFill/>
          </a:ln>
        </p:spPr>
        <p:txBody>
          <a:bodyPr wrap="square" lIns="0" rIns="0" rtlCol="0">
            <a:spAutoFit/>
          </a:bodyPr>
          <a:lstStyle>
            <a:defPPr>
              <a:defRPr lang="th-TH"/>
            </a:defPPr>
            <a:lvl1pPr algn="ctr">
              <a:defRPr sz="3000" b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2400" dirty="0"/>
              <a:t> “บัณฑิตเป็นคนดี มีจิตสาธารณะ และทักษะวิชาชีพ”</a:t>
            </a:r>
            <a:endParaRPr lang="en-US" sz="2400" dirty="0"/>
          </a:p>
        </p:txBody>
      </p:sp>
      <p:sp>
        <p:nvSpPr>
          <p:cNvPr id="177" name="กล่องข้อความ 176"/>
          <p:cNvSpPr txBox="1"/>
          <p:nvPr/>
        </p:nvSpPr>
        <p:spPr>
          <a:xfrm>
            <a:off x="3940348" y="6154113"/>
            <a:ext cx="2984497" cy="646331"/>
          </a:xfrm>
          <a:prstGeom prst="rect">
            <a:avLst/>
          </a:prstGeom>
          <a:solidFill>
            <a:srgbClr val="A9D18E"/>
          </a:solidFill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5. การพัฒนาพลังงาน สิ่งแวดล้อม</a:t>
            </a:r>
          </a:p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   และเทคโนโลยีที่เหมาะสม</a:t>
            </a:r>
          </a:p>
        </p:txBody>
      </p:sp>
      <p:pic>
        <p:nvPicPr>
          <p:cNvPr id="181" name="รูปภาพ 1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" y="5186197"/>
            <a:ext cx="468377" cy="468377"/>
          </a:xfrm>
          <a:prstGeom prst="rect">
            <a:avLst/>
          </a:prstGeom>
        </p:spPr>
      </p:pic>
      <p:pic>
        <p:nvPicPr>
          <p:cNvPr id="182" name="รูปภาพ 1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" y="5741584"/>
            <a:ext cx="469575" cy="469575"/>
          </a:xfrm>
          <a:prstGeom prst="rect">
            <a:avLst/>
          </a:prstGeom>
        </p:spPr>
      </p:pic>
      <p:pic>
        <p:nvPicPr>
          <p:cNvPr id="183" name="รูปภาพ 1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" y="6217807"/>
            <a:ext cx="538956" cy="538956"/>
          </a:xfrm>
          <a:prstGeom prst="rect">
            <a:avLst/>
          </a:prstGeom>
        </p:spPr>
      </p:pic>
      <p:pic>
        <p:nvPicPr>
          <p:cNvPr id="184" name="รูปภาพ 1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3" y="6140322"/>
            <a:ext cx="660122" cy="660122"/>
          </a:xfrm>
          <a:prstGeom prst="rect">
            <a:avLst/>
          </a:prstGeom>
        </p:spPr>
      </p:pic>
      <p:sp>
        <p:nvSpPr>
          <p:cNvPr id="87" name="สี่เหลี่ยมผืนผ้า 86"/>
          <p:cNvSpPr/>
          <p:nvPr/>
        </p:nvSpPr>
        <p:spPr>
          <a:xfrm>
            <a:off x="10581102" y="6413827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(P. )</a:t>
            </a:r>
          </a:p>
        </p:txBody>
      </p:sp>
    </p:spTree>
    <p:extLst>
      <p:ext uri="{BB962C8B-B14F-4D97-AF65-F5344CB8AC3E}">
        <p14:creationId xmlns:p14="http://schemas.microsoft.com/office/powerpoint/2010/main" val="301212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</a:rPr>
              <a:t>เรื่องที่ประธานแจ้งให้ทราบ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272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/>
          </p:nvPr>
        </p:nvGraphicFramePr>
        <p:xfrm>
          <a:off x="646938" y="1328450"/>
          <a:ext cx="10898124" cy="5426619"/>
        </p:xfrm>
        <a:graphic>
          <a:graphicData uri="http://schemas.openxmlformats.org/drawingml/2006/table">
            <a:tbl>
              <a:tblPr/>
              <a:tblGrid>
                <a:gridCol w="6758802">
                  <a:extLst>
                    <a:ext uri="{9D8B030D-6E8A-4147-A177-3AD203B41FA5}">
                      <a16:colId xmlns:a16="http://schemas.microsoft.com/office/drawing/2014/main" val="2431385135"/>
                    </a:ext>
                  </a:extLst>
                </a:gridCol>
                <a:gridCol w="591450">
                  <a:extLst>
                    <a:ext uri="{9D8B030D-6E8A-4147-A177-3AD203B41FA5}">
                      <a16:colId xmlns:a16="http://schemas.microsoft.com/office/drawing/2014/main" val="3143437755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2731227412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1423651254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4074895261"/>
                    </a:ext>
                  </a:extLst>
                </a:gridCol>
                <a:gridCol w="576072">
                  <a:extLst>
                    <a:ext uri="{9D8B030D-6E8A-4147-A177-3AD203B41FA5}">
                      <a16:colId xmlns:a16="http://schemas.microsoft.com/office/drawing/2014/main" val="4138758097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382442591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19714474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1530822073"/>
                    </a:ext>
                  </a:extLst>
                </a:gridCol>
              </a:tblGrid>
              <a:tr h="69850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เป้าประสงค์เชิงยุทธศาสตร์/กลยุทธ์/ตัวชี้วัด</a:t>
                      </a:r>
                    </a:p>
                  </a:txBody>
                  <a:tcPr marL="6397" marR="6397" marT="63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6397" marR="6397" marT="6397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6397" marR="6397" marT="6397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</a:p>
                  </a:txBody>
                  <a:tcPr marL="6397" marR="6397" marT="6397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รร.วิถีธรรม</a:t>
                      </a:r>
                    </a:p>
                  </a:txBody>
                  <a:tcPr marL="6397" marR="6397" marT="6397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75607"/>
                  </a:ext>
                </a:extLst>
              </a:tr>
              <a:tr h="87510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6397" marR="6397" marT="639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</a:t>
                      </a:r>
                      <a:r>
                        <a:rPr lang="en-US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6397" marR="6397" marT="6397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605379"/>
                  </a:ext>
                </a:extLst>
              </a:tr>
              <a:tr h="24090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 </a:t>
                      </a:r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การพัฒนาท้องถิ่นอย่างยั่งยืนด้วยการวิจัยและนวัตกรรม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505542"/>
                  </a:ext>
                </a:extLst>
              </a:tr>
              <a:tr h="475657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1.2 ท้องถิ่นมีความรู้จากงานวิจัย งานสร้างสรรค์ และนวัตกรรมถ่ายทอดสู่การพัฒนาตนเองอย่างยั่งยืน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068093"/>
                  </a:ext>
                </a:extLst>
              </a:tr>
              <a:tr h="24090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1.2.1 : ส่งเสริมการนำองค์ความรู้วิทยาศาสตร์ วิจัยและนวัตกรรมสู่การรับใช้สังคม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57650"/>
                  </a:ext>
                </a:extLst>
              </a:tr>
              <a:tr h="297091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จำนวนชุมชนที่สามารถจัดการตนเองได้จากการถ่ายทอดองค์ความรู้และนวัตกรรม (ชุมชน) (มรสน.)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3507"/>
                  </a:ext>
                </a:extLst>
              </a:tr>
              <a:tr h="517460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ชุมชนในพื้นที่บริการได้รับการยกระดับเศรษฐกิจและคุณภาพชีวิตด้วยองค์ความรู้ของวิชาการของมหาวิทยาลัย (หมู่บ้าน/คน) (สงป.)(</a:t>
                      </a:r>
                      <a:r>
                        <a:rPr lang="en-US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KPI </a:t>
                      </a:r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ใหม่)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81608"/>
                  </a:ext>
                </a:extLst>
              </a:tr>
              <a:tr h="475657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ผลิตภัณฑ์ท้องถิ่นจากนวัตกรรม องค์ความรู้ และภูมิปัญญาไทย ที่ยกระดับเศรษฐกิจชุมชนฐานรากที่ขยายผ่านแพลตฟอร์มออนไลน์ (ผลิตภัณฑ์)(สงป.) (</a:t>
                      </a:r>
                      <a:r>
                        <a:rPr lang="en-US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KPI </a:t>
                      </a:r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ใหม่)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91358"/>
                  </a:ext>
                </a:extLst>
              </a:tr>
              <a:tr h="259629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1.3  </a:t>
                      </a:r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เป็นศูนย์กลางการเรียนรู้ศาสตร์หลากหลายแขนงทั้งองค์ความรู้ระดับท้องถิ่นและระดับสากล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0000"/>
                  </a:ext>
                </a:extLst>
              </a:tr>
              <a:tr h="24090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1.3.1 : </a:t>
                      </a:r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บูรณาการพันธกิจสัมพันธ์กับการรับใช้สังคม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03420"/>
                  </a:ext>
                </a:extLst>
              </a:tr>
              <a:tr h="24090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จำนวนโครงการบูรณาการพันธกิจมหาวิทยาลัยเพื่อยกระดับคุณภาพชีวิต (โครงการ) (มรสน.)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707347"/>
                  </a:ext>
                </a:extLst>
              </a:tr>
              <a:tr h="602136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จำนวนแหล่งเรียนรู้ภายนอกมหาวิทยาลัยที่สามารถจัดการตนเองได้บนฐานทรัพยากรท้องถิ่นด้วยกระบวนการวิจัยและพัฒนาเชิงพื้นที่ (แห่ง)(มรสน.)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397" marR="6397" marT="6397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55781"/>
                  </a:ext>
                </a:extLst>
              </a:tr>
            </a:tbl>
          </a:graphicData>
        </a:graphic>
      </p:graphicFrame>
      <p:sp>
        <p:nvSpPr>
          <p:cNvPr id="8" name="กล่องข้อความ 7"/>
          <p:cNvSpPr txBox="1"/>
          <p:nvPr/>
        </p:nvSpPr>
        <p:spPr>
          <a:xfrm>
            <a:off x="838200" y="797545"/>
            <a:ext cx="10250424" cy="400110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1 การพัฒนาท้องถิ่นอย่างยั่งยืนด้วยการวิจัยและนวัตกรรม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รับผิดชอบ 5 ตัวชี้วัด</a:t>
            </a:r>
          </a:p>
        </p:txBody>
      </p:sp>
    </p:spTree>
    <p:extLst>
      <p:ext uri="{BB962C8B-B14F-4D97-AF65-F5344CB8AC3E}">
        <p14:creationId xmlns:p14="http://schemas.microsoft.com/office/powerpoint/2010/main" val="205154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05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</a:rPr>
              <a:t>เรื่องที่ประธานแจ้งให้ทราบ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38200" y="272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94717" y="994274"/>
            <a:ext cx="10995660" cy="461665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2 การผลิตบัณฑิตและพัฒนาครูให้มีคุณภาพตามมาตรฐานวิชาชีพ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โรงเรียนวิถีธรรมฯ รับผิดชอบ 1 ตัวชี้วัด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394717" y="1723729"/>
          <a:ext cx="10907268" cy="357402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166977">
                  <a:extLst>
                    <a:ext uri="{9D8B030D-6E8A-4147-A177-3AD203B41FA5}">
                      <a16:colId xmlns:a16="http://schemas.microsoft.com/office/drawing/2014/main" val="1909804503"/>
                    </a:ext>
                  </a:extLst>
                </a:gridCol>
                <a:gridCol w="604042">
                  <a:extLst>
                    <a:ext uri="{9D8B030D-6E8A-4147-A177-3AD203B41FA5}">
                      <a16:colId xmlns:a16="http://schemas.microsoft.com/office/drawing/2014/main" val="2373901492"/>
                    </a:ext>
                  </a:extLst>
                </a:gridCol>
                <a:gridCol w="543752">
                  <a:extLst>
                    <a:ext uri="{9D8B030D-6E8A-4147-A177-3AD203B41FA5}">
                      <a16:colId xmlns:a16="http://schemas.microsoft.com/office/drawing/2014/main" val="3227106211"/>
                    </a:ext>
                  </a:extLst>
                </a:gridCol>
                <a:gridCol w="646150">
                  <a:extLst>
                    <a:ext uri="{9D8B030D-6E8A-4147-A177-3AD203B41FA5}">
                      <a16:colId xmlns:a16="http://schemas.microsoft.com/office/drawing/2014/main" val="511121566"/>
                    </a:ext>
                  </a:extLst>
                </a:gridCol>
                <a:gridCol w="579881">
                  <a:extLst>
                    <a:ext uri="{9D8B030D-6E8A-4147-A177-3AD203B41FA5}">
                      <a16:colId xmlns:a16="http://schemas.microsoft.com/office/drawing/2014/main" val="1259500779"/>
                    </a:ext>
                  </a:extLst>
                </a:gridCol>
                <a:gridCol w="579881">
                  <a:extLst>
                    <a:ext uri="{9D8B030D-6E8A-4147-A177-3AD203B41FA5}">
                      <a16:colId xmlns:a16="http://schemas.microsoft.com/office/drawing/2014/main" val="61010894"/>
                    </a:ext>
                  </a:extLst>
                </a:gridCol>
                <a:gridCol w="739577">
                  <a:extLst>
                    <a:ext uri="{9D8B030D-6E8A-4147-A177-3AD203B41FA5}">
                      <a16:colId xmlns:a16="http://schemas.microsoft.com/office/drawing/2014/main" val="1091814110"/>
                    </a:ext>
                  </a:extLst>
                </a:gridCol>
                <a:gridCol w="598290">
                  <a:extLst>
                    <a:ext uri="{9D8B030D-6E8A-4147-A177-3AD203B41FA5}">
                      <a16:colId xmlns:a16="http://schemas.microsoft.com/office/drawing/2014/main" val="2576499657"/>
                    </a:ext>
                  </a:extLst>
                </a:gridCol>
                <a:gridCol w="448718">
                  <a:extLst>
                    <a:ext uri="{9D8B030D-6E8A-4147-A177-3AD203B41FA5}">
                      <a16:colId xmlns:a16="http://schemas.microsoft.com/office/drawing/2014/main" val="3992283260"/>
                    </a:ext>
                  </a:extLst>
                </a:gridCol>
              </a:tblGrid>
              <a:tr h="66483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ยุทธศาสตร์/</a:t>
                      </a:r>
                      <a:b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เป้าประสงค์เชิงยุทธศาสตร์/กลยุทธ์/ตัวชี้วัด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รร.วิถีธรรม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7185"/>
                  </a:ext>
                </a:extLst>
              </a:tr>
              <a:tr h="101351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9525" marR="9525" marT="9525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893378"/>
                  </a:ext>
                </a:extLst>
              </a:tr>
              <a:tr h="267545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2 การผลิตบัณฑิตและพัฒนาครูให้มีคุณภาพตามมาตรฐานวิชาชีพ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68428"/>
                  </a:ext>
                </a:extLst>
              </a:tr>
              <a:tr h="234944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2.1 </a:t>
                      </a:r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บัณฑิตครูมีคุณภาพตามมาตรฐานวิชาชีพ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518"/>
                  </a:ext>
                </a:extLst>
              </a:tr>
              <a:tr h="245086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2.1.1 </a:t>
                      </a:r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ส่งเสริมการผลิตบัณฑิตครูฐานสมรรถนะ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836772"/>
                  </a:ext>
                </a:extLst>
              </a:tr>
              <a:tr h="952702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ร้อยละของโรงเรียนเครือข่ายภายในและภายนอกมหาวิทยาลัย</a:t>
                      </a:r>
                      <a:b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ที่นำความรู้จากมหาวิทยาลัยราชภัฏ สกลนครไปใช้ประโยชน์ใน</a:t>
                      </a:r>
                      <a:r>
                        <a:rPr lang="th-TH" sz="2000" b="0" i="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การเรียนการสอน (ร้อยละ) (มรสน.)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23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79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/>
          </p:nvPr>
        </p:nvGraphicFramePr>
        <p:xfrm>
          <a:off x="140212" y="1202737"/>
          <a:ext cx="11551917" cy="5555977"/>
        </p:xfrm>
        <a:graphic>
          <a:graphicData uri="http://schemas.openxmlformats.org/drawingml/2006/table">
            <a:tbl>
              <a:tblPr/>
              <a:tblGrid>
                <a:gridCol w="6531462">
                  <a:extLst>
                    <a:ext uri="{9D8B030D-6E8A-4147-A177-3AD203B41FA5}">
                      <a16:colId xmlns:a16="http://schemas.microsoft.com/office/drawing/2014/main" val="2349254122"/>
                    </a:ext>
                  </a:extLst>
                </a:gridCol>
                <a:gridCol w="639744">
                  <a:extLst>
                    <a:ext uri="{9D8B030D-6E8A-4147-A177-3AD203B41FA5}">
                      <a16:colId xmlns:a16="http://schemas.microsoft.com/office/drawing/2014/main" val="1887017957"/>
                    </a:ext>
                  </a:extLst>
                </a:gridCol>
                <a:gridCol w="950474">
                  <a:extLst>
                    <a:ext uri="{9D8B030D-6E8A-4147-A177-3AD203B41FA5}">
                      <a16:colId xmlns:a16="http://schemas.microsoft.com/office/drawing/2014/main" val="42512011"/>
                    </a:ext>
                  </a:extLst>
                </a:gridCol>
                <a:gridCol w="584907">
                  <a:extLst>
                    <a:ext uri="{9D8B030D-6E8A-4147-A177-3AD203B41FA5}">
                      <a16:colId xmlns:a16="http://schemas.microsoft.com/office/drawing/2014/main" val="1403891099"/>
                    </a:ext>
                  </a:extLst>
                </a:gridCol>
                <a:gridCol w="584907">
                  <a:extLst>
                    <a:ext uri="{9D8B030D-6E8A-4147-A177-3AD203B41FA5}">
                      <a16:colId xmlns:a16="http://schemas.microsoft.com/office/drawing/2014/main" val="3159833837"/>
                    </a:ext>
                  </a:extLst>
                </a:gridCol>
                <a:gridCol w="584907">
                  <a:extLst>
                    <a:ext uri="{9D8B030D-6E8A-4147-A177-3AD203B41FA5}">
                      <a16:colId xmlns:a16="http://schemas.microsoft.com/office/drawing/2014/main" val="2922155366"/>
                    </a:ext>
                  </a:extLst>
                </a:gridCol>
                <a:gridCol w="566626">
                  <a:extLst>
                    <a:ext uri="{9D8B030D-6E8A-4147-A177-3AD203B41FA5}">
                      <a16:colId xmlns:a16="http://schemas.microsoft.com/office/drawing/2014/main" val="2866807103"/>
                    </a:ext>
                  </a:extLst>
                </a:gridCol>
                <a:gridCol w="633651">
                  <a:extLst>
                    <a:ext uri="{9D8B030D-6E8A-4147-A177-3AD203B41FA5}">
                      <a16:colId xmlns:a16="http://schemas.microsoft.com/office/drawing/2014/main" val="3683223772"/>
                    </a:ext>
                  </a:extLst>
                </a:gridCol>
                <a:gridCol w="475239">
                  <a:extLst>
                    <a:ext uri="{9D8B030D-6E8A-4147-A177-3AD203B41FA5}">
                      <a16:colId xmlns:a16="http://schemas.microsoft.com/office/drawing/2014/main" val="349711001"/>
                    </a:ext>
                  </a:extLst>
                </a:gridCol>
              </a:tblGrid>
              <a:tr h="97040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เป้าประสงค์เชิงยุทธศาสตร์/กลยุทธ์/ตัวชี้วัด</a:t>
                      </a:r>
                    </a:p>
                  </a:txBody>
                  <a:tcPr marL="5019" marR="5019" marT="501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5019" marR="5019" marT="50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5019" marR="5019" marT="50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</a:p>
                  </a:txBody>
                  <a:tcPr marL="5019" marR="5019" marT="50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รร.วิถีธรรม</a:t>
                      </a:r>
                    </a:p>
                  </a:txBody>
                  <a:tcPr marL="5019" marR="5019" marT="50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73382"/>
                  </a:ext>
                </a:extLst>
              </a:tr>
              <a:tr h="95741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5019" marR="5019" marT="501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019" marR="5019" marT="50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509480"/>
                  </a:ext>
                </a:extLst>
              </a:tr>
              <a:tr h="203653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3 การยกระดับคุณภาพการศึกษา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98252"/>
                  </a:ext>
                </a:extLst>
              </a:tr>
              <a:tr h="217796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3.1 นักศึกษา บัณฑิตและประชาชนมีการพัฒนาศักยภาพและทักษะวิชาชีพตามมาตรฐาน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40022"/>
                  </a:ext>
                </a:extLst>
              </a:tr>
              <a:tr h="203653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3.1.1 : ส่งเสริม</a:t>
                      </a:r>
                      <a:r>
                        <a:rPr lang="th-TH" sz="1400" b="1" i="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การเรียนรู้ในศตวรรษที่ 21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718240"/>
                  </a:ext>
                </a:extLst>
              </a:tr>
              <a:tr h="40262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ร้อยละของบัณฑิตปริญญาตรีที่ได้งานทำหรือประกอบอาชีพอิสระภายใน 1 ปี (ร้อยละ) (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QA1.10)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งานประกัน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716580"/>
                  </a:ext>
                </a:extLst>
              </a:tr>
              <a:tr h="217796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3.2  บัณฑิตเป็นคนดีมีจิตสาธารณะและมีทักษะที่จำเป็นในศตวรรษที่ 21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46529"/>
                  </a:ext>
                </a:extLst>
              </a:tr>
              <a:tr h="217796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3.2.1 : สนับสนุนและส่งเสริม</a:t>
                      </a:r>
                      <a:r>
                        <a:rPr lang="th-TH" sz="1400" b="1" i="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กิจกรรมการพัฒนานักศึกษาและศิษย์เก่า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02372"/>
                  </a:ext>
                </a:extLst>
              </a:tr>
              <a:tr h="40262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คุณภาพบัณฑิตตามกรอบมาตรฐานคุณวุฒิ ระดับอุดมศึกษาแห่งชาติ (คะแนน) (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QA1.9)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งานประกัน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294228"/>
                  </a:ext>
                </a:extLst>
              </a:tr>
              <a:tr h="203653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จำนวนชุมชนในพื้นที่บริการของมหาวิทยาลัย ที่ได้รับการพัฒนา หรือแก้ไขปัญหาด้วยกระบวนการวิศวกรสังคม (ชุมชน) (สงป.) (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KPI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ใหม่)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97100"/>
                  </a:ext>
                </a:extLst>
              </a:tr>
              <a:tr h="217796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3.3 อาจารย์ได้รับการพัฒนาศักยภาพทั้งด้านคุณวุฒิการศึกษาตำแหน่งทางวิชาการและสมรรถนะวิชาชีพ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241632"/>
                  </a:ext>
                </a:extLst>
              </a:tr>
              <a:tr h="203653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3.3.1: การส่งเสริมให้อาจารย์มีความเป็นมืออาชีพ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5178"/>
                  </a:ext>
                </a:extLst>
              </a:tr>
              <a:tr h="50882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ร้อยละอาจารย์ประจำสถาบันที่มีคุณวุฒิปริญญาเอก (ร้อยละ)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QA1.2)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งานบริหารบุคคลฯ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20837"/>
                  </a:ext>
                </a:extLst>
              </a:tr>
              <a:tr h="50882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ร้อยละอาจารย์ประจำสถาบันที่ดำรงตำแหน่งทางวิชาการ (ร้อยละ) (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QA1.3)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งานบริหารบุคคลฯ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019" marR="5019" marT="50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00237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696469" y="701386"/>
            <a:ext cx="109956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3 การยกระดับคุณภาพการศึกษา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กองกลาง รับผิดชอบ 4 ตัวชี้วัด 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กองพัฒนานักศึกษา รับผิดชอบ 1 ตัวชี้วัด</a:t>
            </a:r>
          </a:p>
        </p:txBody>
      </p:sp>
      <p:sp>
        <p:nvSpPr>
          <p:cNvPr id="7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61700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ระเบียบวาระที่ 1 </a:t>
            </a:r>
            <a:r>
              <a:rPr lang="th-TH" sz="4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</a:rPr>
              <a:t>เรื่องที่ประธานแจ้งให้ทราบ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565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1E96-A9B3-4305-B638-A4C32812AC6F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0" y="563940"/>
            <a:ext cx="12192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4 การพัฒนาระบบบริหารจัดการให้มีประสิทธิภาพ </a:t>
            </a:r>
            <a:endParaRPr lang="th-TH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Google Shape;1467;p40">
            <a:extLst>
              <a:ext uri="{FF2B5EF4-FFF2-40B4-BE49-F238E27FC236}">
                <a16:creationId xmlns:a16="http://schemas.microsoft.com/office/drawing/2014/main" id="{939F6D8B-0E90-34E6-794C-70D26D7BF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563941"/>
          </a:xfrm>
          <a:prstGeom prst="rect">
            <a:avLst/>
          </a:prstGeom>
          <a:solidFill>
            <a:srgbClr val="3399FF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ระเบียบวาระที่ 1 </a:t>
            </a: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</a:rPr>
              <a:t>เรื่องที่ประธานแจ้งให้ทราบ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592768" y="1556517"/>
          <a:ext cx="11006464" cy="5209394"/>
        </p:xfrm>
        <a:graphic>
          <a:graphicData uri="http://schemas.openxmlformats.org/drawingml/2006/table">
            <a:tbl>
              <a:tblPr/>
              <a:tblGrid>
                <a:gridCol w="6223062">
                  <a:extLst>
                    <a:ext uri="{9D8B030D-6E8A-4147-A177-3AD203B41FA5}">
                      <a16:colId xmlns:a16="http://schemas.microsoft.com/office/drawing/2014/main" val="2357185545"/>
                    </a:ext>
                  </a:extLst>
                </a:gridCol>
                <a:gridCol w="609535">
                  <a:extLst>
                    <a:ext uri="{9D8B030D-6E8A-4147-A177-3AD203B41FA5}">
                      <a16:colId xmlns:a16="http://schemas.microsoft.com/office/drawing/2014/main" val="3600292638"/>
                    </a:ext>
                  </a:extLst>
                </a:gridCol>
                <a:gridCol w="905597">
                  <a:extLst>
                    <a:ext uri="{9D8B030D-6E8A-4147-A177-3AD203B41FA5}">
                      <a16:colId xmlns:a16="http://schemas.microsoft.com/office/drawing/2014/main" val="3305724178"/>
                    </a:ext>
                  </a:extLst>
                </a:gridCol>
                <a:gridCol w="557290">
                  <a:extLst>
                    <a:ext uri="{9D8B030D-6E8A-4147-A177-3AD203B41FA5}">
                      <a16:colId xmlns:a16="http://schemas.microsoft.com/office/drawing/2014/main" val="1601874120"/>
                    </a:ext>
                  </a:extLst>
                </a:gridCol>
                <a:gridCol w="557290">
                  <a:extLst>
                    <a:ext uri="{9D8B030D-6E8A-4147-A177-3AD203B41FA5}">
                      <a16:colId xmlns:a16="http://schemas.microsoft.com/office/drawing/2014/main" val="4265776851"/>
                    </a:ext>
                  </a:extLst>
                </a:gridCol>
                <a:gridCol w="557290">
                  <a:extLst>
                    <a:ext uri="{9D8B030D-6E8A-4147-A177-3AD203B41FA5}">
                      <a16:colId xmlns:a16="http://schemas.microsoft.com/office/drawing/2014/main" val="1861016355"/>
                    </a:ext>
                  </a:extLst>
                </a:gridCol>
                <a:gridCol w="539873">
                  <a:extLst>
                    <a:ext uri="{9D8B030D-6E8A-4147-A177-3AD203B41FA5}">
                      <a16:colId xmlns:a16="http://schemas.microsoft.com/office/drawing/2014/main" val="2076158449"/>
                    </a:ext>
                  </a:extLst>
                </a:gridCol>
                <a:gridCol w="603729">
                  <a:extLst>
                    <a:ext uri="{9D8B030D-6E8A-4147-A177-3AD203B41FA5}">
                      <a16:colId xmlns:a16="http://schemas.microsoft.com/office/drawing/2014/main" val="895529539"/>
                    </a:ext>
                  </a:extLst>
                </a:gridCol>
                <a:gridCol w="452798">
                  <a:extLst>
                    <a:ext uri="{9D8B030D-6E8A-4147-A177-3AD203B41FA5}">
                      <a16:colId xmlns:a16="http://schemas.microsoft.com/office/drawing/2014/main" val="3647489067"/>
                    </a:ext>
                  </a:extLst>
                </a:gridCol>
              </a:tblGrid>
              <a:tr h="71422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ยุทธศาสตร์/</a:t>
                      </a:r>
                      <a:b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เป้าประสงค์เชิงยุทธศาสตร์/กลยุทธ์/ตัวชี้วัด</a:t>
                      </a:r>
                    </a:p>
                  </a:txBody>
                  <a:tcPr marL="5219" marR="5219" marT="521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5219" marR="5219" marT="52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5219" marR="5219" marT="52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</a:p>
                  </a:txBody>
                  <a:tcPr marL="5219" marR="5219" marT="52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รร.วิถีธรรม</a:t>
                      </a:r>
                    </a:p>
                  </a:txBody>
                  <a:tcPr marL="5219" marR="5219" marT="5219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971324"/>
                  </a:ext>
                </a:extLst>
              </a:tr>
              <a:tr h="63675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5219" marR="5219" marT="521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ดำเนินการ/ให้ข้อมูล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จัดเก็บข้อมูล</a:t>
                      </a:r>
                    </a:p>
                  </a:txBody>
                  <a:tcPr marL="5219" marR="5219" marT="5219" marB="0" vert="vert27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186106"/>
                  </a:ext>
                </a:extLst>
              </a:tr>
              <a:tr h="144717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4 การพัฒนาระบบบริหารจัดการให้มีประสิทธิภาพ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6509"/>
                  </a:ext>
                </a:extLst>
              </a:tr>
              <a:tr h="411499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4.1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มหาวิทยาลัยมีการบริหารจัดการที่ดีมีคุณภาพเป็นไปตามหลักธรรมา</a:t>
                      </a:r>
                      <a:r>
                        <a:rPr lang="th-TH" sz="1400" b="0" i="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บาล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ยกระดับการบริหารจัดการให้มีคุณภาพ  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232504"/>
                  </a:ext>
                </a:extLst>
              </a:tr>
              <a:tr h="144717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4.1.1 :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ยกระดับการบริหารจัดการให้มีคุณภาพ  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70825"/>
                  </a:ext>
                </a:extLst>
              </a:tr>
              <a:tr h="185238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พัฒนาระบบการบริหารจัดการหน่วยงาน (ระบบ) (มรสน.)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880992"/>
                  </a:ext>
                </a:extLst>
              </a:tr>
              <a:tr h="28943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ระดับคุณธรรมและความโปร่งใสในการดำเนินงาน (ร้อยละ) (มรสน.)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795921"/>
                  </a:ext>
                </a:extLst>
              </a:tr>
              <a:tr h="289435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ระดับความพึงพอใจของผู้มีส่วนได้ส่วนเสียที่มีต่อการบริหารงานของมหาวิทยาลัย (ร้อยละ) (มรสน.)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835247"/>
                  </a:ext>
                </a:extLst>
              </a:tr>
              <a:tr h="276262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4.2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มหาวิทยาลัยมีระบบพัฒนาบุคลากรที่มีคุณภาพ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08330"/>
                  </a:ext>
                </a:extLst>
              </a:tr>
              <a:tr h="144717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4.2.1 :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พัฒนาบุคลากรสายสนับสนุน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429846"/>
                  </a:ext>
                </a:extLst>
              </a:tr>
              <a:tr h="408370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ร้อยละบุคลากรสายสนับสนุนวิชาการที่ได้รับความก้าวหน้าตามสายงานประเภทวิชาชีพเฉพาะเชี่ยวชาญเฉพาะ (ร้อยละ) (มรสน.)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  <a:b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งานบริหารบุคคลฯ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9037"/>
                  </a:ext>
                </a:extLst>
              </a:tr>
              <a:tr h="144717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เป้าประสงค์เชิงยุทธศาสตร์ 4.3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การบริหารจัดการเชิงรุก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65799"/>
                  </a:ext>
                </a:extLst>
              </a:tr>
              <a:tr h="144717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กลยุทธ์ที่ 4.3.1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การบริหารจัดการเชิงรุก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45258"/>
                  </a:ext>
                </a:extLst>
              </a:tr>
              <a:tr h="213212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ผล</a:t>
                      </a:r>
                      <a:r>
                        <a:rPr lang="th-TH" sz="1400" b="0" i="0" u="none" strike="noStrike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Impact Rankings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 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Times Higher Education Impact Ranking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ของมหาวิทยาลัย (ระดับ) (มรสน.)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505456"/>
                  </a:ext>
                </a:extLst>
              </a:tr>
              <a:tr h="578869"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จำนวนศูนย์การเรียนรู้ในพื้นที่ชุมชนที่ได้รับการพัฒนายกระดับเป็นศูนย์การเรียนรู้ต้นแบบในการบริหารจัดการทรัพยากรชุมชน โดยใช้องค์ความรู้/นวัตกรรมของมหาวิทยาลัยราชภัฏเพื่อแก้ปัญหาในพื้นที่ (ศูนย์) (สงป.) (</a:t>
                      </a:r>
                      <a:r>
                        <a:rPr lang="en-US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KPI </a:t>
                      </a:r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ใหม่)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ea typeface="Yu Gothic Medium" panose="020B0500000000000000" pitchFamily="34" charset="-128"/>
                          <a:cs typeface="TH SarabunPSK" panose="020B0500040200020003" pitchFamily="34" charset="-34"/>
                        </a:rPr>
                        <a:t>/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0" i="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5219" marR="5219" marT="5219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279138"/>
                  </a:ext>
                </a:extLst>
              </a:tr>
            </a:tbl>
          </a:graphicData>
        </a:graphic>
      </p:graphicFrame>
      <p:sp>
        <p:nvSpPr>
          <p:cNvPr id="8" name="กล่องข้อความ 7"/>
          <p:cNvSpPr txBox="1"/>
          <p:nvPr/>
        </p:nvSpPr>
        <p:spPr>
          <a:xfrm>
            <a:off x="0" y="1060228"/>
            <a:ext cx="12192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กองกลาง รับผิดชอบ 4 ตัวชี้วัด </a:t>
            </a:r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กองพัฒนานักศึกษา รับผิดชอบ 3 ตัวชี้วัด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รับผิดชอบ 5 ตัวชี้วัด </a:t>
            </a:r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โรงเรียนวิถีธรรม รับผิดชอบ 3 ตัวชี้วัด </a:t>
            </a:r>
          </a:p>
        </p:txBody>
      </p:sp>
    </p:spTree>
    <p:extLst>
      <p:ext uri="{BB962C8B-B14F-4D97-AF65-F5344CB8AC3E}">
        <p14:creationId xmlns:p14="http://schemas.microsoft.com/office/powerpoint/2010/main" val="3975565024"/>
      </p:ext>
    </p:extLst>
  </p:cSld>
  <p:clrMapOvr>
    <a:masterClrMapping/>
  </p:clrMapOvr>
</p:sld>
</file>

<file path=ppt/theme/theme1.xml><?xml version="1.0" encoding="utf-8"?>
<a:theme xmlns:a="http://schemas.openxmlformats.org/drawingml/2006/main" name="ถ่ายทอด 65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งานนำเสนอ1" id="{8BAA49DF-38A0-47BD-8061-9E30F4DAC493}" vid="{8500C16B-24ED-44F4-AA19-842114A25E1F}"/>
    </a:ext>
  </a:extLst>
</a:theme>
</file>

<file path=ppt/theme/theme2.xml><?xml version="1.0" encoding="utf-8"?>
<a:theme xmlns:a="http://schemas.openxmlformats.org/drawingml/2006/main" name="1_Luminou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1</Template>
  <TotalTime>8980</TotalTime>
  <Words>3399</Words>
  <Application>Microsoft Office PowerPoint</Application>
  <PresentationFormat>แบบจอกว้าง</PresentationFormat>
  <Paragraphs>775</Paragraphs>
  <Slides>25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41" baseType="lpstr">
      <vt:lpstr>맑은 고딕</vt:lpstr>
      <vt:lpstr>Yu Gothic Medium</vt:lpstr>
      <vt:lpstr>Angsana New</vt:lpstr>
      <vt:lpstr>Arial</vt:lpstr>
      <vt:lpstr>Arial Unicode MS</vt:lpstr>
      <vt:lpstr>Avenir Next LT Pro</vt:lpstr>
      <vt:lpstr>Calibri</vt:lpstr>
      <vt:lpstr>Calibri Light</vt:lpstr>
      <vt:lpstr>Cordia New</vt:lpstr>
      <vt:lpstr>Fira Sans Extra Condensed</vt:lpstr>
      <vt:lpstr>Sabon Next LT</vt:lpstr>
      <vt:lpstr>TH SarabunPSK</vt:lpstr>
      <vt:lpstr>Times New Roman</vt:lpstr>
      <vt:lpstr>Wingdings</vt:lpstr>
      <vt:lpstr>ถ่ายทอด 65</vt:lpstr>
      <vt:lpstr>1_LuminousVTI</vt:lpstr>
      <vt:lpstr>งานนำเสนอ PowerPoint</vt:lpstr>
      <vt:lpstr>ระเบียบวาระการประชุม</vt:lpstr>
      <vt:lpstr>งานนำเสนอ PowerPoint</vt:lpstr>
      <vt:lpstr>ระเบียบวาระที่ 1 เรื่องที่ประธานแจ้งให้ทราบ</vt:lpstr>
      <vt:lpstr>งานนำเสนอ PowerPoint</vt:lpstr>
      <vt:lpstr>ระเบียบวาระที่ 1 เรื่องที่ประธานแจ้งให้ทราบ</vt:lpstr>
      <vt:lpstr>ระเบียบวาระที่ 1 เรื่องที่ประธานแจ้งให้ทราบ</vt:lpstr>
      <vt:lpstr>ระเบียบวาระที่ 1 เรื่องที่ประธานแจ้งให้ทราบ</vt:lpstr>
      <vt:lpstr>ระเบียบวาระที่ 1 เรื่องที่ประธานแจ้งให้ทราบ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Chanokyada</cp:lastModifiedBy>
  <cp:revision>1004</cp:revision>
  <cp:lastPrinted>2023-08-21T08:19:14Z</cp:lastPrinted>
  <dcterms:created xsi:type="dcterms:W3CDTF">2019-08-19T02:28:03Z</dcterms:created>
  <dcterms:modified xsi:type="dcterms:W3CDTF">2024-09-25T04:09:06Z</dcterms:modified>
</cp:coreProperties>
</file>