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0" r:id="rId4"/>
    <p:sldId id="281" r:id="rId5"/>
    <p:sldId id="295" r:id="rId6"/>
    <p:sldId id="257" r:id="rId7"/>
    <p:sldId id="291" r:id="rId8"/>
    <p:sldId id="294" r:id="rId9"/>
    <p:sldId id="296" r:id="rId10"/>
    <p:sldId id="297" r:id="rId11"/>
    <p:sldId id="293" r:id="rId12"/>
    <p:sldId id="271" r:id="rId13"/>
    <p:sldId id="298" r:id="rId14"/>
    <p:sldId id="284" r:id="rId15"/>
    <p:sldId id="282" r:id="rId16"/>
    <p:sldId id="285" r:id="rId17"/>
    <p:sldId id="286" r:id="rId18"/>
    <p:sldId id="272" r:id="rId19"/>
    <p:sldId id="275" r:id="rId20"/>
    <p:sldId id="276" r:id="rId21"/>
    <p:sldId id="277" r:id="rId22"/>
    <p:sldId id="278" r:id="rId23"/>
    <p:sldId id="279" r:id="rId24"/>
    <p:sldId id="288" r:id="rId25"/>
    <p:sldId id="273" r:id="rId26"/>
    <p:sldId id="289" r:id="rId27"/>
    <p:sldId id="274" r:id="rId28"/>
    <p:sldId id="290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52" autoAdjust="0"/>
  </p:normalViewPr>
  <p:slideViewPr>
    <p:cSldViewPr>
      <p:cViewPr varScale="1">
        <p:scale>
          <a:sx n="104" d="100"/>
          <a:sy n="104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7F3B-2DD7-4491-956F-0A424F363794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5545-9104-42D4-9FF4-98067C6B8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1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2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100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0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61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41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18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1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4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9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28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88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73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72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860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9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16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40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05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บันทึกย่อสำหรับบทนำ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4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3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</a:t>
            </a:r>
            <a:r>
              <a:rPr lang="en-US" sz="12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200" b="0" i="0" baseline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หรือหนังสือ</a:t>
            </a:r>
            <a:r>
              <a:rPr lang="en-US" sz="12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200" b="0" i="0" baseline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อุปกรณ์การเรียนที่ต้องใช้ในชั้นเรียน</a:t>
            </a:r>
            <a:r>
              <a:rPr lang="en-US" sz="12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200" b="0" i="0" baseline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โครงการ</a:t>
            </a:r>
            <a:endParaRPr lang="en-US" sz="1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2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1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2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4/1/2024 1:27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4/1/2024 1:27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4/1/2024 1:27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4/1/2024 1:27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4/1/2024 1:27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4/1/2024 1:27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slip.snru.ac.th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anya04nit@gmail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6477000" cy="144780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th-TH" sz="4000" b="1" i="0" baseline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แลกเปลี่ยนเรียนรู้</a:t>
            </a:r>
            <a:r>
              <a:rPr lang="th-TH" sz="40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40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 err="1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40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ทำคู่มือการปฏิบัติงา</a:t>
            </a:r>
            <a:r>
              <a:rPr lang="th-TH" sz="44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endParaRPr lang="en-US" sz="3600" b="1" i="0" baseline="0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สำนักงานอธิการบดี มหาวิทยาลัยราชภัฏสกลนคร</a:t>
            </a:r>
            <a:endParaRPr lang="en-US" sz="2600" b="1" i="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1547664" y="2276872"/>
            <a:ext cx="6477000" cy="1080120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th-TH" b="1" dirty="0" smtClean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th-TH" sz="51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5100" b="1" dirty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5100" b="1" dirty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100" b="1" dirty="0" err="1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5100" b="1" dirty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ทำต้นทุนต่อหน่วยผลผลิต มหาวิทยาลัยราชภัฏสกลน</a:t>
            </a:r>
            <a:r>
              <a:rPr lang="th-TH" b="1" dirty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</a:p>
          <a:p>
            <a:pPr algn="ctr">
              <a:spcBef>
                <a:spcPts val="0"/>
              </a:spcBef>
            </a:pPr>
            <a:endParaRPr lang="en-US" sz="3600" b="1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1575667" y="3537397"/>
            <a:ext cx="6477000" cy="108012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th-TH" b="1" dirty="0" smtClean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นางสาว</a:t>
            </a:r>
            <a:r>
              <a:rPr lang="th-TH" sz="3000" b="1" dirty="0" err="1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ชัญญา</a:t>
            </a: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นุชพสิษฐ์ ประ</a:t>
            </a:r>
            <a:r>
              <a:rPr lang="th-TH" sz="3000" b="1" dirty="0" err="1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ิโก</a:t>
            </a:r>
          </a:p>
          <a:p>
            <a:pPr algn="ctr">
              <a:spcBef>
                <a:spcPts val="0"/>
              </a:spcBef>
            </a:pP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นักวิเคราะห์นโยบายและแผนปฏิบัติการ</a:t>
            </a:r>
            <a:endParaRPr lang="th-TH" sz="3000" b="1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0"/>
              </a:spcBef>
            </a:pPr>
            <a:endParaRPr lang="en-US" sz="3600" b="1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บทนำ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599456"/>
            <a:ext cx="5832647" cy="51054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คำจำกัดความ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sz="22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156176" y="1599456"/>
            <a:ext cx="2808311" cy="51054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2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ข้อควรระวัง/ข้อควรปฏิบัติ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ให้ตรวจสอบการเขียน วิทยานิพนธ์/เอกสารผลงานวิชาการของมหาวิทยาลัยว่า...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กำหนดคำ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จำกัดความเบื้องต้น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เช่น.....ให้ทำเป็น ตัวหนา  หรือทำเป็น  “…..”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en-US" sz="22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16832"/>
            <a:ext cx="5832647" cy="4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4355976" cy="4777686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3400" b="1" i="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โครงสร้างการบริหารจัดการ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5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1.1 โครงสร้าง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 Chart)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1.2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โครงสร้างการบริหาร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Administration Chart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1.3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โครงสร้างการปฏิบัติงาน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Activity chart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Clr>
                <a:srgbClr val="FEB80A"/>
              </a:buClr>
              <a:buNone/>
            </a:pPr>
            <a:endParaRPr lang="en-US" sz="51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1052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2"/>
          <p:cNvSpPr>
            <a:spLocks noGrp="1"/>
          </p:cNvSpPr>
          <p:nvPr>
            <p:ph sz="quarter" idx="1"/>
          </p:nvPr>
        </p:nvSpPr>
        <p:spPr>
          <a:xfrm>
            <a:off x="4760268" y="1681458"/>
            <a:ext cx="4176464" cy="4777686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EB80A"/>
              </a:buClr>
              <a:buNone/>
            </a:pPr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ภาระหน้าที่ของ</a:t>
            </a:r>
            <a:r>
              <a:rPr lang="th-TH" sz="3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2.1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หน้าที่ความรับผิดชอบ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บทบาทหน้าที่ความ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มาตรฐานกำหนด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2.3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หน้าที่ความรับผิดชอบของตำแหน่งตามที่ได้รับ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2.4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ชั้นตอนการปฏิบัติงานของคู่มือ</a:t>
            </a:r>
          </a:p>
          <a:p>
            <a:pPr marL="0" indent="0">
              <a:buClr>
                <a:srgbClr val="FEB80A"/>
              </a:buClr>
              <a:buNone/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endPara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8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4639030" cy="4777686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400" b="1" i="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โครงสร้างการบริหารจัดการ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2.1.1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 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 Chart) </a:t>
            </a:r>
            <a:endPara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1052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2474879"/>
            <a:ext cx="4536505" cy="4003615"/>
          </a:xfr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4644008" y="1772816"/>
            <a:ext cx="4499992" cy="4705678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B80A"/>
              </a:buClr>
              <a:buNone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2.1.2 โครงสร้างการบริหาร (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Administration Chart)</a:t>
            </a:r>
          </a:p>
          <a:p>
            <a:pPr marL="0" indent="0">
              <a:buClr>
                <a:srgbClr val="FEB80A"/>
              </a:buClr>
              <a:buFont typeface="Wingdings"/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r="2133"/>
          <a:stretch/>
        </p:blipFill>
        <p:spPr>
          <a:xfrm>
            <a:off x="4674526" y="2474879"/>
            <a:ext cx="4464496" cy="27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752600"/>
            <a:ext cx="8784976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2.1.3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โครงสร้างการปฏิบัติงาน 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Activity chart)</a:t>
            </a: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39316" y="126268"/>
            <a:ext cx="8153400" cy="9984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200800" cy="42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7283" y="1556792"/>
            <a:ext cx="4497071" cy="5301208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FEB80A"/>
              </a:buClr>
              <a:buNone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53400" cy="11243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64469"/>
            <a:ext cx="4401635" cy="4385481"/>
          </a:xfr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4650667" y="1564602"/>
            <a:ext cx="4493333" cy="5301208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B80A"/>
              </a:buClr>
              <a:buFont typeface="Wingdings"/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ภาระหน้าที่ของหน่วยงาน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2.2.1 หน้าที่ความรับผิดชอบของกองนโยบายและแผน</a:t>
            </a:r>
          </a:p>
          <a:p>
            <a:pPr marL="0" indent="0">
              <a:buClr>
                <a:srgbClr val="FEB80A"/>
              </a:buClr>
              <a:buFont typeface="Wingdings"/>
              <a:buNone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Font typeface="Wingdings"/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4" y="2132856"/>
            <a:ext cx="4334376" cy="343447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3596" y="1611124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โครงสร้างการปฏิบัติงาน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Activity chart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38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752600"/>
            <a:ext cx="2952328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2.2.2 บทบาท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หน้าที่ความ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รับผิดชอบตามมาตรฐานกำหนดตำแหน่ง มี 4 ด้าน ได้แก่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ด้านปฏิบัติการ 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ด้านการวางแผน 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3) ด้านการประสานงาน 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4) ด้านการบริการ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39316" y="126268"/>
            <a:ext cx="8153400" cy="9984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89088"/>
            <a:ext cx="5688632" cy="5008264"/>
          </a:xfrm>
        </p:spPr>
      </p:pic>
    </p:spTree>
    <p:extLst>
      <p:ext uri="{BB962C8B-B14F-4D97-AF65-F5344CB8AC3E}">
        <p14:creationId xmlns:p14="http://schemas.microsoft.com/office/powerpoint/2010/main" val="21948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3" y="1752600"/>
            <a:ext cx="5006388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2.2.3 หน้าที่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ความรับผิดชอบของตำแหน่งตามที่ได้รับมอบหมาย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39316" y="126268"/>
            <a:ext cx="8153400" cy="92646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และบทบาทหน้าที่ความรับผิดชอบ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sz="quarter" idx="2"/>
          </p:nvPr>
        </p:nvSpPr>
        <p:spPr>
          <a:xfrm>
            <a:off x="5148064" y="1589566"/>
            <a:ext cx="3888431" cy="526843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2.2.4 Flow Chart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ชั้นตอนการปฏิบัติงานของคู่มือ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204864"/>
            <a:ext cx="5016165" cy="352839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80033"/>
            <a:ext cx="3778589" cy="49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4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3" y="1628800"/>
            <a:ext cx="4608513" cy="504056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5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หลักเกณฑ์</a:t>
            </a:r>
            <a:r>
              <a:rPr lang="th-TH" sz="5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5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แต่งตั้งคณะกรรมการวิเคราะห์ และจัดทำต้นทุนต่อหน่วยผลผลิต มหาวิทยาลัยราชภัฏสกลนคร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ดำเนินการประชุมคณะกรรมการวิเคราะห์ และจัดทำต้นทุนต่อหน่วยผลผลิต มหาวิทยาลัยราชภัฏสกลนคร 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จัดเตรียมข้อมูลประกอบการจัดทำต้นทุนต่อหน่วยผลผลิต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วิเคราะห์และจัดทำต้นทุนต่อหน่วยผลผลิต ตามรูปแบบและแนวทางของกรมบัญชีกลาง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ส่งผลการคำนวณให้ศูนย์ต้นทุน และคณะกรรมการตรวจสอบความถูกต้อง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เปรียบเทียบผลการคำนวณต้นทุนตามรูปแบบและแนวทางของกรมบัญชีกลาง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 แจ้งผลการเปรียบเทียบให้หน่วยงานภายในมหาวิทยาลัยทราบ และวิเคราะห์สาเหตุการเปลี่ยนแปลงของต้นทุน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8. เสนอรายงานผลการคำนวณต้นทุน ต่ออธิการบดีเพื่อพิจารณา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9. เผยแพร่ข้อมูลผลการคำนวณต้นทุน ผลการเปรียบเทียบและวิเคราะห์สาเหตุการเปลี่ยนแปลงของต้นทุนบนหน้าหลักของ</a:t>
            </a:r>
            <a:r>
              <a:rPr lang="th-TH" sz="3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เว็บไซด์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ส่งผลการดำเนินงานให้กรมบัญชีกลาง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5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ข้อควรระวังในการปฏิบัติงาน</a:t>
            </a:r>
            <a:endParaRPr lang="en-US" sz="51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30734"/>
            <a:ext cx="4356546" cy="2895084"/>
          </a:xfrm>
          <a:ln w="12700" cmpd="dbl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3"/>
            <a:ext cx="4427984" cy="1395118"/>
          </a:xfrm>
          <a:prstGeom prst="rect">
            <a:avLst/>
          </a:prstGeom>
        </p:spPr>
      </p:pic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539552" y="241907"/>
            <a:ext cx="8153400" cy="916124"/>
          </a:xfrm>
        </p:spPr>
        <p:txBody>
          <a:bodyPr>
            <a:noAutofit/>
          </a:bodyPr>
          <a:lstStyle/>
          <a:p>
            <a:pPr algn="ctr"/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3 </a:t>
            </a: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90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99092" y="116632"/>
            <a:ext cx="8153400" cy="10801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95272" y="1556792"/>
            <a:ext cx="4409627" cy="5157192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กิจกรรม/แผนการปฏิบัติงาน 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เทคนิคการปฏิบัติงาน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การติดตามและประเมินผลการปฏิบัติงาน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65857"/>
            <a:ext cx="4499992" cy="4992143"/>
          </a:xfrm>
          <a:ln w="127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95273" y="3212976"/>
            <a:ext cx="4421858" cy="23762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3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ขั้นตอนการปฏิบัติงาน</a:t>
            </a:r>
          </a:p>
          <a:p>
            <a:pPr algn="ctr">
              <a:spcBef>
                <a:spcPts val="0"/>
              </a:spcBef>
            </a:pP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ของบทที่ 4 </a:t>
            </a:r>
          </a:p>
          <a:p>
            <a:pPr algn="ctr">
              <a:spcBef>
                <a:spcPts val="0"/>
              </a:spcBef>
            </a:pP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000" b="1" i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เอาหลักเกณฑ์ในบทที่ 3 มาขึงก่อน 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และให้ยกตัวอย่าง</a:t>
            </a:r>
            <a:r>
              <a:rPr lang="th-TH" sz="3000" b="1" i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ที่ถูกต้อง</a:t>
            </a:r>
          </a:p>
          <a:p>
            <a:pPr algn="ctr">
              <a:spcBef>
                <a:spcPts val="0"/>
              </a:spcBef>
            </a:pPr>
            <a:r>
              <a:rPr lang="th-TH" sz="3000" b="1" i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และไม่ถูกต้อง</a:t>
            </a:r>
            <a:endParaRPr lang="en-US" sz="30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75792" y="1541387"/>
            <a:ext cx="244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กิจกรรม/แผนการปฏิบัติงาน </a:t>
            </a:r>
          </a:p>
        </p:txBody>
      </p:sp>
    </p:spTree>
    <p:extLst>
      <p:ext uri="{BB962C8B-B14F-4D97-AF65-F5344CB8AC3E}">
        <p14:creationId xmlns:p14="http://schemas.microsoft.com/office/powerpoint/2010/main" val="423641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153400" cy="10191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14878" y="1582501"/>
            <a:ext cx="5105194" cy="52292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เทคนิคการปฏิบัติงาน</a:t>
            </a: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/>
          <a:stretch/>
        </p:blipFill>
        <p:spPr>
          <a:xfrm>
            <a:off x="184972" y="2015583"/>
            <a:ext cx="4968552" cy="3916360"/>
          </a:xfrm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5252693" y="1565219"/>
            <a:ext cx="3836989" cy="5256584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62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อธิบายขั้นตอน</a:t>
            </a:r>
            <a:r>
              <a:rPr lang="th-TH" sz="6200" b="1" dirty="0" err="1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62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ทำคำสั่งแต่งตั้งคณะกรรมการ</a:t>
            </a:r>
          </a:p>
          <a:p>
            <a:pPr algn="ctr">
              <a:spcBef>
                <a:spcPts val="0"/>
              </a:spcBef>
            </a:pPr>
            <a:endParaRPr lang="th-TH" sz="4800" b="1" dirty="0" smtClean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48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สำรวจรายชื่อผู้ที่เกี่ยวข้อง</a:t>
            </a:r>
          </a:p>
          <a:p>
            <a:pPr>
              <a:spcBef>
                <a:spcPts val="0"/>
              </a:spcBef>
            </a:pPr>
            <a:r>
              <a:rPr lang="th-TH" sz="48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จัดทำคำสั่งคณะกรรมการ</a:t>
            </a:r>
            <a:r>
              <a:rPr lang="th-TH" sz="48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th-TH" sz="48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และกำหนดหน้าที่</a:t>
            </a:r>
            <a:r>
              <a:rPr lang="th-TH" sz="48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ของคณะ</a:t>
            </a:r>
            <a:r>
              <a:rPr lang="th-TH" sz="48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กรรมการฯ</a:t>
            </a:r>
          </a:p>
          <a:p>
            <a:pPr>
              <a:spcBef>
                <a:spcPts val="0"/>
              </a:spcBef>
            </a:pPr>
            <a:endParaRPr lang="th-TH" sz="4800" b="1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แต่งตั้งคณะกรรมการวิเคราะห์ และจัดทำต้นทุนต่อหน่วยผลผลิต มหาวิทยาลัยราชภัฏสกลนคร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องนโยบายและแผนเสนอรายชื่อที่คัดเลือกเข้ามาร่วมเป็นคณะกรรมการวิเคราะห์และจัดทำต้นทุนต่อหน่วยผลผลิตมหาวิทยาลัยราชภัฏสกลนคร ต่ออธิการบดีเพื่อพิจารณา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1.2 กองนโยบายและแผนจัดทำคำสั่งแต่งตั้งคณะกรรมการวิเคราะห์และจัดทำต้นทุนต่อหน่วยผลผลิต 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b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ภัฏสกลนคร และกำหนดภาระหน้าที่ที่รับผิดชอบ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คณะกรรมการวิเคราะห์และจัดทำต้นทุนต่อหน่วยผลผลิตมหาวิทยาลัย ราชภัฏเชียงราย ประกอบด้วย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ประธาน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  อธิการบดี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1.1.2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รองประธานคณะทำงาน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รองอธิการบดีฝ่ายบริหาร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ผู้ช่วยอธิการบดีฝ่ายการคลังและทรัพย์สิน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1.1.3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-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รองอธิการบดีฝ่ายวิชาการ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รองอธิการบดีฝ่ายวางแผนและประกัน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              </a:t>
            </a:r>
            <a:b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การศึกษา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รองอธิการบดีฝ่ายกิจการนักศึกษา</a:t>
            </a:r>
            <a:endParaRPr lang="en-US" sz="4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43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spcBef>
                <a:spcPts val="0"/>
              </a:spcBef>
            </a:pPr>
            <a:endParaRPr lang="th-TH" b="1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9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81880"/>
            <a:ext cx="526695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153400" cy="10791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3" y="1628800"/>
            <a:ext cx="4752529" cy="4968552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lang="th-TH" sz="20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เลขคำสั่ง</a:t>
            </a:r>
            <a:r>
              <a:rPr lang="th-TH" sz="20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6893"/>
            <a:ext cx="4536504" cy="409011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31238"/>
            <a:ext cx="4279763" cy="4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10081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" y="1628800"/>
            <a:ext cx="4390251" cy="389129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50" y="2484259"/>
            <a:ext cx="4662027" cy="42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10081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" y="1700808"/>
            <a:ext cx="4388296" cy="4028392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41" y="1916832"/>
            <a:ext cx="4595818" cy="46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11247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265" y="1580530"/>
            <a:ext cx="4536504" cy="45720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นำเทคนิคการปฏิบัติงานทั้ง 10 ข้อ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มาอธิบายขั้นตอนการปฏิบัติงานให้ครบ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และแสดงตัวอย่างขั้นตอนการปฏิบัติงานที่ “ถูกต้อง” และ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“ไม่ถูกต้อง”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860032" y="1589583"/>
            <a:ext cx="4283968" cy="431674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 การติดตามประเมินผลการปฏิบัติงาน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 </a:t>
            </a:r>
            <a:r>
              <a:rPr lang="th-TH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2. </a:t>
            </a:r>
            <a:r>
              <a:rPr lang="th-TH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3. </a:t>
            </a:r>
            <a:r>
              <a:rPr lang="th-TH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</a:p>
          <a:p>
            <a:pPr marL="0" indent="0">
              <a:buNone/>
            </a:pP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991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568" y="1551831"/>
            <a:ext cx="44958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FEB80A"/>
              </a:buClr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4.3.1 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 มี 3 ขั้นตอน ดังนี้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02874" y="1551831"/>
            <a:ext cx="4648199" cy="46958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FEB80A"/>
              </a:buClr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ระหว่างดำเนินการ</a:t>
            </a: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" y="2348880"/>
            <a:ext cx="4460665" cy="33242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82" y="2348880"/>
            <a:ext cx="4590522" cy="3990975"/>
          </a:xfrm>
          <a:prstGeom prst="rect">
            <a:avLst/>
          </a:prstGeom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502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3796" y="1577140"/>
            <a:ext cx="4884783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 หลังดำเนินการ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" y="2110540"/>
            <a:ext cx="4791075" cy="1752600"/>
          </a:xfrm>
          <a:prstGeom prst="rect">
            <a:avLst/>
          </a:prstGeom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quarter" idx="1"/>
          </p:nvPr>
        </p:nvSpPr>
        <p:spPr>
          <a:xfrm>
            <a:off x="4945432" y="1578977"/>
            <a:ext cx="4198568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FEB80A"/>
              </a:buClr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27" y="2133099"/>
            <a:ext cx="4068881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5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 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และข้อเสนอแนะ </a:t>
            </a:r>
            <a:endParaRPr lang="en-US" sz="35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69617" y="1628800"/>
            <a:ext cx="4402384" cy="5184576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5.1 ปัญหา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</a:p>
          <a:p>
            <a:pPr>
              <a:buClr>
                <a:srgbClr val="FEB80A"/>
              </a:buClr>
              <a:buFont typeface="Wingdings"/>
              <a:buChar char="Ø"/>
            </a:pP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716015" y="1628800"/>
            <a:ext cx="4263603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EB80A"/>
              </a:buClr>
              <a:buNone/>
            </a:pP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ปัญหาและ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- ข้อมูลส่วนใหญ่เป็นไฟล์ </a:t>
            </a:r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Excell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ซึ่งเป็นค่าใช้จ่ายของบุคลากร เช่น เงินเดือนข้าราชการ พม. พรก. และลูกจ้างชั่วคราว ยังไม่มีระบบรองรับ</a:t>
            </a:r>
            <a:r>
              <a:rPr lang="th-TH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FEB80A"/>
              </a:buClr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2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แนวทางแก้ไข/พัฒนา</a:t>
            </a:r>
          </a:p>
          <a:p>
            <a:pPr marL="0" indent="0" algn="thaiDist">
              <a:buClr>
                <a:srgbClr val="FEB80A"/>
              </a:buClr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ด้วยมหาวิทยาลัยราชภัฏสกลนคร มีบุคลากรที่มีศักยภาพสูงในด้านการพัฒนาระบบ จึงได้มีการพัฒนาระบบสลิปเงินเดือนออนไลน์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eslip.snru.ac.th/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เพื่อรองรับการบริหารจัดการ รวมทั้งงาน</a:t>
            </a:r>
            <a:r>
              <a:rPr lang="th-TH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ที่เชื่อมโยงกันได้ นอกเหนือจากการคำนวณต้นทุนต่อหน่วยผลผลิต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ระบบสลิปเงินเดือน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ออนไลน์ยังสามารถนำไปใช้สำหรับประกอบคำนวณ</a:t>
            </a:r>
            <a:r>
              <a:rPr lang="th-TH" sz="2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ต้นทุนต่อหน่วยผลผลิต ระดับหลักสูตร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อีกทั้งบุคลากรสามารถตรวจสอบเงินเดือนแบบออนไลน์จากระบบดังกล่าวได้เช่นกัน</a:t>
            </a:r>
            <a:endParaRPr lang="en-US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1"/>
          <a:stretch/>
        </p:blipFill>
        <p:spPr>
          <a:xfrm>
            <a:off x="395536" y="1988840"/>
            <a:ext cx="3894931" cy="46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th-TH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5 ปัญหา อุปสรรค และข้อเสนอแนะ </a:t>
            </a:r>
            <a:endParaRPr lang="en-US" sz="44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936501" cy="3882037"/>
          </a:xfrm>
          <a:ln w="19050" cmpd="dbl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ตัวแทนเนื้อหา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037636" cy="5085184"/>
          </a:xfrm>
        </p:spPr>
      </p:pic>
    </p:spTree>
    <p:extLst>
      <p:ext uri="{BB962C8B-B14F-4D97-AF65-F5344CB8AC3E}">
        <p14:creationId xmlns:p14="http://schemas.microsoft.com/office/powerpoint/2010/main" val="252697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endParaRPr lang="en-US" sz="44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800814" y="1844824"/>
            <a:ext cx="4235682" cy="432737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chanya04nit@gmail.com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IP-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Phon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77</a:t>
            </a: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096-9249839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Line 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096-9249839</a:t>
            </a: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4824"/>
            <a:ext cx="4765318" cy="393118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4" y="5301208"/>
            <a:ext cx="1787936" cy="1449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331640" y="188224"/>
            <a:ext cx="6192688" cy="5040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เส้นทางความสำเร็จใน</a:t>
            </a:r>
            <a:r>
              <a:rPr lang="th-TH" sz="3000" b="1" dirty="0" err="1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000" b="1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ทำคู่มือการปฏิบัติงาน</a:t>
            </a:r>
            <a:endParaRPr lang="en-US" sz="3000" b="1" i="0" baseline="0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130287" y="692280"/>
            <a:ext cx="9036496" cy="532859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เข้า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รับการฝึกอบรม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งานบริหารบุคคลและนิติ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และสมหาวิทยาลัยราชภัฏสกลนคร</a:t>
            </a:r>
            <a:b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โดยคุณเรืองชัย จรุง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ศิรวัฒน์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เทคนิคการเขียนคู่มือการปฏิบัติงาน /การเขียนแบบประเมินค่างานฯ</a:t>
            </a:r>
          </a:p>
          <a:p>
            <a:pPr lvl="0">
              <a:lnSpc>
                <a:spcPct val="10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และ ว่าที่ร้อยตรี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สุวิต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ผิวพันคำ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การเขียนคู่มือการปฏิบัติงานและเทคนิคการเขียนผลงานวิเคราะห์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มหาวิทยาลัยราชภัฏราช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นครินทร์ และ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มหาวิทยาลัยราชภัฏศรีสะ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</a:t>
            </a:r>
            <a:b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โดย รศ.สุรชัย  ขวัญเมือง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ทำคู่มือการปฏิบัติงาน</a:t>
            </a:r>
          </a:p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มหาวิทยาลัยราชภัฏสงขลา</a:t>
            </a:r>
            <a:b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โดย นายเสถียร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คามี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ศักดิ์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การเขียนคู่มือการปฏิบัติงาน</a:t>
            </a:r>
          </a:p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ศึกษาค้นคว้า </a:t>
            </a:r>
          </a:p>
          <a:p>
            <a:pPr lvl="0">
              <a:lnSpc>
                <a:spcPct val="10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เอกสาร/ตำรา</a:t>
            </a:r>
          </a:p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ทบทวนขั้นการปฏิบัติงาน </a:t>
            </a:r>
          </a:p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ปรึกษาผู้รู้</a:t>
            </a:r>
          </a:p>
          <a:p>
            <a:pPr lvl="0">
              <a:lnSpc>
                <a:spcPct val="100000"/>
              </a:lnSpc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ลงมือปฏิบัติ</a:t>
            </a:r>
          </a:p>
          <a:p>
            <a:pPr lvl="0">
              <a:lnSpc>
                <a:spcPct val="10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คู่มือการปฏิบัติงาน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ทำต้นทุนต่อหน่วยผลผลิต มหาวิทยาลัยราชภัฏ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(ผ่านผู้ทรงตรวจ 5 บท)</a:t>
            </a:r>
          </a:p>
          <a:p>
            <a:pPr lvl="0">
              <a:lnSpc>
                <a:spcPct val="10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คู่มือการปฏิบัติงาน เรื่อง 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ทำต้นทุนต่อหน่วย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ระดับหลักสูตร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</a:t>
            </a: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(ผ่านผู้ทรงตรวจ 3 บท)</a:t>
            </a:r>
          </a:p>
          <a:p>
            <a:pPr lvl="0">
              <a:lnSpc>
                <a:spcPct val="10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รายงานการวิเคราะห์ต้นทุนหลักสูตรและความคุ้มค่าของการบริหารหลักสูตร มหาวิทยาลัย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</a:t>
            </a:r>
          </a:p>
        </p:txBody>
      </p:sp>
    </p:spTree>
    <p:extLst>
      <p:ext uri="{BB962C8B-B14F-4D97-AF65-F5344CB8AC3E}">
        <p14:creationId xmlns:p14="http://schemas.microsoft.com/office/powerpoint/2010/main" val="23695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840760" cy="1395536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th-TH" sz="3100" b="1" i="0" baseline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100" b="1" i="0" baseline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i="0" baseline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ประกาศมหาวิทยาลัยราชภัฏสกลนคร</a:t>
            </a:r>
            <a: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โครงร่างการเขียนผลงานการขอกำหนดระดับตำแหน่ง </a:t>
            </a:r>
            <a:b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และการแต่งตั้งพนักงานในสถาบันอุดมศึกษา </a:t>
            </a:r>
            <a:b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i="0" dirty="0" smtClean="0">
                <a:solidFill>
                  <a:srgbClr val="3891A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 หรือเชี่ยวชาญเฉพาะ พ.ศ. 2567</a:t>
            </a:r>
            <a:endParaRPr lang="en-US" sz="2200" b="1" i="0" baseline="0" dirty="0">
              <a:solidFill>
                <a:srgbClr val="3891A7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69" y="1340768"/>
            <a:ext cx="446071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th-TH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โครงร่างคู่มือปฏิบัติงานหลัก</a:t>
            </a:r>
            <a:endParaRPr lang="en-US" sz="4400" b="1" i="0" dirty="0">
              <a:solidFill>
                <a:srgbClr val="4F271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026296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คำนำ</a:t>
            </a:r>
            <a:endParaRPr lang="en-US" sz="20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</a:t>
            </a:r>
            <a:endParaRPr lang="en-US" sz="20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สารบัญตาราง (ถ้ามี)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สารบัญรูปภาพ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8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en-US" sz="22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681161" y="1752600"/>
            <a:ext cx="5095205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บทนำ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ความเป็นมาและความสำคัญของคู่มือ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วัตถุประสงค์ของคู่มือ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ประโยชน์ที่คาดว่าจะได้รับ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ขอบเขตของคู่มือ</a:t>
            </a:r>
          </a:p>
          <a:p>
            <a:pPr marL="0" indent="0">
              <a:buClr>
                <a:srgbClr val="FEB80A"/>
              </a:buCl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คำจำกัดความ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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86409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</a:t>
            </a:r>
            <a:r>
              <a:rPr lang="th-TH" sz="3500" b="1" dirty="0" smtClean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4462" y="1885392"/>
            <a:ext cx="6131714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r>
              <a:rPr lang="th-TH" sz="1800" b="1" i="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ความเป็นมาและความสำคัญของคู่มือ</a:t>
            </a:r>
          </a:p>
          <a:p>
            <a:pPr marL="0" indent="0" algn="l" defTabSz="914400">
              <a:spcBef>
                <a:spcPts val="700"/>
              </a:spcBef>
              <a:buClr>
                <a:srgbClr val="FEB80A"/>
              </a:buClr>
              <a:buSzPct val="60000"/>
              <a:buNone/>
            </a:pPr>
            <a:endParaRPr lang="en-US" sz="2200" b="1" i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300192" y="1752600"/>
            <a:ext cx="2736304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"/>
            </a:pPr>
            <a:r>
              <a:rPr lang="th-TH" sz="22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ย่อหน้าแรก </a:t>
            </a:r>
            <a:r>
              <a:rPr lang="en-US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ใส่ข้อกฎหมาย ระเบียบ ข้อบังคับ พระราชกฤษฎีกา และความสำคัญ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ที่เกี่ยวข้องกับงานที่นำมาทำเป็นคู่มือการปฏิบัติงาน</a:t>
            </a:r>
            <a:endParaRPr lang="en-US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323528" y="2183008"/>
            <a:ext cx="5709174" cy="42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59402"/>
            <a:ext cx="8153400" cy="90210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บทนำ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84168" y="1752600"/>
            <a:ext cx="2952328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FEB80A"/>
              </a:buClr>
            </a:pP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ย่อหน้าที่ 2 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เขียนความสำคัญ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ของงาน ควร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1/3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FEB80A"/>
              </a:buClr>
            </a:pP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ย่อหน้าที่ 3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จากความเป็นมาและความสำคัญดังกล่าว  ผู้เขียนจึงมีความสนใจเขียน คู่มือการปฏิบัติงาน 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เรื่อง.........................................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0"/>
          <a:stretch/>
        </p:blipFill>
        <p:spPr>
          <a:xfrm>
            <a:off x="121222" y="1752600"/>
            <a:ext cx="5890937" cy="3273301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79538"/>
          <a:stretch/>
        </p:blipFill>
        <p:spPr>
          <a:xfrm>
            <a:off x="121222" y="5213297"/>
            <a:ext cx="5818929" cy="1007393"/>
          </a:xfrm>
        </p:spPr>
      </p:pic>
    </p:spTree>
    <p:extLst>
      <p:ext uri="{BB962C8B-B14F-4D97-AF65-F5344CB8AC3E}">
        <p14:creationId xmlns:p14="http://schemas.microsoft.com/office/powerpoint/2010/main" val="196638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59402"/>
            <a:ext cx="8153400" cy="90210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บทนำ</a:t>
            </a: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656320" cy="2736304"/>
          </a:xfrm>
        </p:spPr>
      </p:pic>
    </p:spTree>
    <p:extLst>
      <p:ext uri="{BB962C8B-B14F-4D97-AF65-F5344CB8AC3E}">
        <p14:creationId xmlns:p14="http://schemas.microsoft.com/office/powerpoint/2010/main" val="12374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59402"/>
            <a:ext cx="8153400" cy="90210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h-TH" sz="3500" b="1" dirty="0">
                <a:solidFill>
                  <a:srgbClr val="4F271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บทนำ</a:t>
            </a: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444208" y="1654297"/>
            <a:ext cx="2590056" cy="4572000"/>
          </a:xfrm>
        </p:spPr>
        <p:txBody>
          <a:bodyPr>
            <a:normAutofit/>
          </a:bodyPr>
          <a:lstStyle/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อธิบายขั้นตอนการดำเนิน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ที่ครอบคลุมกระบวนการทำงานพอสังเขป ตั้งแต่ต้นจนจบ ระบุความเกี่ยวข้องกับใคร อะไร 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ที่ไหน อย่างไร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703"/>
            <a:ext cx="6296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1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3D4FF3-70D0-4951-9F3B-B758C8D4E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งานนำเสนอทางวิชาการสำหรับหลักสูตรระดับวิทยาลัย (การออกแบบกระดาษและดินสอ)</Template>
  <TotalTime>0</TotalTime>
  <Words>1172</Words>
  <Application>Microsoft Office PowerPoint</Application>
  <PresentationFormat>นำเสนอทางหน้าจอ (4:3)</PresentationFormat>
  <Paragraphs>224</Paragraphs>
  <Slides>28</Slides>
  <Notes>28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7" baseType="lpstr">
      <vt:lpstr>Calibri</vt:lpstr>
      <vt:lpstr>Cordia New</vt:lpstr>
      <vt:lpstr>FreesiaUPC</vt:lpstr>
      <vt:lpstr>Tahoma</vt:lpstr>
      <vt:lpstr>TH SarabunPSK</vt:lpstr>
      <vt:lpstr>Tw Cen MT</vt:lpstr>
      <vt:lpstr>Wingdings</vt:lpstr>
      <vt:lpstr>Wingdings 2</vt:lpstr>
      <vt:lpstr>Student presentation</vt:lpstr>
      <vt:lpstr>แลกเปลี่ยนเรียนรู้  การจัดทำคู่มือการปฏิบัติงาน</vt:lpstr>
      <vt:lpstr>งานนำเสนอ PowerPoint</vt:lpstr>
      <vt:lpstr>เส้นทางความสำเร็จในการจัดทำคู่มือการปฏิบัติงาน</vt:lpstr>
      <vt:lpstr> ประกาศมหาวิทยาลัยราชภัฏสกลนคร  เรื่อง โครงร่างการเขียนผลงานการขอกำหนดระดับตำแหน่ง  และการแต่งตั้งพนักงานในสถาบันอุดมศึกษา  ตำแหน่งประเภทวิชาชีพเฉพาะ หรือเชี่ยวชาญเฉพาะ พ.ศ. 2567</vt:lpstr>
      <vt:lpstr>โครงร่างคู่มือปฏิบัติงานหลัก</vt:lpstr>
      <vt:lpstr>บทที่ 1 บทนำ</vt:lpstr>
      <vt:lpstr>บทที่ 1 บทนำ</vt:lpstr>
      <vt:lpstr>บทที่ 1 บทนำ</vt:lpstr>
      <vt:lpstr>บทที่ 1 บทนำ</vt:lpstr>
      <vt:lpstr>บทที่ 1 บทนำ</vt:lpstr>
      <vt:lpstr>บทที่ 2  โครงสร้าง และบทบาทหน้าที่ความรับผิดชอบ</vt:lpstr>
      <vt:lpstr>บทที่ 2  โครงสร้าง และบทบาทหน้าที่ความรับผิดชอบ</vt:lpstr>
      <vt:lpstr>บทที่ 2  โครงสร้าง และบทบาทหน้าที่ความรับผิดชอบ</vt:lpstr>
      <vt:lpstr>บทที่ 2  โครงสร้าง และบทบาทหน้าที่ความรับผิดชอบ</vt:lpstr>
      <vt:lpstr>บทที่ 2  โครงสร้าง และบทบาทหน้าที่ความรับผิดชอบ</vt:lpstr>
      <vt:lpstr>บทที่ 2  โครงสร้าง และบทบาทหน้าที่ความรับผิดชอบ</vt:lpstr>
      <vt:lpstr>บทที่ 3  หลักเกณฑ์วิธีการปฏิบัติงาน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4  เทคนิคในการปฏิบัติงาน</vt:lpstr>
      <vt:lpstr>บทที่ 5  ปัญหา อุปสรรค และข้อเสนอแนะ </vt:lpstr>
      <vt:lpstr>บทที่ 5 ปัญหา อุปสรรค และข้อเสนอแนะ 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2024-03-29T07:46:06Z</dcterms:created>
  <dcterms:modified xsi:type="dcterms:W3CDTF">2024-04-01T07:51:05Z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