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28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3" r:id="rId17"/>
    <p:sldId id="274" r:id="rId18"/>
    <p:sldId id="275" r:id="rId19"/>
    <p:sldId id="279" r:id="rId20"/>
    <p:sldId id="280" r:id="rId21"/>
    <p:sldId id="276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9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ส่วนเริ่มต้น" id="{5D347ACB-AC8E-4097-B1B4-8ED84397018C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69"/>
            <p14:sldId id="271"/>
            <p14:sldId id="273"/>
            <p14:sldId id="274"/>
            <p14:sldId id="275"/>
            <p14:sldId id="279"/>
            <p14:sldId id="280"/>
            <p14:sldId id="276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1"/>
            <p14:sldId id="292"/>
            <p14:sldId id="293"/>
          </p14:sldIdLst>
        </p14:section>
        <p14:section name="(ส่วนที่ไม่มีชื่อ)" id="{85DB96EC-6AA6-48AC-8770-0BEEC18049A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04" autoAdjust="0"/>
  </p:normalViewPr>
  <p:slideViewPr>
    <p:cSldViewPr snapToGrid="0">
      <p:cViewPr varScale="1">
        <p:scale>
          <a:sx n="110" d="100"/>
          <a:sy n="110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AE957-7D6F-4244-A1FD-9C89F9343A6C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D3DFC-6D6F-4363-8A11-991D4F98F6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579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3DFC-6D6F-4363-8A11-991D4F98F6FF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540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3DFC-6D6F-4363-8A11-991D4F98F6FF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643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0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8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93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6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590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55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2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9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0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1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2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2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6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3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2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  <p:sldLayoutId id="2147484440" r:id="rId12"/>
    <p:sldLayoutId id="2147484441" r:id="rId13"/>
    <p:sldLayoutId id="2147484442" r:id="rId14"/>
    <p:sldLayoutId id="2147484443" r:id="rId15"/>
    <p:sldLayoutId id="21474844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16017" y="1381468"/>
            <a:ext cx="9295733" cy="1064986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KM </a:t>
            </a:r>
            <a:r>
              <a:rPr lang="th-TH" sz="6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เรื่อง ค่าใช้จ่ายในการเดินทาง</a:t>
            </a:r>
            <a:br>
              <a:rPr lang="th-TH" sz="6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ไปราชการและค่าใช้จ่ายในการฝึกอบรม</a:t>
            </a:r>
            <a:endParaRPr lang="th-TH" sz="66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8635" y="4095662"/>
            <a:ext cx="8537609" cy="2325115"/>
          </a:xfrm>
        </p:spPr>
        <p:txBody>
          <a:bodyPr>
            <a:noAutofit/>
          </a:bodyPr>
          <a:lstStyle/>
          <a:p>
            <a:r>
              <a:rPr lang="th-TH" sz="3500" b="1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แลกเปลี่ยนเรียนรู้โดย </a:t>
            </a:r>
            <a:r>
              <a:rPr lang="th-TH" sz="35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นายเกรียงไกร มูลสาระ </a:t>
            </a:r>
          </a:p>
          <a:p>
            <a:r>
              <a:rPr lang="th-TH" sz="35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ตำแหน่ง นักวิชาการเงินและบัญชีชำนาญการ หัวหน้างานคลัง</a:t>
            </a:r>
          </a:p>
          <a:p>
            <a:r>
              <a:rPr lang="th-TH" sz="35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งานคลัง กองกลาง สำนักงานอธิการบดี มหาวิทยาลัยราช</a:t>
            </a:r>
            <a:r>
              <a:rPr lang="th-TH" sz="3500" b="1" dirty="0" err="1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ภัฏ</a:t>
            </a:r>
            <a:r>
              <a:rPr lang="th-TH" sz="35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สกลนคร</a:t>
            </a:r>
            <a:endParaRPr lang="th-TH" sz="35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992">
            <a:off x="9532960" y="2718371"/>
            <a:ext cx="2083997" cy="2754582"/>
          </a:xfrm>
          <a:prstGeom prst="rect">
            <a:avLst/>
          </a:prstGeom>
          <a:effectLst>
            <a:glow rad="279400">
              <a:schemeClr val="accent2"/>
            </a:glow>
          </a:effectLst>
        </p:spPr>
      </p:pic>
    </p:spTree>
    <p:extLst>
      <p:ext uri="{BB962C8B-B14F-4D97-AF65-F5344CB8AC3E}">
        <p14:creationId xmlns:p14="http://schemas.microsoft.com/office/powerpoint/2010/main" val="13130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961291" y="554461"/>
            <a:ext cx="1043353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ค่าเช่าที่พัก (ม.17)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ค่าเช่าที่พัก หมายถึง ค่าเช่าห้องพักในโรงแรมหรือที่พัก (ต้องมีใบเสร็จรับเงิน)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เบิกได้กรณีจำเป็นต้องพักแรม ยกเว้นพักในยานพาหนะ หรือทางราชการจัดที่พักให้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ท้องที่มีค่าครองชีพสูง/เป็นแหล่งท่องเที่ยว หัวหน้าส่วนราชการใช้ดุลพินิจอนุมัติ ให้เบิกค่าเช่าที่พักในลักษณะจ่ายจริงเพิ่มได้ไม่เกิน 25 %</a:t>
            </a:r>
            <a:r>
              <a:rPr lang="en-US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ของอัตราที่กำหนด</a:t>
            </a:r>
            <a:endParaRPr lang="th-TH" sz="4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i="1" dirty="0"/>
              <a:t/>
            </a:r>
            <a:br>
              <a:rPr lang="th-TH" b="1" i="1" dirty="0"/>
            </a:br>
            <a:endParaRPr lang="th-TH" dirty="0"/>
          </a:p>
        </p:txBody>
      </p:sp>
      <p:sp>
        <p:nvSpPr>
          <p:cNvPr id="3" name="ลูกศรขวา 2"/>
          <p:cNvSpPr/>
          <p:nvPr/>
        </p:nvSpPr>
        <p:spPr>
          <a:xfrm>
            <a:off x="2061203" y="1666079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ศรขวา 3"/>
          <p:cNvSpPr/>
          <p:nvPr/>
        </p:nvSpPr>
        <p:spPr>
          <a:xfrm>
            <a:off x="2061203" y="3050744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1978720" y="4459589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8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-193369" y="405494"/>
            <a:ext cx="105859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	</a:t>
            </a:r>
            <a:r>
              <a:rPr lang="th-TH" sz="5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อัตราค่าเช่าที่พัก</a:t>
            </a:r>
            <a:endParaRPr lang="th-TH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5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5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sz="5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837074"/>
              </p:ext>
            </p:extLst>
          </p:nvPr>
        </p:nvGraphicFramePr>
        <p:xfrm>
          <a:off x="482331" y="1724695"/>
          <a:ext cx="10969018" cy="444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8728"/>
                <a:gridCol w="1623704"/>
                <a:gridCol w="2046586"/>
              </a:tblGrid>
              <a:tr h="650156">
                <a:tc rowSpan="2">
                  <a:txBody>
                    <a:bodyPr/>
                    <a:lstStyle/>
                    <a:p>
                      <a:pPr algn="ctr"/>
                      <a:r>
                        <a:rPr lang="th-TH" sz="660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ประเภท</a:t>
                      </a:r>
                      <a:endParaRPr lang="th-TH" sz="6600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อัตรา (บาท/วัน/คน)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650156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ห้องพักคู่</a:t>
                      </a:r>
                      <a:endParaRPr lang="th-TH" sz="2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ห้องพักเดี่ยว</a:t>
                      </a:r>
                      <a:endParaRPr lang="th-TH" sz="2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650156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ลูกจ้างชั่วคราวรายเดือน/รายวัน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600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900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1122187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พนักงานในสถาบันอุดมศึกษา พนักงานราชการ ข้าราชการ</a:t>
                      </a:r>
                    </a:p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รองคณะบดี ผู้อำนวยการกอง/รองผู้อำนวยการกอง สำนัก สถาบัน </a:t>
                      </a:r>
                      <a:b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</a:br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ผู้ช่วยอธิการบดี ผู้ช่วยศาสตราจารย์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/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800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/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1,200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1122187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อธิการบดี รองอธิการบดี คณบดี ผู้อำนวยการสำนักงานอธิการบดี ผู้อำนวยการสำนัก สถาบัน รองศาสตราจารย์ ศาสตราจารย์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20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/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1,000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20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/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1,500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โรงแรมการ์ตูน png | PNGE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661">
            <a:off x="5073721" y="444732"/>
            <a:ext cx="2621042" cy="16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406853" y="-128528"/>
            <a:ext cx="109702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ค่าพาหนะ (ม.22)</a:t>
            </a:r>
          </a:p>
          <a:p>
            <a:r>
              <a:rPr lang="th-TH" sz="3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</a:t>
            </a:r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ยานพาหนะประจำทาง คือ รถไฟ โดยสารประจำทาง เรือกลประจำทาง รวมถึงยานพาหนะอื่นใดที่ให้บริการขนส่งแก่บุคคลทั่วไปที่เป็นประจำ มีเส้นทาง ค่าโดยสาร ค่าระวางที่แน่นอน</a:t>
            </a:r>
          </a:p>
          <a:p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พาหนะส่วนตัว คือ รถยนต์ รถจักรยานยนต์ส่วนบุคคล ไม่ว่าจะเป็นกรรมสิทธิ์ของผู้เดินหรือไม่ก็ตาม</a:t>
            </a:r>
          </a:p>
          <a:p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ปกติให้ใช้ยานพาหนะประจำทางและเบิกเท่าที่จ่ายจริงโดยประหยัด</a:t>
            </a:r>
          </a:p>
          <a:p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กรณีไม่มียานพาหนะประจำทาง หรือมีความต้องการความรวดเร็ว </a:t>
            </a:r>
          </a:p>
          <a:p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เพื่อประโยชน์ของทางราชการให้ใช้พาหนะอื่นได้ แต่ต้องชี้แจงความจำเป็นและเหตุผล และได้รับอนุมัติจากหัวหน้าส่วนราชการ</a:t>
            </a:r>
            <a:endParaRPr lang="th-TH" sz="4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ดาว 5 แฉก 2"/>
          <p:cNvSpPr/>
          <p:nvPr/>
        </p:nvSpPr>
        <p:spPr>
          <a:xfrm>
            <a:off x="1453415" y="866274"/>
            <a:ext cx="308008" cy="25988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ดาว 5 แฉก 3"/>
          <p:cNvSpPr/>
          <p:nvPr/>
        </p:nvSpPr>
        <p:spPr>
          <a:xfrm>
            <a:off x="1450207" y="2606842"/>
            <a:ext cx="308008" cy="25988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ดาว 5 แฉก 4"/>
          <p:cNvSpPr/>
          <p:nvPr/>
        </p:nvSpPr>
        <p:spPr>
          <a:xfrm>
            <a:off x="1464645" y="3861526"/>
            <a:ext cx="308008" cy="25988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ดาว 5 แฉก 5"/>
          <p:cNvSpPr/>
          <p:nvPr/>
        </p:nvSpPr>
        <p:spPr>
          <a:xfrm>
            <a:off x="1445394" y="4499811"/>
            <a:ext cx="308008" cy="25988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87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029903" y="1068404"/>
            <a:ext cx="105589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ค่าพาหนะ (ม.22) ต่อ</a:t>
            </a:r>
          </a:p>
          <a:p>
            <a:r>
              <a:rPr lang="th-TH" sz="6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6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กรณีเดินทางออกนอกเส้นทาง ระหว่าง</a:t>
            </a:r>
          </a:p>
          <a:p>
            <a:r>
              <a:rPr lang="th-TH" sz="6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ลากิจ/ลาพักผ่อน (ตาม ม.8/1) ให้เบิกค่าพาหนะ</a:t>
            </a:r>
          </a:p>
          <a:p>
            <a:r>
              <a:rPr lang="th-TH" sz="6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ที่จ่ายจริง ไม่เกินอัตราตามเส้นทางที่ได้รับอนุมัติ</a:t>
            </a:r>
          </a:p>
          <a:p>
            <a:r>
              <a:rPr lang="th-TH" sz="6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ให้เดินทางไปราชการ (เบิกได้ตามคำสั่งให้ไปราชการ)</a:t>
            </a:r>
            <a:endParaRPr lang="th-TH" sz="6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050" name="Picture 2" descr="รสบัส การ์ตูน เร่งความเร็ว - กราฟิกแบบเวกเตอร์ฟรีบน Pixabay | การ์ตูน, รถบัส,  ยานพาหน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90" y="379562"/>
            <a:ext cx="4028535" cy="153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67244" y="520383"/>
            <a:ext cx="111295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ค่าพาหนะ (ม.22) 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ต่อ</a:t>
            </a:r>
          </a:p>
          <a:p>
            <a:endParaRPr lang="th-TH" sz="20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</a:t>
            </a:r>
            <a:r>
              <a:rPr lang="th-TH" sz="4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ให้ใช้พาหนะประจำทาง เบิกตามจริงโดยประหยัด</a:t>
            </a:r>
          </a:p>
          <a:p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ไม่เกินสิทธิ์ของผู้เดินทางตามประเภทของพาหนะ</a:t>
            </a:r>
          </a:p>
          <a:p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เบิกได้ตามอัตราเส้นทางที่ได้รับอนุมัติให้เดินทางไปราชการ</a:t>
            </a:r>
          </a:p>
          <a:p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ถ้ามีเหตุผลจำเป็นต้องใช้เส้นทางอื่น ให้หัวหน้าส่วนราชการพิจารณาอนุมัติ</a:t>
            </a:r>
            <a:endParaRPr lang="th-TH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ดาว 5 แฉก 5"/>
          <p:cNvSpPr/>
          <p:nvPr/>
        </p:nvSpPr>
        <p:spPr>
          <a:xfrm>
            <a:off x="1692443" y="1799925"/>
            <a:ext cx="308008" cy="25988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ดาว 5 แฉก 6"/>
          <p:cNvSpPr/>
          <p:nvPr/>
        </p:nvSpPr>
        <p:spPr>
          <a:xfrm>
            <a:off x="1692443" y="2479838"/>
            <a:ext cx="308008" cy="25988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ดาว 5 แฉก 7"/>
          <p:cNvSpPr/>
          <p:nvPr/>
        </p:nvSpPr>
        <p:spPr>
          <a:xfrm>
            <a:off x="1689235" y="3199782"/>
            <a:ext cx="308008" cy="25988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ดาว 5 แฉก 8"/>
          <p:cNvSpPr/>
          <p:nvPr/>
        </p:nvSpPr>
        <p:spPr>
          <a:xfrm>
            <a:off x="1713298" y="3857546"/>
            <a:ext cx="308008" cy="25988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AutoShape 4" descr="ภาพนิ่ง 1"/>
          <p:cNvSpPr>
            <a:spLocks noChangeAspect="1" noChangeArrowheads="1"/>
          </p:cNvSpPr>
          <p:nvPr/>
        </p:nvSpPr>
        <p:spPr bwMode="auto">
          <a:xfrm>
            <a:off x="6285297" y="5695582"/>
            <a:ext cx="322727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" name="AutoShape 6" descr="ภาพนิ่ง 1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80" name="Picture 8" descr="คู่มือการปฏิบัติงาน เรื่อง การเบิกค่าใช้จ่า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97" y="4649003"/>
            <a:ext cx="4052236" cy="198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0" y="818147"/>
            <a:ext cx="1208933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พาหนะส่วนตัว (ม.25) / ประกาศมหาวิทยาลัยราช</a:t>
            </a:r>
            <a:r>
              <a:rPr lang="th-TH" sz="48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ภัฏ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สกลนคร</a:t>
            </a:r>
          </a:p>
          <a:p>
            <a:endParaRPr lang="th-TH" sz="20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ต้องได้รับอนุมัติจากหัวหน้าส่วนราชการจึงมีสิทธิ์เบิกค่าชดเชยและต้องใช้พาหนะนั้นตลอดเส้นทาง ถ้าไม่สามารถใช้ได้ตลอดเส้นทางต้องชี้แจงเหตุผลความจำเป็น เพื่อให้หัวหน้าส่วนราชการพิจารณาอนุมัติ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อัตราเงินชดเชยการเบิกในลักษณะเหมาจ่าย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- รถยนต์ งบประมาณแผ่นดิน กิโลเมตรละ 4 บาท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- รถยนต์ งบประมาณเงินรายได้มหาวิทยาลัย กิโลเมตรละ 4.50 บาท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- รถจักยายนต์ กิโลเมตรละ 2 บาท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</a:t>
            </a:r>
            <a:endParaRPr lang="th-TH" sz="4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1097280" y="2194560"/>
            <a:ext cx="259882" cy="1732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1097280" y="4031381"/>
            <a:ext cx="259882" cy="1732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00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17635" y="699099"/>
            <a:ext cx="1133856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</a:t>
            </a:r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าหนะประจำทาง</a:t>
            </a:r>
          </a:p>
          <a:p>
            <a:endParaRPr lang="th-TH" sz="2000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</a:t>
            </a:r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ลูกจ้าง</a:t>
            </a: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ชั่วคราวรายเดือน/</a:t>
            </a:r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รายวัน </a:t>
            </a:r>
            <a:r>
              <a:rPr lang="th-TH" sz="4000" b="1" u="sng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รถประจำทางปรับอากาศ ชั้น 1</a:t>
            </a:r>
            <a:endParaRPr lang="th-TH" sz="4000" b="1" u="sng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พนักงาน</a:t>
            </a: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ในสถาบันอุดมศึกษา พนักงานราชการ ข้าราชการ</a:t>
            </a:r>
          </a:p>
          <a:p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รองคณะบดี ผู้อำนวยการกอง/รองผู้อำนวยการกอง สำนัก สถาบัน ผู้ช่วยอธิการบดี ผู้ช่วย</a:t>
            </a:r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ศาสตราจารย์ </a:t>
            </a:r>
            <a:r>
              <a:rPr lang="th-TH" sz="4000" b="1" u="sng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รถ</a:t>
            </a:r>
            <a:r>
              <a:rPr lang="th-TH" sz="400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ประจำทางปรับอากาศ </a:t>
            </a:r>
            <a:r>
              <a:rPr lang="th-TH" sz="4000" b="1" u="sng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วีไอพี (</a:t>
            </a:r>
            <a:r>
              <a:rPr lang="en-US" sz="4000" b="1" u="sng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VIP</a:t>
            </a:r>
            <a:r>
              <a:rPr lang="th-TH" sz="4000" b="1" u="sng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th-TH" sz="4000" b="1" u="sng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อธิการบดี </a:t>
            </a: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รองอธิการบดี คณบดี ผู้อำนวยการสำนักงานอธิการบดี ผู้อำนวยการสำนัก สถาบัน รองศาสตราจารย์ </a:t>
            </a:r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ศาสตราจารย์ </a:t>
            </a:r>
            <a:r>
              <a:rPr lang="th-TH" sz="4000" b="1" u="sng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เครื่องบินโดยสาร</a:t>
            </a:r>
          </a:p>
          <a:p>
            <a:r>
              <a:rPr lang="th-TH" sz="4000" b="1" u="sng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ชั้นประหยัด (</a:t>
            </a:r>
            <a:r>
              <a:rPr lang="en-US" sz="4000" b="1" u="sng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Economic</a:t>
            </a:r>
            <a:r>
              <a:rPr lang="th-TH" sz="4000" b="1" u="sng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th-TH" sz="4000" b="1" u="sng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32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ดาว 5 แฉก 2"/>
          <p:cNvSpPr/>
          <p:nvPr/>
        </p:nvSpPr>
        <p:spPr>
          <a:xfrm>
            <a:off x="1405289" y="2030930"/>
            <a:ext cx="211756" cy="1925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ดาว 5 แฉก 3"/>
          <p:cNvSpPr/>
          <p:nvPr/>
        </p:nvSpPr>
        <p:spPr>
          <a:xfrm>
            <a:off x="1405289" y="2688656"/>
            <a:ext cx="211756" cy="1925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ดาว 5 แฉก 4"/>
          <p:cNvSpPr/>
          <p:nvPr/>
        </p:nvSpPr>
        <p:spPr>
          <a:xfrm>
            <a:off x="1405289" y="4453288"/>
            <a:ext cx="211756" cy="1925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3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683395" y="673768"/>
            <a:ext cx="108572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ค่าใช้จ่ายอื่นที่จำเป็น เนื่องจากในการเดินทางไปราชการ</a:t>
            </a:r>
          </a:p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5400" b="1" u="sng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นิยาม</a:t>
            </a:r>
          </a:p>
          <a:p>
            <a:endParaRPr lang="th-TH" sz="2000" b="1" u="sng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 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จำเป็นต้องจ่าย หากไม่จ่าย ไม่อาจเดินทางถึงจุดหมายปลายทางในแต่ละช่วงในการเดินทาง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 ไม่มี กฎหมาย ระเบียบ  ข้อบังคับ กำหนดไว้เฉพาะ</a:t>
            </a:r>
          </a:p>
          <a:p>
            <a:endParaRPr lang="th-TH" sz="24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u="sng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*** ต้องให้หัวหน้าส่วนราชการพิจารณาอนุมัติ ***</a:t>
            </a:r>
            <a:endParaRPr lang="th-TH" sz="4400" b="1" u="sng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b="1" dirty="0"/>
          </a:p>
        </p:txBody>
      </p:sp>
      <p:sp>
        <p:nvSpPr>
          <p:cNvPr id="3" name="ลูกศรขวา 2"/>
          <p:cNvSpPr/>
          <p:nvPr/>
        </p:nvSpPr>
        <p:spPr>
          <a:xfrm>
            <a:off x="1381226" y="3060834"/>
            <a:ext cx="221381" cy="2502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ศรขวา 3"/>
          <p:cNvSpPr/>
          <p:nvPr/>
        </p:nvSpPr>
        <p:spPr>
          <a:xfrm>
            <a:off x="1381225" y="4435089"/>
            <a:ext cx="221381" cy="2502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00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56135" y="269508"/>
            <a:ext cx="1107867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6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ค่าใช้จ่ายในการฝึกอบรม</a:t>
            </a:r>
            <a:endParaRPr lang="th-TH" sz="54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การฝึกอบรม คือ การอบรม การประชุม การ</a:t>
            </a:r>
            <a:r>
              <a:rPr lang="th-TH" sz="48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สัมนา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(วิชาการ เชิงปฏิบัติการ) การบรรยายพิเศษ การศึกษาดูงาน </a:t>
            </a:r>
          </a:p>
          <a:p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มีโครงการ / หลักสูตร ช่วงเวลาที่ชัดเจน แน่นอน เพื่อพัฒนาบุคคล / เพิ่มประสิทธิภาพในการปฏิบัติงาน </a:t>
            </a:r>
          </a:p>
          <a:p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*** ไม่มีการรับปริญญา / ใบประกาศนียบัตรวิชาชีพ</a:t>
            </a:r>
          </a:p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*** ไม่ใช่หลักสูตร การเรียนการสอน การศึกษาต่อ ไม่ใช่การประชุมหารือ ประชุมกรรมการ คณะอนุกรรมการ หรือคณะทำงาน</a:t>
            </a:r>
            <a:endParaRPr lang="th-TH" sz="4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66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69429" y="915021"/>
            <a:ext cx="102247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บุคลากรของรัฐ</a:t>
            </a:r>
            <a:r>
              <a:rPr lang="en-US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” 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คือ ข้าราชการทุกประเภท รวมทั้งพนักงาน ลูกจ้างของส่วนราชการ รัฐวิสาหกิจ หรือหน่วยงานอื่นของรัฐ</a:t>
            </a:r>
          </a:p>
          <a:p>
            <a:r>
              <a:rPr lang="en-US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เจ้าหน้าที่</a:t>
            </a:r>
            <a:r>
              <a:rPr lang="en-US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คือ บุคลากรของรัฐ ที่ได้รับมอบหมายให้ปฏิบัติงาน รวมถึงบุคคลอื่นที่ได้รับแต่ตั้งให้ปฏิบัติงาน และเจ้าหน้าที่รักษาความปลอดภัย</a:t>
            </a:r>
            <a:endParaRPr lang="th-TH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68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712889" y="123481"/>
            <a:ext cx="1054748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ค่าใช้จ่ายในการเดินทางไปราชการ</a:t>
            </a:r>
          </a:p>
          <a:p>
            <a:pPr fontAlgn="base"/>
            <a:r>
              <a:rPr lang="th-TH" dirty="0"/>
              <a:t> 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กฎหมายและระเบียบ</a:t>
            </a:r>
          </a:p>
          <a:p>
            <a:pPr fontAlgn="base"/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		    พระราชกฤษฎีกาค่าใช้จ่ายในการเดินทางไปราชการ พ.ศ. 2526 </a:t>
            </a:r>
          </a:p>
          <a:p>
            <a:pPr fontAlgn="base"/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แก้ไขเพิ่มเติม (ฉบับที่ 7) พ.ศ. 2548 (ฉบับที่ 8) พ.ศ. 2553 (ฉบับที่ 9) </a:t>
            </a:r>
          </a:p>
          <a:p>
            <a:pPr fontAlgn="base"/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พ.ศ. 2560 </a:t>
            </a:r>
          </a:p>
          <a:p>
            <a:pPr fontAlgn="base"/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		ระเบียบกระทรวงการคลังว่าด้วยการเบิกจ่ายค่าใช้จ่ายในการเดินทางไปราชการ พ.ศ. 2560 แก้ไขเพิ่มเติม (ฉบับที่ 2) พ.ศ. 2554 และ (ฉบับที่ 3) พ.ศ. 2565 </a:t>
            </a:r>
          </a:p>
          <a:p>
            <a:pPr fontAlgn="base"/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		ประกาศมหาวิทยาลัยราช</a:t>
            </a:r>
            <a:r>
              <a:rPr lang="th-TH" sz="400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ภัฏ</a:t>
            </a:r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สกลนคร เรื่องแนวปฏิบัติในการเดินทางไปราชการ และการฝึกอบรมจากงบประมาณเงินรายได้มหาวิทยาลัย</a:t>
            </a:r>
            <a:endParaRPr lang="th-TH" sz="4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ลูกศรขวา 2"/>
          <p:cNvSpPr/>
          <p:nvPr/>
        </p:nvSpPr>
        <p:spPr>
          <a:xfrm>
            <a:off x="1774621" y="1763251"/>
            <a:ext cx="232914" cy="19840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1774621" y="3571952"/>
            <a:ext cx="232914" cy="19840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 6"/>
          <p:cNvSpPr/>
          <p:nvPr/>
        </p:nvSpPr>
        <p:spPr>
          <a:xfrm>
            <a:off x="1709897" y="5380653"/>
            <a:ext cx="232914" cy="19840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06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940066" y="827773"/>
            <a:ext cx="110016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ค่าใช้จ่ายในการฝึกอบรม แบ่งออกเป็น 3 ประเภท</a:t>
            </a:r>
          </a:p>
          <a:p>
            <a:r>
              <a:rPr lang="th-TH" sz="4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1. การฝึกอบรมประเภท ก. คือ ผู้ข้าร่วมอบรมเกินกึ่งหนึ่ง</a:t>
            </a:r>
          </a:p>
          <a:p>
            <a:r>
              <a:rPr lang="th-TH" sz="4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ที่เป็นบุคลากรของรัฐ ซึ่งดำรงตำแหน่ง </a:t>
            </a:r>
          </a:p>
          <a:p>
            <a:r>
              <a:rPr lang="th-TH" sz="4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	- ประเภททั่วไป ระดับทักษะพิเศษ</a:t>
            </a:r>
          </a:p>
          <a:p>
            <a:r>
              <a:rPr lang="th-TH" sz="4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	- ประเภทวิชาการ ระดับเชี่ยวชาญ ระดับผู้ทรงคุณวุฒิ</a:t>
            </a:r>
          </a:p>
          <a:p>
            <a:r>
              <a:rPr lang="th-TH" sz="4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	- ประเภทผู้อำนวยการระดับสูง</a:t>
            </a:r>
          </a:p>
          <a:p>
            <a:r>
              <a:rPr lang="th-TH" sz="4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	- ประเภทบริหาร ระดับต้นและระดับสูง</a:t>
            </a:r>
            <a:endParaRPr lang="en-US" sz="4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52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269507" y="165819"/>
            <a:ext cx="1155031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ค่าใช้จ่าย</a:t>
            </a: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ในการฝึกอบรม แบ่งออกเป็น 3 ประเภท (ต่อ)</a:t>
            </a:r>
          </a:p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	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2. การฝึกอบรมประเภท ข คือผู้เข้าร่วมอบรมเกินกึ่ง</a:t>
            </a:r>
            <a:r>
              <a:rPr lang="th-TH" sz="4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หนึ่ง</a:t>
            </a:r>
            <a:br>
              <a:rPr lang="th-TH" sz="4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พนักงานของ</a:t>
            </a:r>
            <a:r>
              <a:rPr lang="th-TH" sz="4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รัฐ ซึ่งเป็นข้าราชการตำแหน่ง</a:t>
            </a:r>
          </a:p>
          <a:p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- ประเภททั่วไป ระดับปฏิบัติงาน ระดับชำนาญงาน ระดับอาวุโส </a:t>
            </a:r>
          </a:p>
          <a:p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- ประเภทวิชาการ ระดับปฏิบัติการ ระดับชำนาญการ </a:t>
            </a:r>
          </a:p>
          <a:p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  ระดับชำนาญการพิเศษ</a:t>
            </a:r>
          </a:p>
          <a:p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- ประเภทอำนวยการ ระดับต้น</a:t>
            </a:r>
          </a:p>
          <a:p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3. การฝึกอบรมบุคลากรภายนอก ผู้เข้าร่วมอบรมกึ่งหนึ่ง</a:t>
            </a:r>
          </a:p>
          <a:p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มิใช่บุคลากรของรัฐ</a:t>
            </a:r>
            <a:endParaRPr lang="th-TH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39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423512" y="866274"/>
            <a:ext cx="1144443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บุคคลที่เบิกค่าใช้จ่ายได้</a:t>
            </a:r>
          </a:p>
          <a:p>
            <a:pPr lvl="0"/>
            <a:r>
              <a:rPr lang="th-TH" sz="5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5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1. ประธานในพิธีเปิด-ปิด แขกผู้มีเกียรติ และผู้ติดตาม</a:t>
            </a:r>
          </a:p>
          <a:p>
            <a:pPr lvl="0"/>
            <a:r>
              <a:rPr lang="th-TH" sz="5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5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2. เจ้าหน้าที่</a:t>
            </a:r>
          </a:p>
          <a:p>
            <a:pPr lvl="0"/>
            <a:r>
              <a:rPr lang="th-TH" sz="5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3. วิทยากร</a:t>
            </a:r>
          </a:p>
          <a:p>
            <a:pPr lvl="0"/>
            <a:r>
              <a:rPr lang="th-TH" sz="5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5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4. ผู้เข้าร่วมการฝึกอบรม</a:t>
            </a:r>
          </a:p>
          <a:p>
            <a:pPr lvl="0"/>
            <a:r>
              <a:rPr lang="th-TH" sz="5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5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5. ผู้สังเกตการณ์</a:t>
            </a:r>
            <a:endParaRPr lang="en-US" sz="5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  <p:pic>
        <p:nvPicPr>
          <p:cNvPr id="2050" name="Picture 2" descr="ไอเดีย เงินๆทองๆ 42 รายการ | เงิน, เหรียญทอง, เหรีย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74" y="3862855"/>
            <a:ext cx="3253338" cy="256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การทำลายเอกสารทางราชการ - สำนักงานควบคุมการจราจรและความปลอดภัยทางทะเล"/>
          <p:cNvSpPr>
            <a:spLocks noChangeAspect="1" noChangeArrowheads="1"/>
          </p:cNvSpPr>
          <p:nvPr/>
        </p:nvSpPr>
        <p:spPr bwMode="auto">
          <a:xfrm>
            <a:off x="1422533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30453" y="951756"/>
            <a:ext cx="114588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กรณีส่วนราชการเป็นผู้จัดการฝึกอบรม</a:t>
            </a:r>
          </a:p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  	ต้องได้รับอนุมัติโครงการ/หลักสูตร การฝึกอบรม จากหัวหน้าส่วนราชการ</a:t>
            </a:r>
          </a:p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   การฝึกอบรมบุคคลภายนอก (ประเภท ค.) จัดได้เฉพาะในประเทศเท่านั้น</a:t>
            </a:r>
            <a:endParaRPr lang="th-TH" sz="4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" name="ดาว 5 แฉก 1"/>
          <p:cNvSpPr/>
          <p:nvPr/>
        </p:nvSpPr>
        <p:spPr>
          <a:xfrm>
            <a:off x="1587767" y="2047458"/>
            <a:ext cx="279133" cy="25025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ดาว 5 แฉก 8"/>
          <p:cNvSpPr/>
          <p:nvPr/>
        </p:nvSpPr>
        <p:spPr>
          <a:xfrm>
            <a:off x="1587766" y="3429000"/>
            <a:ext cx="279133" cy="25025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การฝึกอบรมแบบระบบห้องเรียน (Classroom Training) | HREX.a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7179">
            <a:off x="5784084" y="4301641"/>
            <a:ext cx="4529433" cy="26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587141" y="517682"/>
            <a:ext cx="11059428" cy="7294305"/>
          </a:xfrm>
          <a:prstGeom prst="rect">
            <a:avLst/>
          </a:prstGeom>
          <a:noFill/>
          <a:effectLst>
            <a:glow rad="1397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ค่าใช้จ่ายในการฝึกอบรม</a:t>
            </a:r>
          </a:p>
          <a:p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	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การใช้และตกแต่งสถานที่</a:t>
            </a:r>
          </a:p>
          <a:p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	พิธีเปิด – ปิดการฝึกอบรม</a:t>
            </a:r>
          </a:p>
          <a:p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	ค่าวัสดุ เครื่องเขียนและอุปกรณ์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ค่าประกาศนียบัตร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ค่าถ่ายเอกสาร พิมพ์เอกสารและสิ่งพิมพ์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ค่าหนังสือ ค่าใช้จ่ายในการติดต่อสื่อสาร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ค่าเช่าอุปกรณ์ / ค่าหารว่างและเครื่องดื่ม</a:t>
            </a:r>
          </a:p>
          <a:p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*** เบิกเท่าที่จ่ายจริงตามความจำเป็น เหมาะสม ประหยัด ***</a:t>
            </a:r>
          </a:p>
          <a:p>
            <a:endParaRPr lang="th-TH" sz="40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4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2175310" y="1791093"/>
            <a:ext cx="211756" cy="2494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2156060" y="2443989"/>
            <a:ext cx="211756" cy="2494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2175310" y="3061693"/>
            <a:ext cx="211756" cy="2494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 6"/>
          <p:cNvSpPr/>
          <p:nvPr/>
        </p:nvSpPr>
        <p:spPr>
          <a:xfrm>
            <a:off x="2156060" y="3679397"/>
            <a:ext cx="211756" cy="2494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2175310" y="4260820"/>
            <a:ext cx="211756" cy="2494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ขวา 8"/>
          <p:cNvSpPr/>
          <p:nvPr/>
        </p:nvSpPr>
        <p:spPr>
          <a:xfrm>
            <a:off x="2205791" y="4878524"/>
            <a:ext cx="211756" cy="2494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 9"/>
          <p:cNvSpPr/>
          <p:nvPr/>
        </p:nvSpPr>
        <p:spPr>
          <a:xfrm>
            <a:off x="2175310" y="5478087"/>
            <a:ext cx="211756" cy="2494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22" name="Picture 2" descr="รูปCartoon Gold Coin One Gold Coin Green Banknote Money Illustration PNG ,  ภาพตัดปะทอง, การ์ตูนทองเหรียญ, เหรียญทองหนึ่งอันภาพ PNG และ PSD  สำหรับดาวน์โหลดฟรี | เงิน, เหรียญ, ไอเดียสติกเกอร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22" y="1020742"/>
            <a:ext cx="2810577" cy="216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5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82291" y="356755"/>
            <a:ext cx="11961929" cy="629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ค่าใช้จ่ายในการ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ฝึกอบรม (ต่อ)</a:t>
            </a:r>
          </a:p>
          <a:p>
            <a:endParaRPr lang="th-TH" sz="25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 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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ค่ากระเป๋า/ส่งที่ใช้บรรจุเอกสาร ใบละไม่เกิน 300 บาท</a:t>
            </a:r>
          </a:p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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ค่าของสัมมนาคุณในการดูงาน ไม่เกินแห่งละ 1,000 บาท</a:t>
            </a:r>
          </a:p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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ค่าวิทยากร</a:t>
            </a:r>
          </a:p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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ค่าอาหาร</a:t>
            </a:r>
          </a:p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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ค่าที่พัก</a:t>
            </a:r>
          </a:p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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ค่าพาหนะ</a:t>
            </a:r>
            <a:endParaRPr lang="th-TH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146" name="Picture 2" descr="กระเป๋าเอกสารการ์ตูนสีส้มกระเป๋าเอกสารแยกต่างหากบนพื้นหลังสีขาว เวกเตอร์  PNG สำหรับการดาวน์โหลดฟรี - Lov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818" y="39159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กระเป๋าเอกสารการ์ตูนสีส้มกระเป๋าเอกสารแยกต่างหากบนพื้นหลังสีขาว เวกเตอร์  PNG สำหรับการดาวน์โหลดฟรี - Lov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55" y="39159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5315" y="433757"/>
            <a:ext cx="12014828" cy="646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ค่าใช้จ่ายในการฝึกอบรม (ต่อ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en-US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@ 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ค่าใช้จ่ายที่ไม่ต้องดำเนินการตามระเบียบวัสดุ ได้แก่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- ค่าอาหารว่างและเครื่องดื่ม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- ค่าอาหาร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- ค่าเช่าที่พัก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en-US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@ 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หลักฐานการจ่าย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- ใบเสร็จรับเงิน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- ใบรับรองการจ่ายเงิน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- ใบสำคัญรับเงิน</a:t>
            </a:r>
          </a:p>
          <a:p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*** ซื้อ/จ้าง/เช่า ต้องดำเนินการตามระเบียบวัสดุ เช่น ค่าเช่าประชุม การซื้อวัสดุ ***</a:t>
            </a:r>
            <a:endParaRPr lang="th-TH" sz="4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7170" name="Picture 2" descr="รูปอาหารการ์ตูนน่ารักๆ ภาพแบบสวย น่ากิน หม่ำอร่อย – Mumeaw | ศิลปะน่ารัก,  สติกเกอร์น่ารัก, สติ๊กเกอร์น่ารั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5" y="2983832"/>
            <a:ext cx="2556309" cy="234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โรงแรมการ์ตูนการ์ตูน PNG,ฟรี การ์ตูนรูป-lov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82" y="2002329"/>
            <a:ext cx="3525654" cy="33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156060" y="575511"/>
            <a:ext cx="96156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		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ค่าวิทยากร</a:t>
            </a:r>
          </a:p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	หลักเกณฑ์การจ่าย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บรรยาย 1 คน</a:t>
            </a:r>
          </a:p>
          <a:p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อภิปราย / สัมมนาเป็นคณะ ไม่เกิน 5 คน</a:t>
            </a:r>
          </a:p>
          <a:p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แบ่งกลุ่ม - ฝึกภาคปฏิบัติ</a:t>
            </a:r>
          </a:p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 </a:t>
            </a:r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- อภิปราย               ไม่เกินกลุ่มละ 2 คน</a:t>
            </a:r>
          </a:p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 </a:t>
            </a:r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- ทำกิจกรรม</a:t>
            </a:r>
          </a:p>
          <a:p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วิทยากรที่เกินที่กำหนดให้เฉลี่ยจ่าย</a:t>
            </a:r>
            <a:endParaRPr lang="th-TH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วงเล็บปีกกาขวา 3"/>
          <p:cNvSpPr/>
          <p:nvPr/>
        </p:nvSpPr>
        <p:spPr>
          <a:xfrm>
            <a:off x="5621153" y="3426593"/>
            <a:ext cx="442763" cy="129941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94" name="Picture 2" descr="วิทยากรรับเชิญ เวกเตอร์,สติ๊กเกอร์,การ์ตูน PNG สำหรับการดาวน์โหลดฟรี -  Lov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0822">
            <a:off x="9187521" y="169906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7618" y="-172528"/>
            <a:ext cx="1235784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การนับเวลาบรรยาย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นับตามเวลาที่กำหนดในตารางการฝึกอบรม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ไม่ต้องหักเวลาที่รับประทานอาหารว่าง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แต่ละชั่วโมงในการฝึกอบรมต้องไม่น้อยกว่า 50 นาที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ชั่วโมงการอบรมไม่ถึง 50 นาที แต่ไม่น้อยกว่า 25 นาที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ให้เบิกค่าสมนาคุณวิทยากรได้กึ่งหนึ่ง</a:t>
            </a:r>
          </a:p>
          <a:p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อัตราค่าสมนาคุณวิทยากร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วิทยากรที่เชิญผ่านหน่วยงานราชการ ไม่เกินชั่วโมงละ 800 บาท (งบประมาณเงินรายได้)</a:t>
            </a:r>
          </a:p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วิทยากรที่เป็นบุคลากรของรัฐ ไม่เกินชั่วโมงละ 600 บาท (งบประมาณแผ่นดิน)</a:t>
            </a:r>
          </a:p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วิทยากรที่เป็นของเอกชน ไม่เกินชั่วโมงละ 1,200 บาท</a:t>
            </a:r>
          </a:p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วิทยากรที่เป็นของบุคลกรภายในมหาวิทยาลัย ชั่วโมงละไม่เกิน 500 บาท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635262" y="894583"/>
            <a:ext cx="269507" cy="14437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35264" y="1493672"/>
            <a:ext cx="269507" cy="14437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35263" y="2259151"/>
            <a:ext cx="269507" cy="14437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35262" y="2930429"/>
            <a:ext cx="269507" cy="14437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35263" y="4926326"/>
            <a:ext cx="269507" cy="14437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54781" y="5453225"/>
            <a:ext cx="269507" cy="14437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663407" y="5932438"/>
            <a:ext cx="269507" cy="14437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688283" y="6411399"/>
            <a:ext cx="269507" cy="14437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รูปนาฬิกาปลุก นาฬิกา วาดด้วยมือ สีแดง PNG , ภาพตัดปะนาฬิกา, นาฬิกาปลุกน่ารัก,  ลุกขึ้นภาพ PNG และ PSD สำหรับดาวน์โหลดฟรี | นาฬิกาปลุก, นาฬิกา, สีแด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1077">
            <a:off x="9394165" y="568060"/>
            <a:ext cx="2145821" cy="192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517075" y="414507"/>
            <a:ext cx="1154337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อัตราค่าสมนาคุณ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วิทยากร (ต่อ)</a:t>
            </a:r>
          </a:p>
          <a:p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  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 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กรณีจ่ายสูงกว่านี้ ต้องได้รับอนุมัติจากหัวหน้าส่วนราชการ</a:t>
            </a:r>
          </a:p>
          <a:p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   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 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วิทยากรในสังกัดราชการเดียวกันกับผู้จัด ให้อยู่ในดุลพินิจของหัวหน้าส่วนที่ราชการของผู้จัด ที่จะจ่ายได้แต่ไม่เกินอัตราที่กำหนด</a:t>
            </a:r>
          </a:p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ค่าอาหาร</a:t>
            </a:r>
          </a:p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en-US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</a:t>
            </a:r>
            <a:r>
              <a:rPr lang="en-US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@ 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อยู่ในดุลพินิจและความเหมาะสม จะจัดให้ก่อน/ระหว่าง/หลัง</a:t>
            </a:r>
          </a:p>
          <a:p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การฝึกอบรม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en-US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@ 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เบิกเท่าที่จ่ายจริง ไม่เกินอัตราที่กำหนด</a:t>
            </a:r>
            <a:endParaRPr lang="th-TH" sz="4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95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827773" y="836884"/>
            <a:ext cx="1228975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h-TH" sz="20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fontAlgn="base"/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คำนิยาม</a:t>
            </a:r>
          </a:p>
          <a:p>
            <a:pPr fontAlgn="base"/>
            <a:endParaRPr lang="th-TH" sz="12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fontAlgn="base"/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ข้าราชการ คือ ข้าราชการในสถาบันอุดมศึกษา ข้าราชการ</a:t>
            </a:r>
            <a:r>
              <a:rPr lang="th-TH" sz="44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พลเรือน</a:t>
            </a:r>
            <a:endParaRPr lang="th-TH" sz="44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fontAlgn="base"/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พนักงาน คือ พนักในในสถาบันอุดมศึกษา พนักงานราชการ ลูกจ้างประจำ</a:t>
            </a:r>
          </a:p>
          <a:p>
            <a:pPr fontAlgn="base"/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ลูกจ้าง คือ ลูกจ้างชั่งคราวรายเดือน ลูกจ้างชั่วคราวรายวัน</a:t>
            </a:r>
            <a:endParaRPr lang="th-TH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594859" y="2451118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594859" y="3152189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594859" y="3832967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296" name="Picture 8" descr="ดอกไม้การ์ตูน png | PNGE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32" y="413375"/>
            <a:ext cx="2154856" cy="15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ภาพดอกไม้การ์ตูน - Google Search | ฤดูใบไม้ผลิ, ดอกไม้สีเหลือง, ศิลปะดอกไม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09" y="4625682"/>
            <a:ext cx="1809549" cy="197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ภาพดอกไม้การ์ตูน - Google Search | ฤดูใบไม้ผลิ, ดอกไม้สีเหลือง, ศิลปะดอกไม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90" y="4625682"/>
            <a:ext cx="1659657" cy="197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6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59465" y="183501"/>
            <a:ext cx="11671785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ค่าที่พัก </a:t>
            </a:r>
            <a:r>
              <a:rPr lang="en-US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ตามสิทธิ์ของการเดินทางไปราชการ</a:t>
            </a:r>
          </a:p>
          <a:p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ค่ายานพาหนะ </a:t>
            </a:r>
            <a:r>
              <a:rPr lang="en-US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ตามสิทธิ์ของการเดินทางไปราชการ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- รถส่วนราชการเบิกจ่ายค่าน้ำมันเชื้อเพลิงตามที่จ่ายจริง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- รถยนต์ส่วนตัว งบประมาณแผ่นดิน กิโลเมตรละ 4 บาท 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- รถยนต์ส่วนตัว งบประมาณเงินรายได้ กิโลเมตรละ 4.50 บาท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- รถจะกรยายนต์ กิโลเมตรละ 2 บาท 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- กรณีเช่าเหมายานพาหนะต้องดำเนินการตามระเบียบพัสดุ</a:t>
            </a:r>
            <a:endParaRPr lang="th-TH" sz="4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9220" name="Picture 4" descr="รถโรงเรียนการ์ตูน, รถบัสปาร์ตี้, การขนส่ง, การเดินทาง, ป้ายรถเมล์,  ขนส่งสาธารณะ, BUS DRIVER, ยานพาหนะ png | Klipar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25" y="5015593"/>
            <a:ext cx="3118584" cy="17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71638" y="635888"/>
            <a:ext cx="10953549" cy="55861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ค่าใช้จ่ายของผู้เข้าร่วมอบรม</a:t>
            </a:r>
          </a:p>
          <a:p>
            <a:r>
              <a:rPr lang="th-TH" sz="25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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ในการส่งบุคลากรเข้าร่วมการฝึกอบรม ให้ส่วนราชการต้นสังกัด อนุมัติเฉพาะผู้ปฏิบัติงานที่เกี่ยวข้องหรือเป็นประโยชน์ต่อส่วนราชการนั้น ตามจำนวนที่เหมาะสม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คำนึงถึง</a:t>
            </a:r>
          </a:p>
          <a:p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จำเป็นและเหมาะสมในการปฏิบัติงาน</a:t>
            </a:r>
          </a:p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 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ค่าลงทะเบียน เบิกเท่าที่จ่ายจริง</a:t>
            </a:r>
          </a:p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 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ค่าเบี้ยเลี้ยง ค่าที่พัก ค่าพาหนะ ในการเข้าร่วมการฝึกอบรม</a:t>
            </a:r>
          </a:p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- ถ้าค่าลงทะเบียนรวมไว้หมดแล้ว หรือผู้จัดออกให้ทั้งหมด ต้องงดเบิก</a:t>
            </a:r>
          </a:p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- ถ้าค่าลงทะเบียนไม่รวมค่าใช้จ่ายดังกล่าว หรือผู้จัดไม่จัดอาหาร ที่พัก ยานพาหนะ </a:t>
            </a:r>
          </a:p>
          <a:p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ให้กับผู้เข้าร่วมการอบรม ให้เบิกในส่วนที่ผู้จัดไม่ได้ออกให้ ตามพระราชกฤษฎีค่าใช้จ่ายใน</a:t>
            </a:r>
            <a:b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การเดินทางไปราชการ 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02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08317" y="747625"/>
            <a:ext cx="11215256" cy="43704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การคำนวณเบี้ยเลี้ยง กรณีการฝึกอบรม มีการจัดอาหาร</a:t>
            </a:r>
          </a:p>
          <a:p>
            <a:endParaRPr lang="th-TH" sz="32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ให้นับตั้งแต่ออกจากที่อยู่ / ที่ทำงาน จนกลับถึงที่อยู่/ ที่ทำงาน</a:t>
            </a:r>
          </a:p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24 ชั่วโมงคิดเป็น 1 วัน หรือเกิน 12 ชั่วโมง คิดเป็น 1 วัน</a:t>
            </a:r>
          </a:p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ให้หักค่าเบี้ยเลี้ยงที่คำนวณได้มื้อละ 1 ใน 3 ของอัตรา</a:t>
            </a:r>
          </a:p>
          <a:p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ค่าเบี้ยเลี้ยง</a:t>
            </a:r>
            <a:endParaRPr lang="th-TH" sz="4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ดาว 5 แฉก 2"/>
          <p:cNvSpPr/>
          <p:nvPr/>
        </p:nvSpPr>
        <p:spPr>
          <a:xfrm>
            <a:off x="770022" y="2406317"/>
            <a:ext cx="269507" cy="25988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ดาว 5 แฉก 3"/>
          <p:cNvSpPr/>
          <p:nvPr/>
        </p:nvSpPr>
        <p:spPr>
          <a:xfrm>
            <a:off x="770022" y="3077218"/>
            <a:ext cx="269507" cy="25988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ดาว 5 แฉก 4"/>
          <p:cNvSpPr/>
          <p:nvPr/>
        </p:nvSpPr>
        <p:spPr>
          <a:xfrm>
            <a:off x="770021" y="3837753"/>
            <a:ext cx="269507" cy="25988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44" name="Picture 4" descr="เงินการ์ตูน ธนบัตรดอลลาร์ บิลกระดาษ รูปภาพเวกเตอร์ที่แยกจากพื้นหลังสีขาว  ภาพเวกเตอร์สต็อกโดย ©newelle 843998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39" y="4740442"/>
            <a:ext cx="4188293" cy="198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9821" y="799516"/>
            <a:ext cx="1217217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*** สำหรับประธาน แขกผู้มีเกียรติ ผู้ติดตาม วิทยากร เจ้าหน้าที่ </a:t>
            </a:r>
          </a:p>
          <a:p>
            <a:pPr algn="ctr"/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และผู้สังเกตการณ์ ที่จะเบิกค่าเบี้ยเลี้ยง ค่าที่พัก ค่ายานพาหะ </a:t>
            </a:r>
          </a:p>
          <a:p>
            <a:pPr algn="ctr"/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ให้ถือเช่นเดียวกับผู้เข้าร่วมอบรม ***</a:t>
            </a:r>
          </a:p>
          <a:p>
            <a:pPr algn="ctr"/>
            <a:endParaRPr lang="th-TH" sz="20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****************************</a:t>
            </a:r>
          </a:p>
          <a:p>
            <a:pPr algn="ctr"/>
            <a:endParaRPr lang="th-TH" sz="9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จบการแลกเปลี่ยนเรียนรู้</a:t>
            </a:r>
          </a:p>
          <a:p>
            <a:pPr algn="ctr"/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ขอขอบพระคุณครับ</a:t>
            </a:r>
            <a:endParaRPr lang="th-TH" sz="4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1266" name="Picture 2" descr="ไอเดีย ขอบคุณ 220 รายการ | ขอบคุณ, สติกเกอร์, ขอบคุณสำหรับคำอวยพรวันเกิ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9344">
            <a:off x="629902" y="4192726"/>
            <a:ext cx="23241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รูปขอบคุณสำหรับผลสไตล์การ์ตูนของคุณ PNG , ขอบคุณมากครับ, ขอบคุณ, ขอบคุณภาพ  PNG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321">
            <a:off x="9078448" y="4203868"/>
            <a:ext cx="2411510" cy="1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857883" y="192418"/>
            <a:ext cx="1044526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บททั่วไป</a:t>
            </a:r>
          </a:p>
          <a:p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หัวหน้าส่วนราชการสามารถออกระเบียบ ประกาศเพื่อควบคุมค่าใช้จ่ายในการเดินทางไปราชการได้ รวมถึงอำนาจบริหารงบประมาณ เพื่อเป็นค่าใช้จ่าย</a:t>
            </a:r>
            <a:b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ในการเดินทาง ตามความจำเป็น เหมาะสม และประหยัด</a:t>
            </a:r>
            <a:endParaRPr lang="th-TH" sz="32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dirty="0" smtClean="0"/>
              <a:t>                            </a:t>
            </a:r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สิทธิ์ที่จะได้รับค่าใช้จ่ายในการเดินทางไปราชการ เกิดขึ้นตั้งแต่วันที่ได้รับอนุมัติให้เดินทาง (</a:t>
            </a:r>
            <a:r>
              <a:rPr lang="th-TH" sz="36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พ.ร.ฎ</a:t>
            </a:r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.เดินทางฯ ม.8) ให้ผู้มีอำนาจอนุมัติระยะเวลาเดินทางล่วงหน้าหรือหลังเสร็จการปฏิบัติราชการ ตามความจำเป็นและเหมาะสม </a:t>
            </a:r>
            <a:b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(โดยต้องบันทึกขออนุมัติจากหัวหน้าส่วนราชการ)</a:t>
            </a:r>
          </a:p>
          <a:p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กรณีผู้เดินทางจะเดินทางล่วงหน้าหรือยังไม่เดินทางกลับเมื่อเสร็จสิ้นการปฏิบัติราชการ (เหตุส่วนตัว) โดยได้รับการอนุญาตให้ลากิจ/ลาพักร้อนแล้ว</a:t>
            </a:r>
            <a:b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ให้ขออนุมัติระยะเวลาดังกล่าวจากผู้มีอำนาจด้วย</a:t>
            </a:r>
            <a:endParaRPr lang="th-TH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ลูกศรขวา 2"/>
          <p:cNvSpPr/>
          <p:nvPr/>
        </p:nvSpPr>
        <p:spPr>
          <a:xfrm>
            <a:off x="1918999" y="1255865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ศรขวา 3"/>
          <p:cNvSpPr/>
          <p:nvPr/>
        </p:nvSpPr>
        <p:spPr>
          <a:xfrm>
            <a:off x="1918999" y="2981310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1913899" y="5139891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84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27259" y="105877"/>
            <a:ext cx="1126809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บท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ทั่วไป</a:t>
            </a:r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(ต่อ)</a:t>
            </a:r>
          </a:p>
          <a:p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กรณียืมเงินทดรองไปราชการ ผู้ที่ยืมเงินต้องเป็นผู้ไปราชการหรือเป็นผู้ปฎิบัติภารกิจ</a:t>
            </a:r>
          </a:p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การยืมเงินทดรองไปราชการ สามารถยืม 2 ภารกิจได้ </a:t>
            </a:r>
          </a:p>
          <a:p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แต่ต้องภารกิจที่ต่อเนื่องหรือติดกัน</a:t>
            </a:r>
          </a:p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กรณีมีคำสั่งแต่งตั้งให้ดำรงตำแหน่งที่สูงขึ้นภายหลังวันที่เดินทางไปราชการแล้ว ให้มีสิทธิ์รับค่าใช้จ่ายในการเดินทางในตำแหน่งที่สูงขึ้น นับตั่งแต่วันที่มีคำสั่งแม้คำสั่งนั้นจะมีผลย้อนหลังไปถึง/ก่อนวันออกเดินทาง (ม.9)</a:t>
            </a:r>
          </a:p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</a:t>
            </a:r>
            <a:endParaRPr lang="th-TH" sz="4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ลูกศรขวา 2"/>
          <p:cNvSpPr/>
          <p:nvPr/>
        </p:nvSpPr>
        <p:spPr>
          <a:xfrm>
            <a:off x="1341484" y="1190594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ศรขวา 3"/>
          <p:cNvSpPr/>
          <p:nvPr/>
        </p:nvSpPr>
        <p:spPr>
          <a:xfrm>
            <a:off x="1341484" y="2729091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1341484" y="4163082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05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649212" y="797662"/>
            <a:ext cx="104872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บททั่วไป (ต่อ)</a:t>
            </a:r>
          </a:p>
          <a:p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ผู้เดินทางหยุดอยู่ที่ใดโดยไม่เหตุอันควร ไม่มีสิทธิ์ได้รับค่าใช้จ่ายในการเดินทางสำหรับระยะเวลาที่หยุดนั้น (ม.11) เว้นเสียแต่มีเหตุอันควรต้องทำหนังสือชี้แจงเพื่อขออนุมัติจากหัวหน้าส่วนราชการ</a:t>
            </a:r>
          </a:p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</a:t>
            </a:r>
            <a:endParaRPr lang="th-TH" sz="4800" dirty="0"/>
          </a:p>
        </p:txBody>
      </p:sp>
      <p:sp>
        <p:nvSpPr>
          <p:cNvPr id="3" name="ลูกศรขวา 2"/>
          <p:cNvSpPr/>
          <p:nvPr/>
        </p:nvSpPr>
        <p:spPr>
          <a:xfrm>
            <a:off x="1716869" y="1893239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 descr="คู่มือการปฏิบัติงาน เรื่อง การเบิกค่าใช้จ่า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75" y="4384516"/>
            <a:ext cx="3927108" cy="187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937846" y="644769"/>
            <a:ext cx="10668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ค่าใช้จ่ายในการเดินทางไปราชการชั่วคราว</a:t>
            </a:r>
          </a:p>
          <a:p>
            <a:endParaRPr lang="th-TH" sz="20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ค่าเบี้ยเลี้ยงในการเดินทาง</a:t>
            </a:r>
          </a:p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ค่าเช่าที่พัก</a:t>
            </a:r>
          </a:p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ค่าพาหนะ /ค่าน้ำมันเชื้อเพลิง/ค่าจ้างคนแบกหาบ/</a:t>
            </a:r>
          </a:p>
          <a:p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และอื่นๆ ในลักษณะทำนองเดียวกัน</a:t>
            </a:r>
          </a:p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ค่าใช้จ่ายอื่นที่จำเป็นต้องจ่าย เนื่องในการเดินทางไปราชการ</a:t>
            </a:r>
          </a:p>
          <a:p>
            <a:endParaRPr lang="th-TH" sz="4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4800" b="1" dirty="0"/>
          </a:p>
        </p:txBody>
      </p:sp>
      <p:sp>
        <p:nvSpPr>
          <p:cNvPr id="3" name="ลูกศรขวา 2"/>
          <p:cNvSpPr/>
          <p:nvPr/>
        </p:nvSpPr>
        <p:spPr>
          <a:xfrm>
            <a:off x="1986376" y="2046856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ศรขวา 3"/>
          <p:cNvSpPr/>
          <p:nvPr/>
        </p:nvSpPr>
        <p:spPr>
          <a:xfrm>
            <a:off x="1986376" y="2826502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1986376" y="4982562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1986376" y="3501642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13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209041" y="252479"/>
            <a:ext cx="114567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เบี้ยเลี้ยงในการเดินทาง (ม.16)</a:t>
            </a:r>
          </a:p>
          <a:p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การนับเวลา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ออกจากที่อยู่หรือที่ทำงานปกติจนกลับถึงที่อยู่หรือที่ทำงานปกติ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กรณีพักแรม 24 ชม. นับเป็น 1 วัน เศษเกิน 12 ชม.นับเป็น 1 วัน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กรณีไม่พักแรมเศษเกิน 12 ชม. นับเป็น 1 วัน เกิน 6 นับเป็นครึ่งวัน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กรณีเดินทางล่วงหน้า เนื่องจากลากิจ/ลาพักผ่อน ก่อนปฏิบัติราชการให้นับตั้งแต่วันเริ่มปฏิบัติราชการ</a:t>
            </a:r>
          </a:p>
          <a:p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กรณีไม่เดินทางกลับหลังจากปฏิบัติราชการเสร็จสิ้นเนื่องจากลากิจ/ลาพักผ่อน ให้นับถึงสิ้นสุดเวลาปฏิบัติราชการ</a:t>
            </a:r>
            <a:endParaRPr lang="th-TH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ลูกศรขวา 2"/>
          <p:cNvSpPr/>
          <p:nvPr/>
        </p:nvSpPr>
        <p:spPr>
          <a:xfrm>
            <a:off x="840970" y="1921728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ศรขวา 3"/>
          <p:cNvSpPr/>
          <p:nvPr/>
        </p:nvSpPr>
        <p:spPr>
          <a:xfrm>
            <a:off x="840970" y="2613142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802096" y="3275798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840970" y="3938338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 6"/>
          <p:cNvSpPr/>
          <p:nvPr/>
        </p:nvSpPr>
        <p:spPr>
          <a:xfrm>
            <a:off x="840970" y="5263534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9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58602" y="899715"/>
            <a:ext cx="111628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   </a:t>
            </a:r>
            <a:r>
              <a:rPr lang="th-TH" sz="5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อัตราเบี้ยเลี้ยงเดินทาง </a:t>
            </a:r>
          </a:p>
          <a:p>
            <a:r>
              <a:rPr lang="th-TH" sz="5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5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</a:t>
            </a:r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ลูกจ้างชั่วคราวรายเดือน/รายวัน อัตรา 210 บาท/วัน</a:t>
            </a:r>
          </a:p>
          <a:p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พนักงานในสถาบันอุดมศึกษา พนักงานราชการ ข้าราชการ</a:t>
            </a:r>
          </a:p>
          <a:p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รองคณะบดี ผู้อำนวยการกอง/รองผู้อำนวยการกอง สำนัก สถาบัน ผู้ช่วยอธิการบดี ผู้ช่วยศาสตราจารย์ อัตรา 240 บาท/วัน</a:t>
            </a:r>
          </a:p>
          <a:p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อธิการบดี รองอธิการบดี คณบดี ผู้อำนวยการสำนักงานอธิการบดี ผู้อำนวยการสำนัก สถาบัน รองศาสตราจารย์ ศาสตราจารย์ อัตรา 270 บาท</a:t>
            </a:r>
            <a:endParaRPr lang="th-TH" sz="4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ลูกศรขวา 2"/>
          <p:cNvSpPr/>
          <p:nvPr/>
        </p:nvSpPr>
        <p:spPr>
          <a:xfrm>
            <a:off x="1410178" y="2229736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ศรขวา 3"/>
          <p:cNvSpPr/>
          <p:nvPr/>
        </p:nvSpPr>
        <p:spPr>
          <a:xfrm>
            <a:off x="1396027" y="2824898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1410178" y="4722926"/>
            <a:ext cx="232914" cy="2090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100" name="Picture 4" descr="รูปการ์ตูนเงินกระดาษเงินกระเป๋าภาพตัดปะองค์ประกอบ PNG , คลิปเงิน, ทอง,  ความมั่งคั่งภาพ PNG และ PSD สำหรับดาวน์โหลดฟรี | รูปลอก, สติกเกอร์น่ารัก,  ภาพพื้นหลังวันเกิ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289" y="106085"/>
            <a:ext cx="2971943" cy="179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1008</TotalTime>
  <Words>376</Words>
  <Application>Microsoft Office PowerPoint</Application>
  <PresentationFormat>แบบจอกว้าง</PresentationFormat>
  <Paragraphs>229</Paragraphs>
  <Slides>33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33</vt:i4>
      </vt:variant>
    </vt:vector>
  </HeadingPairs>
  <TitlesOfParts>
    <vt:vector size="43" baseType="lpstr">
      <vt:lpstr>Arial</vt:lpstr>
      <vt:lpstr>Calibri</vt:lpstr>
      <vt:lpstr>Cordia New</vt:lpstr>
      <vt:lpstr>IrisUPC</vt:lpstr>
      <vt:lpstr>TH SarabunIT๙</vt:lpstr>
      <vt:lpstr>Trebuchet MS</vt:lpstr>
      <vt:lpstr>Wingdings</vt:lpstr>
      <vt:lpstr>Wingdings 2</vt:lpstr>
      <vt:lpstr>Wingdings 3</vt:lpstr>
      <vt:lpstr>เหลี่ยมเพชร</vt:lpstr>
      <vt:lpstr>KM เรื่อง ค่าใช้จ่ายในการเดินทาง ไปราชการและค่าใช้จ่ายในการฝึกอบรม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การบริหารเอกสารงบประมาณ</dc:title>
  <dc:creator>User</dc:creator>
  <cp:lastModifiedBy>User</cp:lastModifiedBy>
  <cp:revision>123</cp:revision>
  <dcterms:created xsi:type="dcterms:W3CDTF">2023-01-31T04:02:35Z</dcterms:created>
  <dcterms:modified xsi:type="dcterms:W3CDTF">2024-03-26T06:37:17Z</dcterms:modified>
</cp:coreProperties>
</file>