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3" r:id="rId2"/>
    <p:sldMasterId id="2147483690" r:id="rId3"/>
    <p:sldMasterId id="2147483702" r:id="rId4"/>
    <p:sldMasterId id="2147483719" r:id="rId5"/>
  </p:sldMasterIdLst>
  <p:notesMasterIdLst>
    <p:notesMasterId r:id="rId14"/>
  </p:notesMasterIdLst>
  <p:sldIdLst>
    <p:sldId id="361" r:id="rId6"/>
    <p:sldId id="390" r:id="rId7"/>
    <p:sldId id="389" r:id="rId8"/>
    <p:sldId id="383" r:id="rId9"/>
    <p:sldId id="392" r:id="rId10"/>
    <p:sldId id="393" r:id="rId11"/>
    <p:sldId id="394" r:id="rId12"/>
    <p:sldId id="395" r:id="rId13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6"/>
    <a:srgbClr val="FF9933"/>
    <a:srgbClr val="FFCCFF"/>
    <a:srgbClr val="FF99CC"/>
    <a:srgbClr val="FFFFCC"/>
    <a:srgbClr val="0082EC"/>
    <a:srgbClr val="FFFFFF"/>
    <a:srgbClr val="CCECFF"/>
    <a:srgbClr val="FFCC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64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1290" y="34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4145D2-A0EF-44FD-9DE8-3A928862D9C7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6080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4145D2-A0EF-44FD-9DE8-3A928862D9C7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10918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883B77E8-259F-42E7-AAF1-EA239074753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8779" y="1850343"/>
            <a:ext cx="2560320" cy="411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  <a:p>
            <a:pPr marL="0" lvl="0" algn="ctr"/>
            <a:r>
              <a:rPr lang="en-US" altLang="ko-KR" dirty="0"/>
              <a:t>and send to back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78A192D-4D5E-4075-8F7A-9114F743B5B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40201" y="1850343"/>
            <a:ext cx="2560320" cy="411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  <a:p>
            <a:pPr marL="0" lvl="0" algn="ctr"/>
            <a:r>
              <a:rPr lang="en-US" altLang="ko-KR" dirty="0"/>
              <a:t>and send to back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2617640F-CA64-4017-83A6-84975131BB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D873AD6C-496D-4491-A682-E92FEDBEE7C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0338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90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0D208DCB-F3E4-4527-ABE6-A22C349C91B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55342" y="764189"/>
            <a:ext cx="2319231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655EAC4-2A21-449D-B1A3-7D045F3CCB9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307482" y="764189"/>
            <a:ext cx="2319231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21815CCC-CA9E-4F29-B955-753452C96A97}"/>
              </a:ext>
            </a:extLst>
          </p:cNvPr>
          <p:cNvSpPr/>
          <p:nvPr userDrawn="1"/>
        </p:nvSpPr>
        <p:spPr>
          <a:xfrm>
            <a:off x="7228120" y="1876149"/>
            <a:ext cx="4320000" cy="43200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그림 개체 틀 5">
            <a:extLst>
              <a:ext uri="{FF2B5EF4-FFF2-40B4-BE49-F238E27FC236}">
                <a16:creationId xmlns:a16="http://schemas.microsoft.com/office/drawing/2014/main" id="{5FEC4456-0BAB-478F-8B37-BCF7945CE7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990688" y="729342"/>
            <a:ext cx="4982112" cy="498211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B5487-75B8-4ACD-9990-D4E8312EA953}" type="datetime1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4550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D0A51-4A7E-4F2D-B63A-72E0AD8265EC}" type="datetime1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799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E89B8-6FA8-4A55-98BF-9484B8B599CA}" type="datetime1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3593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638F-5E2E-4E73-98A6-023F670412F5}" type="datetime1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99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8"/>
            <a:ext cx="10515600" cy="10842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43199"/>
            <a:ext cx="5157787" cy="34464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3199"/>
            <a:ext cx="5183188" cy="3446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EC9F-2D70-409B-9CF6-F021DD890A6A}" type="datetime1">
              <a:rPr lang="en-US" smtClean="0"/>
              <a:t>3/28/2024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6492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D6B64-7AA7-412D-8EF0-4FC778762EAA}" type="datetime1">
              <a:rPr lang="en-US" smtClean="0"/>
              <a:t>3/28/2024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1636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D066E-C16F-47AC-9362-FAB657E9149F}" type="datetime1">
              <a:rPr lang="en-US" smtClean="0"/>
              <a:t>3/28/2024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5259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0CC9-DBB7-4930-A6B4-91C75B86CA9B}" type="datetime1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903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6613-0A1E-40EB-9124-0557DB14B52D}" type="datetime1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09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E50E-85E9-44B8-9E18-7E481B396BC4}" type="datetime1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8460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61999"/>
            <a:ext cx="2628900" cy="5414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61999"/>
            <a:ext cx="7734300" cy="54149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9EE10-41EC-4132-B285-137967D1F083}" type="datetime1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9587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472" y="0"/>
            <a:ext cx="211223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45" y="1250975"/>
            <a:ext cx="2112235" cy="4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052646" y="1250975"/>
            <a:ext cx="1056117" cy="4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422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472" y="0"/>
            <a:ext cx="211223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14" y="3909054"/>
            <a:ext cx="1260665" cy="279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5098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533123"/>
            <a:ext cx="12192000" cy="23248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5391415" y="3813043"/>
            <a:ext cx="1440160" cy="1440160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409" y="4013590"/>
            <a:ext cx="468171" cy="103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0456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618000"/>
            <a:ext cx="12192000" cy="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86793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6157233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91344" y="123479"/>
            <a:ext cx="11809312" cy="6611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103893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207787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9311680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10400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20800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31200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77201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909485"/>
            <a:ext cx="12192000" cy="2948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701" y="1508787"/>
            <a:ext cx="9640360" cy="490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017974" y="2168343"/>
            <a:ext cx="4620289" cy="34168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623392" y="4485118"/>
            <a:ext cx="4032448" cy="1344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1191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2346339"/>
            <a:ext cx="12192000" cy="2948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944" y="1389641"/>
            <a:ext cx="3825696" cy="463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840416" y="1566977"/>
            <a:ext cx="1344149" cy="340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524359" y="1681512"/>
            <a:ext cx="2206355" cy="340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41919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D3D870A7-FE5E-40F4-A7C7-37E90CEC400A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54931" y="1490302"/>
            <a:ext cx="1794458" cy="16118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615C780-92DB-48AA-9CD0-9548DF1656A5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2928701" y="1490302"/>
            <a:ext cx="1794458" cy="16118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95F0508D-AA30-4696-A4CC-23A8C8408F2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5200621" y="1490302"/>
            <a:ext cx="1794458" cy="16118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FB49AB0-8EF9-4316-A378-0D6995EDE1B6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7472541" y="1490302"/>
            <a:ext cx="1794458" cy="16118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5D507A7-BBC1-4D73-B1DA-8A17D69433C5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744460" y="1490302"/>
            <a:ext cx="1794458" cy="16118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2E06E515-D4FE-4549-95B7-9FC6BC1107E1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654931" y="4076847"/>
            <a:ext cx="1794458" cy="16118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DA8CD0D3-9855-47AB-BAEB-C52324B2AC10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2926851" y="4076847"/>
            <a:ext cx="1794458" cy="16118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74390A0-D256-44F2-A319-F9663500DEA3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5198771" y="4076847"/>
            <a:ext cx="1794458" cy="16118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4079776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480043" y="0"/>
            <a:ext cx="4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6528043" y="1749000"/>
            <a:ext cx="240000" cy="3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11386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12192000" cy="4102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48751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75787" y="242176"/>
            <a:ext cx="8016213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75787" y="1010261"/>
            <a:ext cx="8016213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4079776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195293" y="1508787"/>
            <a:ext cx="4079776" cy="53492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803499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48680"/>
            <a:ext cx="8592277" cy="5760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80829" y="260650"/>
            <a:ext cx="2592288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965139" y="260650"/>
            <a:ext cx="2592288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749448" y="260650"/>
            <a:ext cx="2592288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250911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592277" y="356659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8592277" y="3621021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314951" y="356659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314951" y="3621021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042257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27381" y="4389107"/>
            <a:ext cx="11664619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27381" y="5157192"/>
            <a:ext cx="11664619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6618000"/>
            <a:ext cx="12192000" cy="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23392" y="452669"/>
            <a:ext cx="4416171" cy="37440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327915" y="452669"/>
            <a:ext cx="6240693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327915" y="2420765"/>
            <a:ext cx="1920000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7488261" y="2420765"/>
            <a:ext cx="1920000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9648608" y="2420765"/>
            <a:ext cx="1920000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2708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9136374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472011" y="1508786"/>
            <a:ext cx="3799787" cy="4865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Rounded Rectangle 16"/>
          <p:cNvSpPr/>
          <p:nvPr userDrawn="1"/>
        </p:nvSpPr>
        <p:spPr>
          <a:xfrm>
            <a:off x="709243" y="1796667"/>
            <a:ext cx="144693" cy="4320631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3456857" y="1650935"/>
            <a:ext cx="669775" cy="669775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67661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472" y="0"/>
            <a:ext cx="211223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45" y="1250975"/>
            <a:ext cx="2112235" cy="4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052646" y="1250975"/>
            <a:ext cx="1056117" cy="4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3204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472" y="0"/>
            <a:ext cx="211223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14" y="3909054"/>
            <a:ext cx="1260665" cy="279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223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8">
            <a:extLst>
              <a:ext uri="{FF2B5EF4-FFF2-40B4-BE49-F238E27FC236}">
                <a16:creationId xmlns:a16="http://schemas.microsoft.com/office/drawing/2014/main" id="{2DF45995-8A1F-42EB-97CA-0BE9292982F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7273" y="516579"/>
            <a:ext cx="6750120" cy="400278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533123"/>
            <a:ext cx="12192000" cy="23248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5391415" y="3813043"/>
            <a:ext cx="1440160" cy="1440160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409" y="4013590"/>
            <a:ext cx="468171" cy="103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2325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618000"/>
            <a:ext cx="12192000" cy="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19077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6752752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91344" y="123479"/>
            <a:ext cx="11809312" cy="6611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103893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207787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9311680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10400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20800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31200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5841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909485"/>
            <a:ext cx="12192000" cy="2948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701" y="1508787"/>
            <a:ext cx="9640360" cy="490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017974" y="2168343"/>
            <a:ext cx="4620289" cy="34168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623392" y="4485118"/>
            <a:ext cx="4032448" cy="1344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299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2346339"/>
            <a:ext cx="12192000" cy="2948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944" y="1389641"/>
            <a:ext cx="3825696" cy="463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840416" y="1566977"/>
            <a:ext cx="1344149" cy="340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524359" y="1681512"/>
            <a:ext cx="2206355" cy="340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378949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4079776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480043" y="0"/>
            <a:ext cx="4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6528043" y="1749000"/>
            <a:ext cx="240000" cy="3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2246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12192000" cy="4102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979814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75787" y="242176"/>
            <a:ext cx="8016213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75787" y="1010261"/>
            <a:ext cx="8016213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4079776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195293" y="1508787"/>
            <a:ext cx="4079776" cy="53492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601192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48680"/>
            <a:ext cx="8592277" cy="5760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80829" y="260650"/>
            <a:ext cx="2592288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965139" y="260650"/>
            <a:ext cx="2592288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749448" y="260650"/>
            <a:ext cx="2592288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2465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592277" y="356659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8592277" y="3621021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314951" y="356659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314951" y="3621021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58832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27381" y="4389107"/>
            <a:ext cx="11664619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27381" y="5157192"/>
            <a:ext cx="11664619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6618000"/>
            <a:ext cx="12192000" cy="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23392" y="452669"/>
            <a:ext cx="4416171" cy="37440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327915" y="452669"/>
            <a:ext cx="6240693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327915" y="2420765"/>
            <a:ext cx="1920000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7488261" y="2420765"/>
            <a:ext cx="1920000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9648608" y="2420765"/>
            <a:ext cx="1920000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65981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12209205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472011" y="1508786"/>
            <a:ext cx="3799787" cy="4865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Rounded Rectangle 16"/>
          <p:cNvSpPr/>
          <p:nvPr userDrawn="1"/>
        </p:nvSpPr>
        <p:spPr>
          <a:xfrm>
            <a:off x="709243" y="1796667"/>
            <a:ext cx="144693" cy="4320631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3456857" y="1650935"/>
            <a:ext cx="669775" cy="669775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4100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FD66ED7B-B0C8-4F96-B66D-9E7D98CDE7D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67390" y="2672859"/>
            <a:ext cx="8924610" cy="29246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Frame 4">
            <a:extLst>
              <a:ext uri="{FF2B5EF4-FFF2-40B4-BE49-F238E27FC236}">
                <a16:creationId xmlns:a16="http://schemas.microsoft.com/office/drawing/2014/main" id="{E82089DB-8E5A-433D-90AB-D3A09E398B5C}"/>
              </a:ext>
            </a:extLst>
          </p:cNvPr>
          <p:cNvSpPr/>
          <p:nvPr userDrawn="1"/>
        </p:nvSpPr>
        <p:spPr>
          <a:xfrm>
            <a:off x="1065125" y="615462"/>
            <a:ext cx="10061750" cy="5627077"/>
          </a:xfrm>
          <a:prstGeom prst="frame">
            <a:avLst>
              <a:gd name="adj1" fmla="val 125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E2C7D9B-A094-4410-B1AD-4D00BF7AE127}"/>
              </a:ext>
            </a:extLst>
          </p:cNvPr>
          <p:cNvSpPr/>
          <p:nvPr userDrawn="1"/>
        </p:nvSpPr>
        <p:spPr>
          <a:xfrm>
            <a:off x="0" y="2672858"/>
            <a:ext cx="3064747" cy="29246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>
            <a:extLst>
              <a:ext uri="{FF2B5EF4-FFF2-40B4-BE49-F238E27FC236}">
                <a16:creationId xmlns:a16="http://schemas.microsoft.com/office/drawing/2014/main" id="{3BB0289F-8A8A-4535-98F6-194A35541597}"/>
              </a:ext>
            </a:extLst>
          </p:cNvPr>
          <p:cNvGrpSpPr/>
          <p:nvPr userDrawn="1"/>
        </p:nvGrpSpPr>
        <p:grpSpPr>
          <a:xfrm>
            <a:off x="8295412" y="1658804"/>
            <a:ext cx="3174949" cy="4282922"/>
            <a:chOff x="5745956" y="3501865"/>
            <a:chExt cx="2146216" cy="2895189"/>
          </a:xfrm>
        </p:grpSpPr>
        <p:sp>
          <p:nvSpPr>
            <p:cNvPr id="5" name="Freeform: Shape 18">
              <a:extLst>
                <a:ext uri="{FF2B5EF4-FFF2-40B4-BE49-F238E27FC236}">
                  <a16:creationId xmlns:a16="http://schemas.microsoft.com/office/drawing/2014/main" id="{124C869E-34C6-4670-A07B-2DD7EEF4625E}"/>
                </a:ext>
              </a:extLst>
            </p:cNvPr>
            <p:cNvSpPr/>
            <p:nvPr/>
          </p:nvSpPr>
          <p:spPr>
            <a:xfrm>
              <a:off x="7498806" y="3501865"/>
              <a:ext cx="157347" cy="62939"/>
            </a:xfrm>
            <a:custGeom>
              <a:avLst/>
              <a:gdLst>
                <a:gd name="connsiteX0" fmla="*/ 45244 w 47625"/>
                <a:gd name="connsiteY0" fmla="*/ 13811 h 19050"/>
                <a:gd name="connsiteX1" fmla="*/ 45244 w 47625"/>
                <a:gd name="connsiteY1" fmla="*/ 13811 h 19050"/>
                <a:gd name="connsiteX2" fmla="*/ 38576 w 47625"/>
                <a:gd name="connsiteY2" fmla="*/ 20479 h 19050"/>
                <a:gd name="connsiteX3" fmla="*/ 13811 w 47625"/>
                <a:gd name="connsiteY3" fmla="*/ 20479 h 19050"/>
                <a:gd name="connsiteX4" fmla="*/ 7144 w 47625"/>
                <a:gd name="connsiteY4" fmla="*/ 13811 h 19050"/>
                <a:gd name="connsiteX5" fmla="*/ 7144 w 47625"/>
                <a:gd name="connsiteY5" fmla="*/ 13811 h 19050"/>
                <a:gd name="connsiteX6" fmla="*/ 13811 w 47625"/>
                <a:gd name="connsiteY6" fmla="*/ 7144 h 19050"/>
                <a:gd name="connsiteX7" fmla="*/ 38576 w 47625"/>
                <a:gd name="connsiteY7" fmla="*/ 7144 h 19050"/>
                <a:gd name="connsiteX8" fmla="*/ 45244 w 47625"/>
                <a:gd name="connsiteY8" fmla="*/ 138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19050">
                  <a:moveTo>
                    <a:pt x="45244" y="13811"/>
                  </a:moveTo>
                  <a:lnTo>
                    <a:pt x="45244" y="13811"/>
                  </a:lnTo>
                  <a:cubicBezTo>
                    <a:pt x="45244" y="17621"/>
                    <a:pt x="42386" y="20479"/>
                    <a:pt x="38576" y="20479"/>
                  </a:cubicBezTo>
                  <a:lnTo>
                    <a:pt x="13811" y="20479"/>
                  </a:lnTo>
                  <a:cubicBezTo>
                    <a:pt x="10001" y="20479"/>
                    <a:pt x="7144" y="17621"/>
                    <a:pt x="7144" y="13811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38576" y="7144"/>
                  </a:lnTo>
                  <a:cubicBezTo>
                    <a:pt x="42386" y="8096"/>
                    <a:pt x="45244" y="10954"/>
                    <a:pt x="45244" y="13811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19">
              <a:extLst>
                <a:ext uri="{FF2B5EF4-FFF2-40B4-BE49-F238E27FC236}">
                  <a16:creationId xmlns:a16="http://schemas.microsoft.com/office/drawing/2014/main" id="{C74870D9-B1E5-46A4-92DE-35D8813C10E3}"/>
                </a:ext>
              </a:extLst>
            </p:cNvPr>
            <p:cNvSpPr/>
            <p:nvPr/>
          </p:nvSpPr>
          <p:spPr>
            <a:xfrm>
              <a:off x="7829233" y="3977052"/>
              <a:ext cx="62939" cy="157347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20">
              <a:extLst>
                <a:ext uri="{FF2B5EF4-FFF2-40B4-BE49-F238E27FC236}">
                  <a16:creationId xmlns:a16="http://schemas.microsoft.com/office/drawing/2014/main" id="{84C0FA71-D670-4436-9249-1621E48D3A2F}"/>
                </a:ext>
              </a:extLst>
            </p:cNvPr>
            <p:cNvSpPr/>
            <p:nvPr/>
          </p:nvSpPr>
          <p:spPr>
            <a:xfrm>
              <a:off x="7829233" y="3838586"/>
              <a:ext cx="62939" cy="157347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21">
              <a:extLst>
                <a:ext uri="{FF2B5EF4-FFF2-40B4-BE49-F238E27FC236}">
                  <a16:creationId xmlns:a16="http://schemas.microsoft.com/office/drawing/2014/main" id="{F05E0E04-A5AB-4A9A-912F-078ED3BFA5C3}"/>
                </a:ext>
              </a:extLst>
            </p:cNvPr>
            <p:cNvSpPr/>
            <p:nvPr/>
          </p:nvSpPr>
          <p:spPr>
            <a:xfrm>
              <a:off x="5745956" y="3523892"/>
              <a:ext cx="2139922" cy="2863720"/>
            </a:xfrm>
            <a:custGeom>
              <a:avLst/>
              <a:gdLst>
                <a:gd name="connsiteX0" fmla="*/ 611029 w 647700"/>
                <a:gd name="connsiteY0" fmla="*/ 7144 h 866775"/>
                <a:gd name="connsiteX1" fmla="*/ 40481 w 647700"/>
                <a:gd name="connsiteY1" fmla="*/ 7144 h 866775"/>
                <a:gd name="connsiteX2" fmla="*/ 7144 w 647700"/>
                <a:gd name="connsiteY2" fmla="*/ 41434 h 866775"/>
                <a:gd name="connsiteX3" fmla="*/ 7144 w 647700"/>
                <a:gd name="connsiteY3" fmla="*/ 831056 h 866775"/>
                <a:gd name="connsiteX4" fmla="*/ 40481 w 647700"/>
                <a:gd name="connsiteY4" fmla="*/ 865346 h 866775"/>
                <a:gd name="connsiteX5" fmla="*/ 611029 w 647700"/>
                <a:gd name="connsiteY5" fmla="*/ 865346 h 866775"/>
                <a:gd name="connsiteX6" fmla="*/ 644366 w 647700"/>
                <a:gd name="connsiteY6" fmla="*/ 831056 h 866775"/>
                <a:gd name="connsiteX7" fmla="*/ 644366 w 647700"/>
                <a:gd name="connsiteY7" fmla="*/ 41434 h 866775"/>
                <a:gd name="connsiteX8" fmla="*/ 611029 w 647700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7700" h="866775">
                  <a:moveTo>
                    <a:pt x="611029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31056"/>
                  </a:lnTo>
                  <a:cubicBezTo>
                    <a:pt x="7144" y="850106"/>
                    <a:pt x="22384" y="865346"/>
                    <a:pt x="40481" y="865346"/>
                  </a:cubicBezTo>
                  <a:lnTo>
                    <a:pt x="611029" y="865346"/>
                  </a:lnTo>
                  <a:cubicBezTo>
                    <a:pt x="629126" y="865346"/>
                    <a:pt x="644366" y="850106"/>
                    <a:pt x="644366" y="831056"/>
                  </a:cubicBezTo>
                  <a:lnTo>
                    <a:pt x="644366" y="41434"/>
                  </a:lnTo>
                  <a:cubicBezTo>
                    <a:pt x="644366" y="23336"/>
                    <a:pt x="629126" y="7144"/>
                    <a:pt x="611029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22">
              <a:extLst>
                <a:ext uri="{FF2B5EF4-FFF2-40B4-BE49-F238E27FC236}">
                  <a16:creationId xmlns:a16="http://schemas.microsoft.com/office/drawing/2014/main" id="{3F622B6E-4EF1-410E-BDA0-17B42C027D7B}"/>
                </a:ext>
              </a:extLst>
            </p:cNvPr>
            <p:cNvSpPr/>
            <p:nvPr/>
          </p:nvSpPr>
          <p:spPr>
            <a:xfrm>
              <a:off x="5755398" y="3533334"/>
              <a:ext cx="2108453" cy="2863720"/>
            </a:xfrm>
            <a:custGeom>
              <a:avLst/>
              <a:gdLst>
                <a:gd name="connsiteX0" fmla="*/ 605314 w 638175"/>
                <a:gd name="connsiteY0" fmla="*/ 7144 h 866775"/>
                <a:gd name="connsiteX1" fmla="*/ 40481 w 638175"/>
                <a:gd name="connsiteY1" fmla="*/ 7144 h 866775"/>
                <a:gd name="connsiteX2" fmla="*/ 7144 w 638175"/>
                <a:gd name="connsiteY2" fmla="*/ 41434 h 866775"/>
                <a:gd name="connsiteX3" fmla="*/ 7144 w 638175"/>
                <a:gd name="connsiteY3" fmla="*/ 826294 h 866775"/>
                <a:gd name="connsiteX4" fmla="*/ 40481 w 638175"/>
                <a:gd name="connsiteY4" fmla="*/ 860584 h 866775"/>
                <a:gd name="connsiteX5" fmla="*/ 604361 w 638175"/>
                <a:gd name="connsiteY5" fmla="*/ 860584 h 866775"/>
                <a:gd name="connsiteX6" fmla="*/ 637699 w 638175"/>
                <a:gd name="connsiteY6" fmla="*/ 826294 h 866775"/>
                <a:gd name="connsiteX7" fmla="*/ 637699 w 638175"/>
                <a:gd name="connsiteY7" fmla="*/ 41434 h 866775"/>
                <a:gd name="connsiteX8" fmla="*/ 605314 w 638175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175" h="866775">
                  <a:moveTo>
                    <a:pt x="605314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26294"/>
                  </a:lnTo>
                  <a:cubicBezTo>
                    <a:pt x="7144" y="845344"/>
                    <a:pt x="22384" y="860584"/>
                    <a:pt x="40481" y="860584"/>
                  </a:cubicBezTo>
                  <a:lnTo>
                    <a:pt x="604361" y="860584"/>
                  </a:lnTo>
                  <a:cubicBezTo>
                    <a:pt x="622459" y="860584"/>
                    <a:pt x="637699" y="845344"/>
                    <a:pt x="637699" y="826294"/>
                  </a:cubicBezTo>
                  <a:lnTo>
                    <a:pt x="637699" y="41434"/>
                  </a:lnTo>
                  <a:cubicBezTo>
                    <a:pt x="637699" y="22384"/>
                    <a:pt x="623411" y="7144"/>
                    <a:pt x="605314" y="7144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23">
              <a:extLst>
                <a:ext uri="{FF2B5EF4-FFF2-40B4-BE49-F238E27FC236}">
                  <a16:creationId xmlns:a16="http://schemas.microsoft.com/office/drawing/2014/main" id="{9D2B0739-952F-4552-8B8D-09E4B660C73F}"/>
                </a:ext>
              </a:extLst>
            </p:cNvPr>
            <p:cNvSpPr/>
            <p:nvPr/>
          </p:nvSpPr>
          <p:spPr>
            <a:xfrm>
              <a:off x="5972536" y="3781941"/>
              <a:ext cx="1699350" cy="2360208"/>
            </a:xfrm>
            <a:custGeom>
              <a:avLst/>
              <a:gdLst>
                <a:gd name="connsiteX0" fmla="*/ 7144 w 514350"/>
                <a:gd name="connsiteY0" fmla="*/ 7144 h 714375"/>
                <a:gd name="connsiteX1" fmla="*/ 508159 w 514350"/>
                <a:gd name="connsiteY1" fmla="*/ 7144 h 714375"/>
                <a:gd name="connsiteX2" fmla="*/ 508159 w 514350"/>
                <a:gd name="connsiteY2" fmla="*/ 711041 h 714375"/>
                <a:gd name="connsiteX3" fmla="*/ 7144 w 514350"/>
                <a:gd name="connsiteY3" fmla="*/ 711041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4350" h="714375">
                  <a:moveTo>
                    <a:pt x="7144" y="7144"/>
                  </a:moveTo>
                  <a:lnTo>
                    <a:pt x="508159" y="7144"/>
                  </a:lnTo>
                  <a:lnTo>
                    <a:pt x="508159" y="711041"/>
                  </a:lnTo>
                  <a:lnTo>
                    <a:pt x="7144" y="71104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24">
              <a:extLst>
                <a:ext uri="{FF2B5EF4-FFF2-40B4-BE49-F238E27FC236}">
                  <a16:creationId xmlns:a16="http://schemas.microsoft.com/office/drawing/2014/main" id="{0F2C49EF-F236-4C8F-9F73-EE54F03CB3E2}"/>
                </a:ext>
              </a:extLst>
            </p:cNvPr>
            <p:cNvSpPr/>
            <p:nvPr/>
          </p:nvSpPr>
          <p:spPr>
            <a:xfrm>
              <a:off x="6537278" y="3804313"/>
              <a:ext cx="1119116" cy="2330356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2" name="Group 25">
              <a:extLst>
                <a:ext uri="{FF2B5EF4-FFF2-40B4-BE49-F238E27FC236}">
                  <a16:creationId xmlns:a16="http://schemas.microsoft.com/office/drawing/2014/main" id="{33DC56E2-B368-4617-996C-643FDA5AAE41}"/>
                </a:ext>
              </a:extLst>
            </p:cNvPr>
            <p:cNvGrpSpPr/>
            <p:nvPr/>
          </p:nvGrpSpPr>
          <p:grpSpPr>
            <a:xfrm>
              <a:off x="6752948" y="6198983"/>
              <a:ext cx="113352" cy="113352"/>
              <a:chOff x="6768693" y="6038239"/>
              <a:chExt cx="147969" cy="147969"/>
            </a:xfrm>
          </p:grpSpPr>
          <p:sp>
            <p:nvSpPr>
              <p:cNvPr id="13" name="Oval 26">
                <a:extLst>
                  <a:ext uri="{FF2B5EF4-FFF2-40B4-BE49-F238E27FC236}">
                    <a16:creationId xmlns:a16="http://schemas.microsoft.com/office/drawing/2014/main" id="{FE82A5CC-13FF-4D5D-98E7-CABB269BD4C6}"/>
                  </a:ext>
                </a:extLst>
              </p:cNvPr>
              <p:cNvSpPr/>
              <p:nvPr/>
            </p:nvSpPr>
            <p:spPr>
              <a:xfrm>
                <a:off x="6768693" y="6038239"/>
                <a:ext cx="147969" cy="14796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27">
                <a:extLst>
                  <a:ext uri="{FF2B5EF4-FFF2-40B4-BE49-F238E27FC236}">
                    <a16:creationId xmlns:a16="http://schemas.microsoft.com/office/drawing/2014/main" id="{A792250A-8EE6-4EE5-9B1E-9F0C46116D79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242F34B-948D-411D-A254-D6F6901537DF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8609452" y="2064430"/>
            <a:ext cx="2535033" cy="35002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grpSp>
        <p:nvGrpSpPr>
          <p:cNvPr id="16" name="Group 1">
            <a:extLst>
              <a:ext uri="{FF2B5EF4-FFF2-40B4-BE49-F238E27FC236}">
                <a16:creationId xmlns:a16="http://schemas.microsoft.com/office/drawing/2014/main" id="{48AFE75F-E657-4A07-A79B-59AD978CB649}"/>
              </a:ext>
            </a:extLst>
          </p:cNvPr>
          <p:cNvGrpSpPr/>
          <p:nvPr userDrawn="1"/>
        </p:nvGrpSpPr>
        <p:grpSpPr>
          <a:xfrm>
            <a:off x="6800195" y="2684975"/>
            <a:ext cx="1655536" cy="3345213"/>
            <a:chOff x="7135665" y="1639404"/>
            <a:chExt cx="2274703" cy="4596316"/>
          </a:xfrm>
        </p:grpSpPr>
        <p:sp>
          <p:nvSpPr>
            <p:cNvPr id="17" name="Graphic 2">
              <a:extLst>
                <a:ext uri="{FF2B5EF4-FFF2-40B4-BE49-F238E27FC236}">
                  <a16:creationId xmlns:a16="http://schemas.microsoft.com/office/drawing/2014/main" id="{A3DC18C1-0795-4817-8361-0CBED428A785}"/>
                </a:ext>
              </a:extLst>
            </p:cNvPr>
            <p:cNvSpPr/>
            <p:nvPr/>
          </p:nvSpPr>
          <p:spPr>
            <a:xfrm>
              <a:off x="7139231" y="1639404"/>
              <a:ext cx="2270281" cy="459631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2">
              <a:extLst>
                <a:ext uri="{FF2B5EF4-FFF2-40B4-BE49-F238E27FC236}">
                  <a16:creationId xmlns:a16="http://schemas.microsoft.com/office/drawing/2014/main" id="{0B076B94-1BF1-4A66-ACF1-E45C63C09758}"/>
                </a:ext>
              </a:extLst>
            </p:cNvPr>
            <p:cNvSpPr/>
            <p:nvPr/>
          </p:nvSpPr>
          <p:spPr>
            <a:xfrm>
              <a:off x="7166634" y="1663511"/>
              <a:ext cx="2215429" cy="4548057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2">
              <a:extLst>
                <a:ext uri="{FF2B5EF4-FFF2-40B4-BE49-F238E27FC236}">
                  <a16:creationId xmlns:a16="http://schemas.microsoft.com/office/drawing/2014/main" id="{8C26AB56-9C5C-4724-A1A2-93AB547A305E}"/>
                </a:ext>
              </a:extLst>
            </p:cNvPr>
            <p:cNvSpPr/>
            <p:nvPr/>
          </p:nvSpPr>
          <p:spPr>
            <a:xfrm>
              <a:off x="7267082" y="1741837"/>
              <a:ext cx="2014580" cy="4391450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accent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2">
              <a:extLst>
                <a:ext uri="{FF2B5EF4-FFF2-40B4-BE49-F238E27FC236}">
                  <a16:creationId xmlns:a16="http://schemas.microsoft.com/office/drawing/2014/main" id="{FB47101D-ADCC-4EAD-A4E7-06DDFDE71CC9}"/>
                </a:ext>
              </a:extLst>
            </p:cNvPr>
            <p:cNvSpPr/>
            <p:nvPr/>
          </p:nvSpPr>
          <p:spPr>
            <a:xfrm>
              <a:off x="7136071" y="2293234"/>
              <a:ext cx="16071" cy="156607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2">
              <a:extLst>
                <a:ext uri="{FF2B5EF4-FFF2-40B4-BE49-F238E27FC236}">
                  <a16:creationId xmlns:a16="http://schemas.microsoft.com/office/drawing/2014/main" id="{AEF267AF-7427-46B8-B39E-0B8FCB794152}"/>
                </a:ext>
              </a:extLst>
            </p:cNvPr>
            <p:cNvSpPr/>
            <p:nvPr/>
          </p:nvSpPr>
          <p:spPr>
            <a:xfrm>
              <a:off x="7136071" y="2629247"/>
              <a:ext cx="22436" cy="312356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Graphic 2">
              <a:extLst>
                <a:ext uri="{FF2B5EF4-FFF2-40B4-BE49-F238E27FC236}">
                  <a16:creationId xmlns:a16="http://schemas.microsoft.com/office/drawing/2014/main" id="{806D791C-6A33-4653-A86A-0CE4271F0FD5}"/>
                </a:ext>
              </a:extLst>
            </p:cNvPr>
            <p:cNvSpPr/>
            <p:nvPr/>
          </p:nvSpPr>
          <p:spPr>
            <a:xfrm>
              <a:off x="7136116" y="2651683"/>
              <a:ext cx="12685" cy="261568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Graphic 2">
              <a:extLst>
                <a:ext uri="{FF2B5EF4-FFF2-40B4-BE49-F238E27FC236}">
                  <a16:creationId xmlns:a16="http://schemas.microsoft.com/office/drawing/2014/main" id="{A06F96CF-8BA3-46BF-A627-D793CE2D1089}"/>
                </a:ext>
              </a:extLst>
            </p:cNvPr>
            <p:cNvSpPr/>
            <p:nvPr/>
          </p:nvSpPr>
          <p:spPr>
            <a:xfrm>
              <a:off x="7135665" y="3046338"/>
              <a:ext cx="22436" cy="312356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Graphic 2">
              <a:extLst>
                <a:ext uri="{FF2B5EF4-FFF2-40B4-BE49-F238E27FC236}">
                  <a16:creationId xmlns:a16="http://schemas.microsoft.com/office/drawing/2014/main" id="{CB20D032-8379-402B-A2E6-A1FB8D70814D}"/>
                </a:ext>
              </a:extLst>
            </p:cNvPr>
            <p:cNvSpPr/>
            <p:nvPr/>
          </p:nvSpPr>
          <p:spPr>
            <a:xfrm>
              <a:off x="7135665" y="3068775"/>
              <a:ext cx="12685" cy="261568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2">
              <a:extLst>
                <a:ext uri="{FF2B5EF4-FFF2-40B4-BE49-F238E27FC236}">
                  <a16:creationId xmlns:a16="http://schemas.microsoft.com/office/drawing/2014/main" id="{52F182CA-235B-4476-B3EE-0058EA08234A}"/>
                </a:ext>
              </a:extLst>
            </p:cNvPr>
            <p:cNvSpPr/>
            <p:nvPr/>
          </p:nvSpPr>
          <p:spPr>
            <a:xfrm>
              <a:off x="9387932" y="2734027"/>
              <a:ext cx="22436" cy="505531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26" name="Graphic 2">
              <a:extLst>
                <a:ext uri="{FF2B5EF4-FFF2-40B4-BE49-F238E27FC236}">
                  <a16:creationId xmlns:a16="http://schemas.microsoft.com/office/drawing/2014/main" id="{5F9BCECF-A1A3-42CE-984F-533B971E86C0}"/>
                </a:ext>
              </a:extLst>
            </p:cNvPr>
            <p:cNvSpPr/>
            <p:nvPr/>
          </p:nvSpPr>
          <p:spPr>
            <a:xfrm>
              <a:off x="9397683" y="2770368"/>
              <a:ext cx="12685" cy="423322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27" name="Graphic 2">
              <a:extLst>
                <a:ext uri="{FF2B5EF4-FFF2-40B4-BE49-F238E27FC236}">
                  <a16:creationId xmlns:a16="http://schemas.microsoft.com/office/drawing/2014/main" id="{EB0A7ADA-5C75-4BEF-AE0D-EB9917807B70}"/>
                </a:ext>
              </a:extLst>
            </p:cNvPr>
            <p:cNvSpPr/>
            <p:nvPr/>
          </p:nvSpPr>
          <p:spPr>
            <a:xfrm>
              <a:off x="9392220" y="3791586"/>
              <a:ext cx="18148" cy="346440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2">
              <a:extLst>
                <a:ext uri="{FF2B5EF4-FFF2-40B4-BE49-F238E27FC236}">
                  <a16:creationId xmlns:a16="http://schemas.microsoft.com/office/drawing/2014/main" id="{9DC8525E-2424-4195-A5E8-12589DCD8159}"/>
                </a:ext>
              </a:extLst>
            </p:cNvPr>
            <p:cNvSpPr/>
            <p:nvPr/>
          </p:nvSpPr>
          <p:spPr>
            <a:xfrm>
              <a:off x="9400076" y="3816461"/>
              <a:ext cx="10292" cy="290100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Oval 31">
              <a:extLst>
                <a:ext uri="{FF2B5EF4-FFF2-40B4-BE49-F238E27FC236}">
                  <a16:creationId xmlns:a16="http://schemas.microsoft.com/office/drawing/2014/main" id="{DA006FF5-26EA-41EC-B242-757F72EF6133}"/>
                </a:ext>
              </a:extLst>
            </p:cNvPr>
            <p:cNvSpPr/>
            <p:nvPr/>
          </p:nvSpPr>
          <p:spPr>
            <a:xfrm>
              <a:off x="8571210" y="1741837"/>
              <a:ext cx="91630" cy="9163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32">
              <a:extLst>
                <a:ext uri="{FF2B5EF4-FFF2-40B4-BE49-F238E27FC236}">
                  <a16:creationId xmlns:a16="http://schemas.microsoft.com/office/drawing/2014/main" id="{75E9E151-9D08-4D13-8EDA-60717D0C82AF}"/>
                </a:ext>
              </a:extLst>
            </p:cNvPr>
            <p:cNvSpPr/>
            <p:nvPr/>
          </p:nvSpPr>
          <p:spPr>
            <a:xfrm>
              <a:off x="8574604" y="1741837"/>
              <a:ext cx="84841" cy="84841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Oval 33">
              <a:extLst>
                <a:ext uri="{FF2B5EF4-FFF2-40B4-BE49-F238E27FC236}">
                  <a16:creationId xmlns:a16="http://schemas.microsoft.com/office/drawing/2014/main" id="{3A5049CA-FB9F-4E44-95D4-0EEFE5069371}"/>
                </a:ext>
              </a:extLst>
            </p:cNvPr>
            <p:cNvSpPr/>
            <p:nvPr/>
          </p:nvSpPr>
          <p:spPr>
            <a:xfrm>
              <a:off x="8593922" y="1761154"/>
              <a:ext cx="46205" cy="4620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Oval 34">
              <a:extLst>
                <a:ext uri="{FF2B5EF4-FFF2-40B4-BE49-F238E27FC236}">
                  <a16:creationId xmlns:a16="http://schemas.microsoft.com/office/drawing/2014/main" id="{005BDE6B-BF6A-4F40-AB9B-D5D34384B562}"/>
                </a:ext>
              </a:extLst>
            </p:cNvPr>
            <p:cNvSpPr/>
            <p:nvPr/>
          </p:nvSpPr>
          <p:spPr>
            <a:xfrm>
              <a:off x="8604769" y="1772002"/>
              <a:ext cx="24510" cy="24510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Graphic 2">
              <a:extLst>
                <a:ext uri="{FF2B5EF4-FFF2-40B4-BE49-F238E27FC236}">
                  <a16:creationId xmlns:a16="http://schemas.microsoft.com/office/drawing/2014/main" id="{715DD1F8-8868-4378-BDC1-A96870E80AB8}"/>
                </a:ext>
              </a:extLst>
            </p:cNvPr>
            <p:cNvSpPr/>
            <p:nvPr userDrawn="1"/>
          </p:nvSpPr>
          <p:spPr>
            <a:xfrm flipH="1">
              <a:off x="7137665" y="2311904"/>
              <a:ext cx="8531" cy="119265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4" name="Picture Placeholder 37">
            <a:extLst>
              <a:ext uri="{FF2B5EF4-FFF2-40B4-BE49-F238E27FC236}">
                <a16:creationId xmlns:a16="http://schemas.microsoft.com/office/drawing/2014/main" id="{5480EE83-3B4F-4C7A-A9E8-2C501865706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00857" y="2758019"/>
            <a:ext cx="1466218" cy="3196113"/>
          </a:xfrm>
          <a:custGeom>
            <a:avLst/>
            <a:gdLst>
              <a:gd name="connsiteX0" fmla="*/ 216694 w 2014580"/>
              <a:gd name="connsiteY0" fmla="*/ 0 h 4391451"/>
              <a:gd name="connsiteX1" fmla="*/ 408560 w 2014580"/>
              <a:gd name="connsiteY1" fmla="*/ 0 h 4391451"/>
              <a:gd name="connsiteX2" fmla="*/ 427159 w 2014580"/>
              <a:gd name="connsiteY2" fmla="*/ 18600 h 4391451"/>
              <a:gd name="connsiteX3" fmla="*/ 571080 w 2014580"/>
              <a:gd name="connsiteY3" fmla="*/ 162521 h 4391451"/>
              <a:gd name="connsiteX4" fmla="*/ 1434472 w 2014580"/>
              <a:gd name="connsiteY4" fmla="*/ 162521 h 4391451"/>
              <a:gd name="connsiteX5" fmla="*/ 1578393 w 2014580"/>
              <a:gd name="connsiteY5" fmla="*/ 18600 h 4391451"/>
              <a:gd name="connsiteX6" fmla="*/ 1596992 w 2014580"/>
              <a:gd name="connsiteY6" fmla="*/ 0 h 4391451"/>
              <a:gd name="connsiteX7" fmla="*/ 1797886 w 2014580"/>
              <a:gd name="connsiteY7" fmla="*/ 0 h 4391451"/>
              <a:gd name="connsiteX8" fmla="*/ 2014580 w 2014580"/>
              <a:gd name="connsiteY8" fmla="*/ 216694 h 4391451"/>
              <a:gd name="connsiteX9" fmla="*/ 2014580 w 2014580"/>
              <a:gd name="connsiteY9" fmla="*/ 4174756 h 4391451"/>
              <a:gd name="connsiteX10" fmla="*/ 1797886 w 2014580"/>
              <a:gd name="connsiteY10" fmla="*/ 4391451 h 4391451"/>
              <a:gd name="connsiteX11" fmla="*/ 216694 w 2014580"/>
              <a:gd name="connsiteY11" fmla="*/ 4391451 h 4391451"/>
              <a:gd name="connsiteX12" fmla="*/ 0 w 2014580"/>
              <a:gd name="connsiteY12" fmla="*/ 4174756 h 4391451"/>
              <a:gd name="connsiteX13" fmla="*/ 0 w 2014580"/>
              <a:gd name="connsiteY13" fmla="*/ 216694 h 4391451"/>
              <a:gd name="connsiteX14" fmla="*/ 216694 w 2014580"/>
              <a:gd name="connsiteY14" fmla="*/ 0 h 4391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14580" h="4391451">
                <a:moveTo>
                  <a:pt x="216694" y="0"/>
                </a:moveTo>
                <a:lnTo>
                  <a:pt x="408560" y="0"/>
                </a:lnTo>
                <a:cubicBezTo>
                  <a:pt x="418807" y="0"/>
                  <a:pt x="427159" y="8307"/>
                  <a:pt x="427159" y="18600"/>
                </a:cubicBezTo>
                <a:cubicBezTo>
                  <a:pt x="427159" y="98099"/>
                  <a:pt x="491626" y="162521"/>
                  <a:pt x="571080" y="162521"/>
                </a:cubicBezTo>
                <a:lnTo>
                  <a:pt x="1434472" y="162521"/>
                </a:lnTo>
                <a:cubicBezTo>
                  <a:pt x="1513972" y="162521"/>
                  <a:pt x="1578393" y="98054"/>
                  <a:pt x="1578393" y="18600"/>
                </a:cubicBezTo>
                <a:cubicBezTo>
                  <a:pt x="1578393" y="8352"/>
                  <a:pt x="1586699" y="0"/>
                  <a:pt x="1596992" y="0"/>
                </a:cubicBezTo>
                <a:lnTo>
                  <a:pt x="1797886" y="0"/>
                </a:lnTo>
                <a:cubicBezTo>
                  <a:pt x="1917564" y="0"/>
                  <a:pt x="2014580" y="97016"/>
                  <a:pt x="2014580" y="216694"/>
                </a:cubicBezTo>
                <a:lnTo>
                  <a:pt x="2014580" y="4174756"/>
                </a:lnTo>
                <a:cubicBezTo>
                  <a:pt x="2014580" y="4294435"/>
                  <a:pt x="1917564" y="4391451"/>
                  <a:pt x="1797886" y="4391451"/>
                </a:cubicBezTo>
                <a:lnTo>
                  <a:pt x="216694" y="4391451"/>
                </a:lnTo>
                <a:cubicBezTo>
                  <a:pt x="97016" y="4391451"/>
                  <a:pt x="0" y="4294435"/>
                  <a:pt x="0" y="4174756"/>
                </a:cubicBezTo>
                <a:lnTo>
                  <a:pt x="0" y="216694"/>
                </a:lnTo>
                <a:cubicBezTo>
                  <a:pt x="0" y="97016"/>
                  <a:pt x="97016" y="0"/>
                  <a:pt x="21669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7BC49B0F-40FA-4C7D-881C-5A5A089F25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4C5E6DDB-C547-4D2E-B2C8-199EBE24F577}" type="datetime1">
              <a:rPr lang="en-US" smtClean="0"/>
              <a:t>3/28/2024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383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sldNum="0" hdr="0" dt="0"/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7817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3035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สามเหลี่ยมหน้าจั่ว 46"/>
          <p:cNvSpPr/>
          <p:nvPr/>
        </p:nvSpPr>
        <p:spPr>
          <a:xfrm rot="20802255">
            <a:off x="1408099" y="-10106"/>
            <a:ext cx="680403" cy="586554"/>
          </a:xfrm>
          <a:prstGeom prst="triangle">
            <a:avLst/>
          </a:prstGeom>
          <a:solidFill>
            <a:srgbClr val="0D2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-3177" y="923666"/>
            <a:ext cx="12192000" cy="4188778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8" name="สี่เหลี่ยมผืนผ้า 47"/>
          <p:cNvSpPr/>
          <p:nvPr/>
        </p:nvSpPr>
        <p:spPr>
          <a:xfrm>
            <a:off x="517359" y="466160"/>
            <a:ext cx="11246016" cy="40295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      </a:t>
            </a: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srgbClr val="000096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49" name="ตัวแทนรูปภาพ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2" r="14262"/>
          <a:stretch/>
        </p:blipFill>
        <p:spPr>
          <a:xfrm>
            <a:off x="2" y="-2057"/>
            <a:ext cx="2251879" cy="2230635"/>
          </a:xfrm>
          <a:custGeom>
            <a:avLst/>
            <a:gdLst>
              <a:gd name="connsiteX0" fmla="*/ 0 w 6923314"/>
              <a:gd name="connsiteY0" fmla="*/ 0 h 6858000"/>
              <a:gd name="connsiteX1" fmla="*/ 5208814 w 6923314"/>
              <a:gd name="connsiteY1" fmla="*/ 0 h 6858000"/>
              <a:gd name="connsiteX2" fmla="*/ 6923314 w 6923314"/>
              <a:gd name="connsiteY2" fmla="*/ 6858000 h 6858000"/>
              <a:gd name="connsiteX3" fmla="*/ 1305197 w 6923314"/>
              <a:gd name="connsiteY3" fmla="*/ 6858000 h 6858000"/>
              <a:gd name="connsiteX4" fmla="*/ 0 w 6923314"/>
              <a:gd name="connsiteY4" fmla="*/ 16372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3314" h="6858000">
                <a:moveTo>
                  <a:pt x="0" y="0"/>
                </a:moveTo>
                <a:lnTo>
                  <a:pt x="5208814" y="0"/>
                </a:lnTo>
                <a:lnTo>
                  <a:pt x="6923314" y="6858000"/>
                </a:lnTo>
                <a:lnTo>
                  <a:pt x="1305197" y="6858000"/>
                </a:lnTo>
                <a:lnTo>
                  <a:pt x="0" y="1637212"/>
                </a:lnTo>
                <a:close/>
              </a:path>
            </a:pathLst>
          </a:custGeom>
        </p:spPr>
      </p:pic>
      <p:pic>
        <p:nvPicPr>
          <p:cNvPr id="52" name="รูปภาพ 51">
            <a:extLst>
              <a:ext uri="{FF2B5EF4-FFF2-40B4-BE49-F238E27FC236}">
                <a16:creationId xmlns:a16="http://schemas.microsoft.com/office/drawing/2014/main" id="{CC8B6434-182A-48E3-8E2A-220B41086D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998" y="98984"/>
            <a:ext cx="1292002" cy="1649363"/>
          </a:xfrm>
          <a:prstGeom prst="rect">
            <a:avLst/>
          </a:prstGeom>
        </p:spPr>
      </p:pic>
      <p:sp>
        <p:nvSpPr>
          <p:cNvPr id="53" name="TextBox 7">
            <a:extLst>
              <a:ext uri="{FF2B5EF4-FFF2-40B4-BE49-F238E27FC236}">
                <a16:creationId xmlns:a16="http://schemas.microsoft.com/office/drawing/2014/main" id="{5B74B873-129A-4BE3-8729-6E092593003E}"/>
              </a:ext>
            </a:extLst>
          </p:cNvPr>
          <p:cNvSpPr txBox="1"/>
          <p:nvPr/>
        </p:nvSpPr>
        <p:spPr>
          <a:xfrm>
            <a:off x="191038" y="2005692"/>
            <a:ext cx="12192000" cy="258532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th-TH" sz="5400" b="1" kern="0" spc="-20" dirty="0">
                <a:solidFill>
                  <a:srgbClr val="0000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รายงานผลการบริหารความเสี่ยง </a:t>
            </a:r>
          </a:p>
          <a:p>
            <a:pPr algn="ctr"/>
            <a:r>
              <a:rPr lang="th-TH" sz="5400" b="1" kern="0" spc="-20" dirty="0">
                <a:solidFill>
                  <a:srgbClr val="0000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มหาวิทยาลัยราชภัฏสกลนคร</a:t>
            </a:r>
          </a:p>
          <a:p>
            <a:pPr algn="ctr"/>
            <a:r>
              <a:rPr lang="th-TH" sz="5400" b="1" kern="0" spc="-20" dirty="0">
                <a:solidFill>
                  <a:srgbClr val="0000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ประจำปีงบประมาณ  พ.ศ. </a:t>
            </a:r>
            <a:r>
              <a:rPr lang="th-TH" sz="5400" b="1" kern="0" spc="-20" dirty="0" smtClean="0">
                <a:solidFill>
                  <a:srgbClr val="0000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2567</a:t>
            </a:r>
            <a:endParaRPr lang="th-TH" sz="5400" b="1" dirty="0">
              <a:solidFill>
                <a:srgbClr val="0000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F05AD999-365E-430E-AF2C-746ECB008BB7}"/>
              </a:ext>
            </a:extLst>
          </p:cNvPr>
          <p:cNvSpPr/>
          <p:nvPr/>
        </p:nvSpPr>
        <p:spPr>
          <a:xfrm>
            <a:off x="3177" y="5043810"/>
            <a:ext cx="12192002" cy="98278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D7FB83BC-1608-ED76-C6A4-112054F52824}"/>
              </a:ext>
            </a:extLst>
          </p:cNvPr>
          <p:cNvSpPr txBox="1"/>
          <p:nvPr/>
        </p:nvSpPr>
        <p:spPr>
          <a:xfrm>
            <a:off x="2620811" y="4487784"/>
            <a:ext cx="71599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รอบ </a:t>
            </a:r>
            <a:r>
              <a:rPr lang="th-TH" sz="44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6 </a:t>
            </a:r>
            <a:r>
              <a:rPr lang="th-TH" sz="4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เดือน</a:t>
            </a:r>
            <a:br>
              <a:rPr lang="th-TH" sz="4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4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(1 ตุลาคม </a:t>
            </a:r>
            <a:r>
              <a:rPr lang="th-TH" sz="44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2566 </a:t>
            </a:r>
            <a:r>
              <a:rPr lang="th-TH" sz="4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– </a:t>
            </a:r>
            <a:r>
              <a:rPr lang="th-TH" sz="44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31 มีนาคม 2567)</a:t>
            </a:r>
            <a:endParaRPr lang="th-TH" sz="4400" dirty="0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98" y="4642936"/>
            <a:ext cx="1453706" cy="1453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กล่องข้อความ 3"/>
          <p:cNvSpPr txBox="1"/>
          <p:nvPr/>
        </p:nvSpPr>
        <p:spPr>
          <a:xfrm>
            <a:off x="386528" y="6148563"/>
            <a:ext cx="2072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ดาวน์โหลดแบบฟอร์ม</a:t>
            </a:r>
          </a:p>
          <a:p>
            <a:pPr algn="ctr"/>
            <a:r>
              <a:rPr lang="th-TH" b="1" dirty="0" smtClean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รายงานผลบริหารความเสี่ยง</a:t>
            </a:r>
            <a:endParaRPr lang="th-TH" b="1" dirty="0">
              <a:solidFill>
                <a:srgbClr val="000096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16501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D428E939-97CA-5EC5-2CAE-266CD0E2D76A}"/>
              </a:ext>
            </a:extLst>
          </p:cNvPr>
          <p:cNvSpPr txBox="1"/>
          <p:nvPr/>
        </p:nvSpPr>
        <p:spPr>
          <a:xfrm>
            <a:off x="202282" y="177865"/>
            <a:ext cx="7634211" cy="4992887"/>
          </a:xfrm>
          <a:prstGeom prst="rect">
            <a:avLst/>
          </a:prstGeom>
          <a:solidFill>
            <a:srgbClr val="FFFFCC"/>
          </a:solidFill>
          <a:ln w="50800" cmpd="dbl">
            <a:solidFill>
              <a:srgbClr val="00B050"/>
            </a:solidFill>
          </a:ln>
        </p:spPr>
        <p:txBody>
          <a:bodyPr wrap="square" lIns="192000" tIns="144000" rtlCol="0">
            <a:spAutoFit/>
          </a:bodyPr>
          <a:lstStyle/>
          <a:p>
            <a:pPr lvl="0"/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แผน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บริหารความเสี่ยง มหาวิทยาลัยราชภัฏสกลนคร ประจำปีงบประมาณ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พ.ศ.2567 ผ่านการเห็นชอบจากคณะกรรมการ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สภามหาวิทยาลัยราชภัฏสกลนคร ในคราวประชุม ครั้งที่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1/2567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เมื่อวันที่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26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มกราคม </a:t>
            </a:r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2567</a:t>
            </a:r>
            <a:endParaRPr lang="th-TH" sz="24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th-TH" sz="240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ทั้งนี้ มหาวิทยาลัยได้วาง</a:t>
            </a:r>
            <a:r>
              <a:rPr lang="th-TH" sz="24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กรอบการบริหารความเสี่ยงความเสี่ยงตามมาตรฐาน </a:t>
            </a:r>
            <a:r>
              <a:rPr lang="en-US" sz="24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COSO </a:t>
            </a:r>
            <a:r>
              <a:rPr lang="th-TH" sz="24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4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The Committee of Sponsoring Organization of the </a:t>
            </a:r>
            <a:r>
              <a:rPr lang="en-US" sz="2400" dirty="0" err="1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Treadway</a:t>
            </a:r>
            <a:r>
              <a:rPr lang="en-US" sz="24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Commission</a:t>
            </a:r>
            <a:r>
              <a:rPr lang="th-TH" sz="24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 2017 จำนวน 4 ความเสี่ยง ครอบคลุมประเด็นยุทธศาสตร์ 4 ยุทธศาสตร์ ของมหาวิทยาลัย ดังนี้ </a:t>
            </a:r>
          </a:p>
          <a:p>
            <a:pPr lvl="0"/>
            <a:r>
              <a:rPr lang="th-TH"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ความเสี่ยงที่ 1  </a:t>
            </a:r>
            <a:r>
              <a:rPr lang="th-TH" sz="2400" b="1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ความไม่ปลอดภัยจากเหตุการณ์กราดยิง </a:t>
            </a:r>
            <a:r>
              <a:rPr lang="th-TH" sz="2400" dirty="0">
                <a:solidFill>
                  <a:srgbClr val="0066FF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(</a:t>
            </a:r>
            <a:r>
              <a:rPr lang="th-TH" sz="2400" dirty="0">
                <a:solidFill>
                  <a:srgbClr val="0066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สอดคล้องยุทธศาสตร์ที่ 4)</a:t>
            </a:r>
            <a:endParaRPr lang="en-US" sz="2400" dirty="0">
              <a:solidFill>
                <a:srgbClr val="0066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th-TH" sz="2400" b="1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ความเสี่ยงที่ 2 </a:t>
            </a:r>
            <a:r>
              <a:rPr lang="th-TH"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ปัญหาสุขภาพจิตนำไปสู่การฆ่าตัวตายสำเร็จ </a:t>
            </a:r>
            <a:r>
              <a:rPr lang="th-TH" sz="2400" dirty="0">
                <a:solidFill>
                  <a:srgbClr val="0066FF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(</a:t>
            </a:r>
            <a:r>
              <a:rPr lang="th-TH" sz="2400" dirty="0">
                <a:solidFill>
                  <a:srgbClr val="0066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สอดคล้องยุทธศาสตร์ที่ 4)</a:t>
            </a:r>
            <a:endParaRPr lang="en-US" sz="2400" dirty="0">
              <a:solidFill>
                <a:srgbClr val="0066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th-TH" sz="2400" b="1" dirty="0">
                <a:solidFill>
                  <a:prstClr val="black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ความเสี่ยงที่ 3 </a:t>
            </a:r>
            <a:r>
              <a:rPr lang="th-TH"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คุณภาพบัณฑิตไม่สอดคล้องกับตลาดแรงงานที่มีการเปลี่ยนแปลงอย่างรวดเร็ว </a:t>
            </a:r>
            <a:r>
              <a:rPr lang="th-TH" sz="2400" dirty="0">
                <a:solidFill>
                  <a:srgbClr val="0066FF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(</a:t>
            </a:r>
            <a:r>
              <a:rPr lang="th-TH" sz="2400" dirty="0">
                <a:solidFill>
                  <a:srgbClr val="0066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สอดคล้องยุทธศาสตร์ที่ 2</a:t>
            </a:r>
            <a:r>
              <a:rPr lang="en-US" sz="2400" dirty="0">
                <a:solidFill>
                  <a:srgbClr val="0066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,3</a:t>
            </a:r>
            <a:r>
              <a:rPr lang="th-TH" sz="2400" dirty="0">
                <a:solidFill>
                  <a:srgbClr val="0066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th-TH" sz="24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24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ความเสี่ยงที่ 4 </a:t>
            </a:r>
            <a:r>
              <a:rPr lang="th-TH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ความผิดพลาดที่เกิดขึ้นจากการปฏิบัติงานไม่เป็นไปตามกฎระเบียบ</a:t>
            </a:r>
            <a:br>
              <a:rPr lang="th-TH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</a:br>
            <a:r>
              <a:rPr lang="th-TH" sz="2400" dirty="0">
                <a:solidFill>
                  <a:srgbClr val="0066FF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(</a:t>
            </a:r>
            <a:r>
              <a:rPr lang="th-TH" sz="2400" dirty="0">
                <a:solidFill>
                  <a:srgbClr val="0066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สอดคล้องยุทธศาสตร์ที่ 4)</a:t>
            </a:r>
            <a:endParaRPr lang="en-US" sz="2400" dirty="0">
              <a:solidFill>
                <a:srgbClr val="0066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108" y="331689"/>
            <a:ext cx="3698524" cy="52316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516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1" y="23417"/>
            <a:ext cx="12192000" cy="492443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 defTabSz="1219170" latinLnBrk="1"/>
            <a:r>
              <a:rPr lang="th-TH" sz="32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การบ่งชี้เหตุการณ์</a:t>
            </a:r>
            <a:endParaRPr lang="en-US" sz="3200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335360" y="1084041"/>
            <a:ext cx="11574811" cy="389787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 defTabSz="1219170" latinLnBrk="1"/>
            <a:r>
              <a:rPr lang="th-TH" sz="2533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ความเสี่ยงจากปัจจัยภายนอก (ความเสี่ยงจากเหตุการณ์)</a:t>
            </a:r>
            <a:endParaRPr lang="en-US" sz="2533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335360" y="1508787"/>
            <a:ext cx="11574811" cy="486195"/>
          </a:xfrm>
          <a:prstGeom prst="rect">
            <a:avLst/>
          </a:prstGeom>
          <a:solidFill>
            <a:srgbClr val="FFFF00"/>
          </a:solidFill>
          <a:ln w="158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 defTabSz="1219170" latinLnBrk="1"/>
            <a:r>
              <a:rPr lang="th-TH" sz="2533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วัตถุประสงค์ระดับองค์กรและระดับกิจกรรม</a:t>
            </a:r>
            <a:endParaRPr lang="en-US" sz="2533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335360" y="2375453"/>
            <a:ext cx="11574811" cy="428580"/>
          </a:xfrm>
          <a:prstGeom prst="rect">
            <a:avLst/>
          </a:prstGeom>
          <a:solidFill>
            <a:srgbClr val="FFC000"/>
          </a:solidFill>
          <a:ln w="158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8000" bIns="48000" rtlCol="0" anchor="ctr"/>
          <a:lstStyle/>
          <a:p>
            <a:pPr algn="ctr" defTabSz="1219170" latinLnBrk="1"/>
            <a:r>
              <a:rPr lang="th-TH" sz="2533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ระบุปัจจัยเสี่ยง</a:t>
            </a:r>
            <a:endParaRPr lang="en-US" sz="2533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ลูกศรขึ้น 14"/>
          <p:cNvSpPr/>
          <p:nvPr/>
        </p:nvSpPr>
        <p:spPr>
          <a:xfrm>
            <a:off x="4191374" y="2022953"/>
            <a:ext cx="480053" cy="338812"/>
          </a:xfrm>
          <a:prstGeom prst="upArrow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th-TH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ลูกศรขึ้น 15"/>
          <p:cNvSpPr/>
          <p:nvPr/>
        </p:nvSpPr>
        <p:spPr>
          <a:xfrm>
            <a:off x="7004963" y="2022953"/>
            <a:ext cx="480053" cy="338812"/>
          </a:xfrm>
          <a:prstGeom prst="upArrow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th-TH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7" name="ลูกศรขึ้น 16"/>
          <p:cNvSpPr/>
          <p:nvPr/>
        </p:nvSpPr>
        <p:spPr>
          <a:xfrm>
            <a:off x="10096276" y="2022953"/>
            <a:ext cx="480053" cy="338812"/>
          </a:xfrm>
          <a:prstGeom prst="upArrow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th-TH" sz="2400">
              <a:solidFill>
                <a:prstClr val="white"/>
              </a:solidFill>
              <a:latin typeface="Arial"/>
            </a:endParaRPr>
          </a:p>
        </p:txBody>
      </p:sp>
      <p:graphicFrame>
        <p:nvGraphicFramePr>
          <p:cNvPr id="18" name="ตาราง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307663"/>
              </p:ext>
            </p:extLst>
          </p:nvPr>
        </p:nvGraphicFramePr>
        <p:xfrm>
          <a:off x="6393647" y="2900209"/>
          <a:ext cx="2323063" cy="301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3063">
                  <a:extLst>
                    <a:ext uri="{9D8B030D-6E8A-4147-A177-3AD203B41FA5}">
                      <a16:colId xmlns:a16="http://schemas.microsoft.com/office/drawing/2014/main" val="2329570379"/>
                    </a:ext>
                  </a:extLst>
                </a:gridCol>
              </a:tblGrid>
              <a:tr h="810791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th-TH" sz="2400" b="1" dirty="0" smtClean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ความเสี่ยงด้านกลยุทธ์ </a:t>
                      </a:r>
                      <a:endParaRPr lang="en-US" sz="2400" b="1" dirty="0" smtClean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algn="ctr" defTabSz="914400" rtl="0" eaLnBrk="1" latinLnBrk="1" hangingPunct="1"/>
                      <a:r>
                        <a:rPr lang="en-US" sz="2400" b="1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(Strategy Risk)</a:t>
                      </a:r>
                      <a:r>
                        <a:rPr lang="th-TH" sz="2400" b="1" dirty="0" smtClean="0"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</a:t>
                      </a:r>
                      <a:endParaRPr lang="en-US" sz="24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121920" marR="0" marT="0" marB="0">
                    <a:lnL w="952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795068"/>
                  </a:ext>
                </a:extLst>
              </a:tr>
              <a:tr h="2206729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คุณภาพบัณฑิตไม่สอดคล้องกับตลาดแรงงานที่มีการเปลี่ยนแปลงอย่างรวดเร็ว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288000" marR="0" marT="60960" marB="60960">
                    <a:lnL w="952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49359"/>
                  </a:ext>
                </a:extLst>
              </a:tr>
            </a:tbl>
          </a:graphicData>
        </a:graphic>
      </p:graphicFrame>
      <p:graphicFrame>
        <p:nvGraphicFramePr>
          <p:cNvPr id="19" name="ตาราง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03573"/>
              </p:ext>
            </p:extLst>
          </p:nvPr>
        </p:nvGraphicFramePr>
        <p:xfrm>
          <a:off x="288577" y="2908805"/>
          <a:ext cx="2736634" cy="29744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6634">
                  <a:extLst>
                    <a:ext uri="{9D8B030D-6E8A-4147-A177-3AD203B41FA5}">
                      <a16:colId xmlns:a16="http://schemas.microsoft.com/office/drawing/2014/main" val="2329570379"/>
                    </a:ext>
                  </a:extLst>
                </a:gridCol>
              </a:tblGrid>
              <a:tr h="682709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ความเสี่ยงด้านกลยุทธ์ 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algn="ctr" defTabSz="914400" rtl="0" eaLnBrk="1" latinLnBrk="1" hangingPunct="1"/>
                      <a:r>
                        <a:rPr lang="en-US" sz="24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(Strategy Risk)</a:t>
                      </a:r>
                      <a:r>
                        <a:rPr lang="th-TH" sz="2400" b="1" dirty="0"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</a:t>
                      </a:r>
                      <a:endParaRPr lang="en-US" sz="24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121920" marR="0" marT="0" marB="0">
                    <a:lnL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795068"/>
                  </a:ext>
                </a:extLst>
              </a:tr>
              <a:tr h="2242932">
                <a:tc>
                  <a:txBody>
                    <a:bodyPr/>
                    <a:lstStyle/>
                    <a:p>
                      <a:pPr>
                        <a:lnSpc>
                          <a:spcPct val="89000"/>
                        </a:lnSpc>
                      </a:pPr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ความไม่ปลอดภัยจากเหตุการณ์กราดยิง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288000" marR="0" marT="60960" marB="60960">
                    <a:lnL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49359"/>
                  </a:ext>
                </a:extLst>
              </a:tr>
            </a:tbl>
          </a:graphicData>
        </a:graphic>
      </p:graphicFrame>
      <p:graphicFrame>
        <p:nvGraphicFramePr>
          <p:cNvPr id="24" name="ตาราง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545219"/>
              </p:ext>
            </p:extLst>
          </p:nvPr>
        </p:nvGraphicFramePr>
        <p:xfrm>
          <a:off x="8887627" y="2887316"/>
          <a:ext cx="2845750" cy="30317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45750">
                  <a:extLst>
                    <a:ext uri="{9D8B030D-6E8A-4147-A177-3AD203B41FA5}">
                      <a16:colId xmlns:a16="http://schemas.microsoft.com/office/drawing/2014/main" val="2329570379"/>
                    </a:ext>
                  </a:extLst>
                </a:gridCol>
              </a:tblGrid>
              <a:tr h="1061512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th-TH" sz="2400" b="1" dirty="0" smtClean="0">
                          <a:effectLst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กฎหมายและข้อกำหนด</a:t>
                      </a:r>
                      <a:br>
                        <a:rPr lang="th-TH" sz="2400" b="1" dirty="0" smtClean="0">
                          <a:effectLst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2400" b="1" dirty="0" smtClean="0">
                          <a:effectLst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ผูกพันองค์กร </a:t>
                      </a:r>
                      <a:br>
                        <a:rPr lang="th-TH" sz="2400" b="1" dirty="0" smtClean="0">
                          <a:effectLst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2400" b="1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Compliance Risk</a:t>
                      </a:r>
                      <a:r>
                        <a:rPr lang="th-TH" sz="2400" b="1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)</a:t>
                      </a:r>
                      <a:endParaRPr lang="en-US" sz="24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121920" marR="0" marT="0" marB="0">
                    <a:lnL w="9525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795068"/>
                  </a:ext>
                </a:extLst>
              </a:tr>
              <a:tr h="1934429">
                <a:tc>
                  <a:txBody>
                    <a:bodyPr/>
                    <a:lstStyle/>
                    <a:p>
                      <a:pPr marL="0" indent="0" algn="l" defTabSz="914400" rtl="0" eaLnBrk="1" latinLnBrk="1" hangingPunct="1">
                        <a:buFontTx/>
                        <a:buNone/>
                      </a:pPr>
                      <a:r>
                        <a:rPr lang="th-TH" sz="2400" b="1" dirty="0" smtClean="0"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4. ความผิดพลาดที่เกิดขึ้นจากการปฏิบัติงานไม่เป็นไปตามกฎระเบียบ</a:t>
                      </a:r>
                      <a:endParaRPr lang="th-TH" sz="24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pPr marL="285750" indent="-285750" algn="l" defTabSz="914400" rtl="0" eaLnBrk="1" latinLnBrk="1" hangingPunct="1">
                        <a:buFontTx/>
                        <a:buChar char="-"/>
                      </a:pPr>
                      <a:endParaRPr lang="th-TH" sz="19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pPr marL="285750" indent="-285750" algn="l" defTabSz="914400" rtl="0" eaLnBrk="1" latinLnBrk="1" hangingPunct="1">
                        <a:buFontTx/>
                        <a:buChar char="-"/>
                      </a:pPr>
                      <a:endParaRPr lang="en-US" sz="19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288000" marR="0" marT="60960" marB="60960">
                    <a:lnL w="9525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49359"/>
                  </a:ext>
                </a:extLst>
              </a:tr>
            </a:tbl>
          </a:graphicData>
        </a:graphic>
      </p:graphicFrame>
      <p:graphicFrame>
        <p:nvGraphicFramePr>
          <p:cNvPr id="25" name="ตาราง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062589"/>
              </p:ext>
            </p:extLst>
          </p:nvPr>
        </p:nvGraphicFramePr>
        <p:xfrm>
          <a:off x="3308122" y="2910566"/>
          <a:ext cx="2716663" cy="29806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16663">
                  <a:extLst>
                    <a:ext uri="{9D8B030D-6E8A-4147-A177-3AD203B41FA5}">
                      <a16:colId xmlns:a16="http://schemas.microsoft.com/office/drawing/2014/main" val="2329570379"/>
                    </a:ext>
                  </a:extLst>
                </a:gridCol>
              </a:tblGrid>
              <a:tr h="887045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th-TH" sz="2400" b="1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การปฏิบัติงาน</a:t>
                      </a:r>
                      <a:br>
                        <a:rPr lang="th-TH" sz="2400" b="1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2400" b="1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2400" b="1" dirty="0" smtClean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Operation </a:t>
                      </a:r>
                      <a:r>
                        <a:rPr lang="en-US" sz="24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Risk</a:t>
                      </a:r>
                      <a:r>
                        <a:rPr lang="th-TH" sz="24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)</a:t>
                      </a:r>
                      <a:endParaRPr lang="en-US" sz="24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121920" marR="0" marT="0" marB="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795068"/>
                  </a:ext>
                </a:extLst>
              </a:tr>
              <a:tr h="2093606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kumimoji="0" lang="th-TH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venir Next LT Pro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2. ปัญหาสุขภาพจิตนำไปสู่การฆ่าตัวตายสำเร็จ</a:t>
                      </a:r>
                      <a:endParaRPr lang="th-TH" sz="24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288000" marR="0" marT="60960" marB="6096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49359"/>
                  </a:ext>
                </a:extLst>
              </a:tr>
            </a:tbl>
          </a:graphicData>
        </a:graphic>
      </p:graphicFrame>
      <p:sp>
        <p:nvSpPr>
          <p:cNvPr id="34" name="รูปแบบอิสระ 33"/>
          <p:cNvSpPr/>
          <p:nvPr/>
        </p:nvSpPr>
        <p:spPr>
          <a:xfrm>
            <a:off x="335360" y="548681"/>
            <a:ext cx="11574811" cy="532404"/>
          </a:xfrm>
          <a:custGeom>
            <a:avLst/>
            <a:gdLst>
              <a:gd name="connsiteX0" fmla="*/ 312041 w 8856984"/>
              <a:gd name="connsiteY0" fmla="*/ 0 h 399303"/>
              <a:gd name="connsiteX1" fmla="*/ 8544943 w 8856984"/>
              <a:gd name="connsiteY1" fmla="*/ 0 h 399303"/>
              <a:gd name="connsiteX2" fmla="*/ 8856984 w 8856984"/>
              <a:gd name="connsiteY2" fmla="*/ 312041 h 399303"/>
              <a:gd name="connsiteX3" fmla="*/ 8856984 w 8856984"/>
              <a:gd name="connsiteY3" fmla="*/ 399303 h 399303"/>
              <a:gd name="connsiteX4" fmla="*/ 0 w 8856984"/>
              <a:gd name="connsiteY4" fmla="*/ 399303 h 399303"/>
              <a:gd name="connsiteX5" fmla="*/ 0 w 8856984"/>
              <a:gd name="connsiteY5" fmla="*/ 312041 h 399303"/>
              <a:gd name="connsiteX6" fmla="*/ 312041 w 8856984"/>
              <a:gd name="connsiteY6" fmla="*/ 0 h 399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56984" h="399303">
                <a:moveTo>
                  <a:pt x="312041" y="0"/>
                </a:moveTo>
                <a:lnTo>
                  <a:pt x="8544943" y="0"/>
                </a:lnTo>
                <a:cubicBezTo>
                  <a:pt x="8717278" y="0"/>
                  <a:pt x="8856984" y="139706"/>
                  <a:pt x="8856984" y="312041"/>
                </a:cubicBezTo>
                <a:lnTo>
                  <a:pt x="8856984" y="399303"/>
                </a:lnTo>
                <a:lnTo>
                  <a:pt x="0" y="399303"/>
                </a:ln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 latinLnBrk="1"/>
            <a:r>
              <a:rPr lang="th-TH" sz="2533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ะบุเหตุ/ปัจจัยที่อาจก่อให้เกิดความเสี่ยงที่จะไม่บรรลุวัตถุประสงค์ที่กำหนดภายใต้สภาพแวดล้อมภายใน</a:t>
            </a:r>
            <a:endParaRPr lang="en-US" sz="2533" b="1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9" name="ลูกศรขึ้น 38"/>
          <p:cNvSpPr/>
          <p:nvPr/>
        </p:nvSpPr>
        <p:spPr>
          <a:xfrm>
            <a:off x="1395995" y="2022953"/>
            <a:ext cx="480053" cy="338812"/>
          </a:xfrm>
          <a:prstGeom prst="upArrow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th-TH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40" name="สี่เหลี่ยมผืนผ้า 39"/>
          <p:cNvSpPr/>
          <p:nvPr/>
        </p:nvSpPr>
        <p:spPr>
          <a:xfrm>
            <a:off x="335360" y="6264109"/>
            <a:ext cx="11574811" cy="486195"/>
          </a:xfrm>
          <a:prstGeom prst="rect">
            <a:avLst/>
          </a:prstGeom>
          <a:solidFill>
            <a:srgbClr val="92D050"/>
          </a:solidFill>
          <a:ln w="158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 defTabSz="1219170" latinLnBrk="1"/>
            <a:r>
              <a:rPr lang="th-TH" sz="2533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ระบุปัจจัยเสี่ยงที่สอดคล้องกับวัตถุประสงค์การบริหารความเสี่ยง</a:t>
            </a:r>
            <a:endParaRPr lang="en-US" sz="2533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7" name="กล่องข้อความ 36"/>
          <p:cNvSpPr txBox="1"/>
          <p:nvPr/>
        </p:nvSpPr>
        <p:spPr>
          <a:xfrm>
            <a:off x="9440787" y="5939989"/>
            <a:ext cx="2469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th-TH" sz="16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 : กรมบัญชีกลาง กระทรวงการคลัง</a:t>
            </a:r>
            <a:endParaRPr lang="en-US" sz="16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41252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ight Arrow 46"/>
          <p:cNvSpPr/>
          <p:nvPr/>
        </p:nvSpPr>
        <p:spPr>
          <a:xfrm>
            <a:off x="2236128" y="1867373"/>
            <a:ext cx="219285" cy="283197"/>
          </a:xfrm>
          <a:prstGeom prst="rightArrow">
            <a:avLst/>
          </a:prstGeom>
          <a:solidFill>
            <a:srgbClr val="0000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22" name="ตาราง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065532"/>
              </p:ext>
            </p:extLst>
          </p:nvPr>
        </p:nvGraphicFramePr>
        <p:xfrm>
          <a:off x="2478424" y="1178434"/>
          <a:ext cx="1909512" cy="50679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9512">
                  <a:extLst>
                    <a:ext uri="{9D8B030D-6E8A-4147-A177-3AD203B41FA5}">
                      <a16:colId xmlns:a16="http://schemas.microsoft.com/office/drawing/2014/main" val="2329570379"/>
                    </a:ext>
                  </a:extLst>
                </a:gridCol>
              </a:tblGrid>
              <a:tr h="807621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th-TH" sz="1600" b="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1.จัดทำแผนปฏิบัติการตอบสนองต่อภาวะฉุกเฉินกรณีเกิดเหตุ </a:t>
                      </a: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600" b="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“แผนเหตุกราดยิง </a:t>
                      </a: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600" b="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Active Shooter</a:t>
                      </a:r>
                      <a:r>
                        <a:rPr lang="th-TH" sz="1600" b="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)”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121920" marR="0" marT="0" marB="0">
                    <a:lnL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795068"/>
                  </a:ext>
                </a:extLst>
              </a:tr>
              <a:tr h="4092613">
                <a:tc>
                  <a:txBody>
                    <a:bodyPr/>
                    <a:lstStyle/>
                    <a:p>
                      <a:pPr>
                        <a:lnSpc>
                          <a:spcPct val="89000"/>
                        </a:lnSpc>
                      </a:pPr>
                      <a:endParaRPr lang="en-US" sz="19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288000" marR="0" marT="60960" marB="60960">
                    <a:lnL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49359"/>
                  </a:ext>
                </a:extLst>
              </a:tr>
            </a:tbl>
          </a:graphicData>
        </a:graphic>
      </p:graphicFrame>
      <p:sp>
        <p:nvSpPr>
          <p:cNvPr id="23" name="สี่เหลี่ยมผืนผ้า 22"/>
          <p:cNvSpPr/>
          <p:nvPr/>
        </p:nvSpPr>
        <p:spPr>
          <a:xfrm>
            <a:off x="481695" y="646207"/>
            <a:ext cx="9657656" cy="472527"/>
          </a:xfrm>
          <a:prstGeom prst="rect">
            <a:avLst/>
          </a:prstGeom>
          <a:solidFill>
            <a:srgbClr val="FFFF00"/>
          </a:solidFill>
          <a:ln w="158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กลยุทธ์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แนวทางจัดการความเสี่ยง</a:t>
            </a:r>
          </a:p>
        </p:txBody>
      </p:sp>
      <p:sp>
        <p:nvSpPr>
          <p:cNvPr id="25" name="สี่เหลี่ยมผืนผ้า 24"/>
          <p:cNvSpPr/>
          <p:nvPr/>
        </p:nvSpPr>
        <p:spPr>
          <a:xfrm>
            <a:off x="335360" y="6264109"/>
            <a:ext cx="11574811" cy="486195"/>
          </a:xfrm>
          <a:prstGeom prst="rect">
            <a:avLst/>
          </a:prstGeom>
          <a:solidFill>
            <a:srgbClr val="92D050"/>
          </a:solidFill>
          <a:ln w="158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 defTabSz="1219170" latinLnBrk="1"/>
            <a:r>
              <a:rPr lang="th-TH" sz="2533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ระบุปัจจัยเสี่ยงที่สอดคล้องกับวัตถุประสงค์การบริหารความเสี่ยง</a:t>
            </a:r>
            <a:endParaRPr lang="en-US" sz="2533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6" name="กลุ่ม 5"/>
          <p:cNvGrpSpPr/>
          <p:nvPr/>
        </p:nvGrpSpPr>
        <p:grpSpPr>
          <a:xfrm>
            <a:off x="10297586" y="1584751"/>
            <a:ext cx="1780104" cy="4513968"/>
            <a:chOff x="678992" y="1530264"/>
            <a:chExt cx="2026222" cy="4095889"/>
          </a:xfrm>
        </p:grpSpPr>
        <p:sp>
          <p:nvSpPr>
            <p:cNvPr id="24" name="สี่เหลี่ยมผืนผ้า 23"/>
            <p:cNvSpPr/>
            <p:nvPr/>
          </p:nvSpPr>
          <p:spPr>
            <a:xfrm>
              <a:off x="678992" y="2009699"/>
              <a:ext cx="2026222" cy="3616454"/>
            </a:xfrm>
            <a:prstGeom prst="rect">
              <a:avLst/>
            </a:prstGeom>
            <a:solidFill>
              <a:srgbClr val="FFFFCC"/>
            </a:solidFill>
            <a:ln w="158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8000" bIns="48000" rtlCol="0" anchor="ctr"/>
            <a:lstStyle/>
            <a:p>
              <a:pPr>
                <a:spcAft>
                  <a:spcPts val="0"/>
                </a:spcAft>
              </a:pPr>
              <a:r>
                <a:rPr lang="th-TH" sz="1600" dirty="0" smtClean="0">
                  <a:solidFill>
                    <a:schemeClr val="tx1"/>
                  </a:solidFill>
                  <a:ea typeface="Cordia New" panose="020B0304020202020204" pitchFamily="34" charset="-34"/>
                  <a:cs typeface="TH SarabunPSK" panose="020B0500040200020003" pitchFamily="34" charset="-34"/>
                </a:rPr>
                <a:t>โครงการ</a:t>
              </a:r>
              <a:r>
                <a:rPr lang="th-TH" sz="1600" dirty="0">
                  <a:solidFill>
                    <a:schemeClr val="tx1"/>
                  </a:solidFill>
                  <a:ea typeface="Cordia New" panose="020B0304020202020204" pitchFamily="34" charset="-34"/>
                  <a:cs typeface="TH SarabunPSK" panose="020B0500040200020003" pitchFamily="34" charset="-34"/>
                </a:rPr>
                <a:t>จัดทำ</a:t>
              </a:r>
              <a:r>
                <a:rPr lang="th-TH" sz="1600" dirty="0">
                  <a:solidFill>
                    <a:schemeClr val="tx1"/>
                  </a:solidFill>
                  <a:ea typeface="Times New Roman" panose="02020603050405020304" pitchFamily="18" charset="0"/>
                  <a:cs typeface="TH SarabunPSK" panose="020B0500040200020003" pitchFamily="34" charset="-34"/>
                </a:rPr>
                <a:t>แผนปฏิบัติการตอบสนองต่อภาวะฉุกเฉินกรณีเกิดเหตุ “แผนเหตุกราดยิง (</a:t>
              </a:r>
              <a:r>
                <a:rPr lang="en-US" sz="1600" dirty="0">
                  <a:solidFill>
                    <a:schemeClr val="tx1"/>
                  </a:solidFill>
                  <a:latin typeface="TH SarabunPSK" panose="020B0500040200020003" pitchFamily="34" charset="-34"/>
                  <a:ea typeface="Times New Roman" panose="02020603050405020304" pitchFamily="18" charset="0"/>
                </a:rPr>
                <a:t>Active Shooter</a:t>
              </a:r>
              <a:r>
                <a:rPr lang="th-TH" sz="1600" dirty="0">
                  <a:solidFill>
                    <a:schemeClr val="tx1"/>
                  </a:solidFill>
                  <a:ea typeface="Cordia New" panose="020B0304020202020204" pitchFamily="34" charset="-34"/>
                  <a:cs typeface="TH SarabunPSK" panose="020B0500040200020003" pitchFamily="34" charset="-34"/>
                </a:rPr>
                <a:t>)</a:t>
              </a:r>
              <a:r>
                <a:rPr lang="en-US" sz="16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/>
              </a:r>
              <a:br>
                <a:rPr lang="en-US" sz="16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sz="16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งบประมาณ </a:t>
              </a:r>
              <a:r>
                <a:rPr lang="en-US" sz="16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…………. </a:t>
              </a:r>
              <a:r>
                <a:rPr lang="th-TH" sz="16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บาท</a:t>
              </a:r>
              <a:br>
                <a:rPr lang="th-TH" sz="16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sz="1600" b="1" dirty="0" smtClean="0">
                  <a:solidFill>
                    <a:schemeClr val="tx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H SarabunPSK" panose="020B0500040200020003" pitchFamily="34" charset="-34"/>
                </a:rPr>
                <a:t>ระยะเวลา </a:t>
              </a:r>
              <a:r>
                <a:rPr lang="th-TH" sz="1600" b="1" dirty="0">
                  <a:solidFill>
                    <a:schemeClr val="tx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H SarabunPSK" panose="020B0500040200020003" pitchFamily="34" charset="-34"/>
                </a:rPr>
                <a:t>:</a:t>
              </a:r>
              <a:r>
                <a:rPr lang="th-TH" sz="1600" dirty="0">
                  <a:solidFill>
                    <a:schemeClr val="tx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H SarabunPSK" panose="020B0500040200020003" pitchFamily="34" charset="-34"/>
                </a:rPr>
                <a:t> </a:t>
              </a:r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endParaRPr>
            </a:p>
            <a:p>
              <a:pPr>
                <a:spcAft>
                  <a:spcPts val="0"/>
                </a:spcAft>
              </a:pPr>
              <a:r>
                <a:rPr lang="th-TH" sz="1600" dirty="0">
                  <a:solidFill>
                    <a:schemeClr val="tx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H SarabunPSK" panose="020B0500040200020003" pitchFamily="34" charset="-34"/>
                </a:rPr>
                <a:t>ม.ค. – ก.ย. 67</a:t>
              </a:r>
              <a:r>
                <a:rPr lang="en-US" sz="1600" dirty="0">
                  <a:solidFill>
                    <a:schemeClr val="tx1"/>
                  </a:solidFill>
                  <a:latin typeface="TH SarabunPSK" panose="020B0500040200020003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/>
              </a:r>
              <a:br>
                <a:rPr lang="en-US" sz="1600" dirty="0">
                  <a:solidFill>
                    <a:schemeClr val="tx1"/>
                  </a:solidFill>
                  <a:latin typeface="TH SarabunPSK" panose="020B0500040200020003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</a:br>
              <a:r>
                <a:rPr lang="th-TH" sz="1600" b="1" dirty="0">
                  <a:solidFill>
                    <a:schemeClr val="tx1"/>
                  </a:solidFill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ผู้กำกับดูแล :</a:t>
              </a:r>
              <a:r>
                <a:rPr lang="th-TH" sz="1600" dirty="0">
                  <a:solidFill>
                    <a:schemeClr val="tx1"/>
                  </a:solidFill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 </a:t>
              </a:r>
              <a:endParaRPr lang="en-US" sz="1200" dirty="0">
                <a:solidFill>
                  <a:schemeClr val="tx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endParaRPr>
            </a:p>
            <a:p>
              <a:pPr>
                <a:spcAft>
                  <a:spcPts val="0"/>
                </a:spcAft>
              </a:pPr>
              <a:r>
                <a:rPr lang="th-TH" sz="1600" dirty="0">
                  <a:solidFill>
                    <a:schemeClr val="tx1"/>
                  </a:solidFill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ผศ.รัฐพล ฤทธิธรรม</a:t>
              </a:r>
              <a:endParaRPr lang="en-US" sz="1200" dirty="0">
                <a:solidFill>
                  <a:schemeClr val="tx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endParaRPr>
            </a:p>
            <a:p>
              <a:pPr>
                <a:spcAft>
                  <a:spcPts val="0"/>
                </a:spcAft>
              </a:pPr>
              <a:r>
                <a:rPr lang="th-TH" sz="1600" dirty="0">
                  <a:solidFill>
                    <a:schemeClr val="tx1"/>
                  </a:solidFill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รองอธิการบดี</a:t>
              </a:r>
              <a:r>
                <a:rPr lang="en-US" sz="1600" dirty="0">
                  <a:solidFill>
                    <a:schemeClr val="tx1"/>
                  </a:solidFill>
                  <a:latin typeface="TH SarabunPSK" panose="020B0500040200020003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/>
              </a:r>
              <a:br>
                <a:rPr lang="en-US" sz="1600" dirty="0">
                  <a:solidFill>
                    <a:schemeClr val="tx1"/>
                  </a:solidFill>
                  <a:latin typeface="TH SarabunPSK" panose="020B0500040200020003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</a:br>
              <a:r>
                <a:rPr lang="th-TH" sz="1600" b="1" dirty="0">
                  <a:solidFill>
                    <a:schemeClr val="tx1"/>
                  </a:solidFill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ผู้รับผิดชอบ:</a:t>
              </a:r>
              <a:r>
                <a:rPr lang="th-TH" sz="1600" dirty="0">
                  <a:solidFill>
                    <a:schemeClr val="tx1"/>
                  </a:solidFill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 </a:t>
              </a:r>
              <a:endParaRPr lang="en-US" sz="1200" dirty="0">
                <a:solidFill>
                  <a:schemeClr val="tx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endParaRPr>
            </a:p>
            <a:p>
              <a:pPr>
                <a:spcAft>
                  <a:spcPts val="0"/>
                </a:spcAft>
              </a:pPr>
              <a:r>
                <a:rPr lang="en-US" sz="1600" dirty="0">
                  <a:solidFill>
                    <a:schemeClr val="tx1"/>
                  </a:solidFill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1</a:t>
              </a:r>
              <a:r>
                <a:rPr lang="th-TH" sz="1600" dirty="0">
                  <a:solidFill>
                    <a:schemeClr val="tx1"/>
                  </a:solidFill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. ผู้อำนวยการสำนักงานอธิการบดี</a:t>
              </a:r>
              <a:endParaRPr lang="en-US" sz="1200" dirty="0">
                <a:solidFill>
                  <a:schemeClr val="tx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endParaRPr>
            </a:p>
            <a:p>
              <a:pPr>
                <a:spcAft>
                  <a:spcPts val="0"/>
                </a:spcAft>
              </a:pPr>
              <a:r>
                <a:rPr lang="th-TH" sz="1600" dirty="0">
                  <a:solidFill>
                    <a:schemeClr val="tx1"/>
                  </a:solidFill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2. ผู้อำนวยการกองกลาง</a:t>
              </a:r>
              <a:endParaRPr lang="en-US" sz="1200" dirty="0">
                <a:solidFill>
                  <a:schemeClr val="tx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endParaRPr>
            </a:p>
            <a:p>
              <a:r>
                <a:rPr lang="th-TH" sz="1600" dirty="0">
                  <a:solidFill>
                    <a:schemeClr val="tx1"/>
                  </a:solidFill>
                  <a:latin typeface="TH SarabunPSK" panose="020B0500040200020003" pitchFamily="34" charset="-34"/>
                  <a:ea typeface="Cordia New" panose="020B0304020202020204" pitchFamily="34" charset="-34"/>
                  <a:cs typeface="TH SarabunPSK" panose="020B0500040200020003" pitchFamily="34" charset="-34"/>
                </a:rPr>
                <a:t>3. หัวหน้างานอาคาร</a:t>
              </a:r>
              <a:r>
                <a:rPr lang="th-TH" sz="1600" dirty="0" smtClean="0">
                  <a:solidFill>
                    <a:schemeClr val="tx1"/>
                  </a:solidFill>
                  <a:latin typeface="TH SarabunPSK" panose="020B0500040200020003" pitchFamily="34" charset="-34"/>
                  <a:ea typeface="Cordia New" panose="020B0304020202020204" pitchFamily="34" charset="-34"/>
                  <a:cs typeface="TH SarabunPSK" panose="020B0500040200020003" pitchFamily="34" charset="-34"/>
                </a:rPr>
                <a:t>ฯ</a:t>
              </a:r>
              <a:endParaRPr lang="th-TH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6" name="สี่เหลี่ยมผืนผ้า 25"/>
            <p:cNvSpPr/>
            <p:nvPr/>
          </p:nvSpPr>
          <p:spPr>
            <a:xfrm>
              <a:off x="678992" y="1530264"/>
              <a:ext cx="2026221" cy="472527"/>
            </a:xfrm>
            <a:prstGeom prst="rect">
              <a:avLst/>
            </a:prstGeom>
            <a:solidFill>
              <a:srgbClr val="CCFFCC"/>
            </a:solidFill>
            <a:ln w="158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th-TH" sz="16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โครงการ</a:t>
              </a:r>
              <a:r>
                <a:rPr lang="en-US" sz="16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/</a:t>
              </a:r>
              <a:r>
                <a:rPr lang="th-TH" sz="16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กิจกรรม</a:t>
              </a:r>
              <a:endParaRPr lang="th-TH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aphicFrame>
        <p:nvGraphicFramePr>
          <p:cNvPr id="27" name="ตาราง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782046"/>
              </p:ext>
            </p:extLst>
          </p:nvPr>
        </p:nvGraphicFramePr>
        <p:xfrm>
          <a:off x="4486731" y="1166424"/>
          <a:ext cx="1725835" cy="4179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5835">
                  <a:extLst>
                    <a:ext uri="{9D8B030D-6E8A-4147-A177-3AD203B41FA5}">
                      <a16:colId xmlns:a16="http://schemas.microsoft.com/office/drawing/2014/main" val="2329570379"/>
                    </a:ext>
                  </a:extLst>
                </a:gridCol>
              </a:tblGrid>
              <a:tr h="770254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th-TH" sz="1600" b="0" dirty="0" smtClean="0">
                          <a:solidFill>
                            <a:schemeClr val="tx1"/>
                          </a:solidFill>
                          <a:effectLst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2. </a:t>
                      </a:r>
                      <a:r>
                        <a:rPr lang="th-TH" sz="1600" b="0" dirty="0" smtClean="0">
                          <a:solidFill>
                            <a:schemeClr val="tx1"/>
                          </a:solidFill>
                          <a:effectLst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จัดโครงการ</a:t>
                      </a:r>
                      <a:r>
                        <a:rPr lang="th-TH" sz="1600" b="0" u="none" dirty="0" smtClean="0">
                          <a:solidFill>
                            <a:schemeClr val="tx1"/>
                          </a:solidFill>
                          <a:effectLst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อบรม</a:t>
                      </a:r>
                      <a:br>
                        <a:rPr lang="th-TH" sz="1600" b="0" u="none" dirty="0" smtClean="0">
                          <a:solidFill>
                            <a:schemeClr val="tx1"/>
                          </a:solidFill>
                          <a:effectLst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600" b="0" u="none" dirty="0" smtClean="0">
                          <a:solidFill>
                            <a:schemeClr val="tx1"/>
                          </a:solidFill>
                          <a:effectLst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การเผชิญกับเหตุการณ์</a:t>
                      </a:r>
                      <a:endParaRPr lang="en-US" sz="1800" b="0" u="none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121920" marR="0" marT="0" marB="0">
                    <a:lnL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795068"/>
                  </a:ext>
                </a:extLst>
              </a:tr>
              <a:tr h="3409127">
                <a:tc>
                  <a:txBody>
                    <a:bodyPr/>
                    <a:lstStyle/>
                    <a:p>
                      <a:pPr>
                        <a:lnSpc>
                          <a:spcPct val="89000"/>
                        </a:lnSpc>
                      </a:pPr>
                      <a:endParaRPr lang="en-US" sz="19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288000" marR="0" marT="60960" marB="60960">
                    <a:lnL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49359"/>
                  </a:ext>
                </a:extLst>
              </a:tr>
            </a:tbl>
          </a:graphicData>
        </a:graphic>
      </p:graphicFrame>
      <p:graphicFrame>
        <p:nvGraphicFramePr>
          <p:cNvPr id="30" name="ตาราง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632642"/>
              </p:ext>
            </p:extLst>
          </p:nvPr>
        </p:nvGraphicFramePr>
        <p:xfrm>
          <a:off x="6297382" y="1174432"/>
          <a:ext cx="1939627" cy="41938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9627">
                  <a:extLst>
                    <a:ext uri="{9D8B030D-6E8A-4147-A177-3AD203B41FA5}">
                      <a16:colId xmlns:a16="http://schemas.microsoft.com/office/drawing/2014/main" val="2329570379"/>
                    </a:ext>
                  </a:extLst>
                </a:gridCol>
              </a:tblGrid>
              <a:tr h="1440517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th-TH" sz="1600" b="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. จัดทำ</a:t>
                      </a:r>
                      <a:r>
                        <a:rPr lang="th-TH" sz="1600" b="0" u="none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มาตรการควบคุมอาวุธปืนใน</a:t>
                      </a:r>
                      <a:r>
                        <a:rPr lang="th-TH" sz="1600" b="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มหาวิทยาลัย กรณีมีการประชุมหรือกิจกรรมที่มีจำนวนผู้เข้าร่วมประชุมจำนวนมาก เช่น งานพระราชพิธีพระราชทานปริญญาบัตร เป็นต้น</a:t>
                      </a:r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121920" marR="0" marT="0" marB="0">
                    <a:lnL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795068"/>
                  </a:ext>
                </a:extLst>
              </a:tr>
              <a:tr h="2730856">
                <a:tc>
                  <a:txBody>
                    <a:bodyPr/>
                    <a:lstStyle/>
                    <a:p>
                      <a:pPr>
                        <a:lnSpc>
                          <a:spcPct val="89000"/>
                        </a:lnSpc>
                      </a:pPr>
                      <a:endParaRPr lang="en-US" sz="19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288000" marR="0" marT="60960" marB="60960">
                    <a:lnL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49359"/>
                  </a:ext>
                </a:extLst>
              </a:tr>
            </a:tbl>
          </a:graphicData>
        </a:graphic>
      </p:graphicFrame>
      <p:sp>
        <p:nvSpPr>
          <p:cNvPr id="2" name="สี่เหลี่ยมผืนผ้ามุมมน 1"/>
          <p:cNvSpPr/>
          <p:nvPr/>
        </p:nvSpPr>
        <p:spPr>
          <a:xfrm>
            <a:off x="552373" y="2782289"/>
            <a:ext cx="1554480" cy="11049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รูปภาพ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32" name="สี่เหลี่ยมผืนผ้ามุมมน 31"/>
          <p:cNvSpPr/>
          <p:nvPr/>
        </p:nvSpPr>
        <p:spPr>
          <a:xfrm>
            <a:off x="4595794" y="5136686"/>
            <a:ext cx="1554480" cy="11049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รูปภาพ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33" name="สี่เหลี่ยมผืนผ้ามุมมน 32"/>
          <p:cNvSpPr/>
          <p:nvPr/>
        </p:nvSpPr>
        <p:spPr>
          <a:xfrm>
            <a:off x="6506243" y="5159209"/>
            <a:ext cx="1554480" cy="11049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รูปภาพ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37" name="รูปแบบอิสระ 36"/>
          <p:cNvSpPr/>
          <p:nvPr/>
        </p:nvSpPr>
        <p:spPr>
          <a:xfrm>
            <a:off x="481695" y="-9439"/>
            <a:ext cx="11207385" cy="580262"/>
          </a:xfrm>
          <a:custGeom>
            <a:avLst/>
            <a:gdLst>
              <a:gd name="connsiteX0" fmla="*/ 312041 w 8856984"/>
              <a:gd name="connsiteY0" fmla="*/ 0 h 399303"/>
              <a:gd name="connsiteX1" fmla="*/ 8544943 w 8856984"/>
              <a:gd name="connsiteY1" fmla="*/ 0 h 399303"/>
              <a:gd name="connsiteX2" fmla="*/ 8856984 w 8856984"/>
              <a:gd name="connsiteY2" fmla="*/ 312041 h 399303"/>
              <a:gd name="connsiteX3" fmla="*/ 8856984 w 8856984"/>
              <a:gd name="connsiteY3" fmla="*/ 399303 h 399303"/>
              <a:gd name="connsiteX4" fmla="*/ 0 w 8856984"/>
              <a:gd name="connsiteY4" fmla="*/ 399303 h 399303"/>
              <a:gd name="connsiteX5" fmla="*/ 0 w 8856984"/>
              <a:gd name="connsiteY5" fmla="*/ 312041 h 399303"/>
              <a:gd name="connsiteX6" fmla="*/ 312041 w 8856984"/>
              <a:gd name="connsiteY6" fmla="*/ 0 h 399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56984" h="399303">
                <a:moveTo>
                  <a:pt x="312041" y="0"/>
                </a:moveTo>
                <a:lnTo>
                  <a:pt x="8544943" y="0"/>
                </a:lnTo>
                <a:cubicBezTo>
                  <a:pt x="8717278" y="0"/>
                  <a:pt x="8856984" y="139706"/>
                  <a:pt x="8856984" y="312041"/>
                </a:cubicBezTo>
                <a:lnTo>
                  <a:pt x="8856984" y="399303"/>
                </a:lnTo>
                <a:lnTo>
                  <a:pt x="0" y="399303"/>
                </a:ln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ประเด็นความเสี่ยงที่ 1 ความไม่ปลอดภัยจากเหตุการณ์กราดยิง</a:t>
            </a:r>
            <a:endParaRPr lang="th-TH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31" name="กลุ่ม 30"/>
          <p:cNvGrpSpPr/>
          <p:nvPr/>
        </p:nvGrpSpPr>
        <p:grpSpPr>
          <a:xfrm>
            <a:off x="10209054" y="591244"/>
            <a:ext cx="1950719" cy="955615"/>
            <a:chOff x="10209054" y="591244"/>
            <a:chExt cx="1950719" cy="955615"/>
          </a:xfrm>
        </p:grpSpPr>
        <p:sp>
          <p:nvSpPr>
            <p:cNvPr id="8" name="แผนผังลําดับงาน: กระบวนการสำรอง 7"/>
            <p:cNvSpPr/>
            <p:nvPr/>
          </p:nvSpPr>
          <p:spPr>
            <a:xfrm>
              <a:off x="10241280" y="610580"/>
              <a:ext cx="1886268" cy="936279"/>
            </a:xfrm>
            <a:prstGeom prst="flowChartAlternateProcess">
              <a:avLst/>
            </a:prstGeom>
            <a:solidFill>
              <a:srgbClr val="FFCC99"/>
            </a:solidFill>
            <a:ln>
              <a:solidFill>
                <a:srgbClr val="FF9933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8" name="กล่องข้อความ 17"/>
            <p:cNvSpPr txBox="1"/>
            <p:nvPr/>
          </p:nvSpPr>
          <p:spPr>
            <a:xfrm>
              <a:off x="10209054" y="591244"/>
              <a:ext cx="19507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ระดับความเสี่ยงสูงมาก</a:t>
              </a:r>
              <a:br>
                <a:rPr lang="th-TH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25 (สูงมาก)</a:t>
              </a:r>
              <a:br>
                <a:rPr lang="th-TH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(โอกาส 5 × ผลกระทบ 5)</a:t>
              </a:r>
              <a:endParaRPr lang="th-TH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aphicFrame>
        <p:nvGraphicFramePr>
          <p:cNvPr id="42" name="ตาราง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369065"/>
              </p:ext>
            </p:extLst>
          </p:nvPr>
        </p:nvGraphicFramePr>
        <p:xfrm>
          <a:off x="8292740" y="1174431"/>
          <a:ext cx="1877221" cy="41713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7221">
                  <a:extLst>
                    <a:ext uri="{9D8B030D-6E8A-4147-A177-3AD203B41FA5}">
                      <a16:colId xmlns:a16="http://schemas.microsoft.com/office/drawing/2014/main" val="2329570379"/>
                    </a:ext>
                  </a:extLst>
                </a:gridCol>
              </a:tblGrid>
              <a:tr h="1249760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th-TH" sz="1600" b="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4.</a:t>
                      </a:r>
                      <a:r>
                        <a:rPr lang="th-TH" sz="1800" b="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สร้างเครือข่ายความร่วมมือด้านความมั่นคงและการประสานงานกับเครือข่ายความร่วมมือภายนอก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121920" marR="0" marT="0" marB="0">
                    <a:lnL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795068"/>
                  </a:ext>
                </a:extLst>
              </a:tr>
              <a:tr h="2921613">
                <a:tc>
                  <a:txBody>
                    <a:bodyPr/>
                    <a:lstStyle/>
                    <a:p>
                      <a:pPr>
                        <a:lnSpc>
                          <a:spcPct val="89000"/>
                        </a:lnSpc>
                      </a:pPr>
                      <a:endParaRPr lang="en-US" sz="19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288000" marR="0" marT="60960" marB="60960">
                    <a:lnL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49359"/>
                  </a:ext>
                </a:extLst>
              </a:tr>
            </a:tbl>
          </a:graphicData>
        </a:graphic>
      </p:graphicFrame>
      <p:sp>
        <p:nvSpPr>
          <p:cNvPr id="34" name="สี่เหลี่ยมผืนผ้ามุมมน 33"/>
          <p:cNvSpPr/>
          <p:nvPr/>
        </p:nvSpPr>
        <p:spPr>
          <a:xfrm>
            <a:off x="8414492" y="5025428"/>
            <a:ext cx="1554480" cy="11049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รูปภาพ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43" name="รูปแบบอิสระ 42"/>
          <p:cNvSpPr/>
          <p:nvPr/>
        </p:nvSpPr>
        <p:spPr>
          <a:xfrm>
            <a:off x="446939" y="1176938"/>
            <a:ext cx="1742169" cy="416396"/>
          </a:xfrm>
          <a:custGeom>
            <a:avLst/>
            <a:gdLst>
              <a:gd name="connsiteX0" fmla="*/ 312041 w 8856984"/>
              <a:gd name="connsiteY0" fmla="*/ 0 h 399303"/>
              <a:gd name="connsiteX1" fmla="*/ 8544943 w 8856984"/>
              <a:gd name="connsiteY1" fmla="*/ 0 h 399303"/>
              <a:gd name="connsiteX2" fmla="*/ 8856984 w 8856984"/>
              <a:gd name="connsiteY2" fmla="*/ 312041 h 399303"/>
              <a:gd name="connsiteX3" fmla="*/ 8856984 w 8856984"/>
              <a:gd name="connsiteY3" fmla="*/ 399303 h 399303"/>
              <a:gd name="connsiteX4" fmla="*/ 0 w 8856984"/>
              <a:gd name="connsiteY4" fmla="*/ 399303 h 399303"/>
              <a:gd name="connsiteX5" fmla="*/ 0 w 8856984"/>
              <a:gd name="connsiteY5" fmla="*/ 312041 h 399303"/>
              <a:gd name="connsiteX6" fmla="*/ 312041 w 8856984"/>
              <a:gd name="connsiteY6" fmla="*/ 0 h 399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56984" h="399303">
                <a:moveTo>
                  <a:pt x="312041" y="0"/>
                </a:moveTo>
                <a:lnTo>
                  <a:pt x="8544943" y="0"/>
                </a:lnTo>
                <a:cubicBezTo>
                  <a:pt x="8717278" y="0"/>
                  <a:pt x="8856984" y="139706"/>
                  <a:pt x="8856984" y="312041"/>
                </a:cubicBezTo>
                <a:lnTo>
                  <a:pt x="8856984" y="399303"/>
                </a:lnTo>
                <a:lnTo>
                  <a:pt x="0" y="399303"/>
                </a:ln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rgbClr val="FF9933"/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 latinLnBrk="1"/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ปัจจัยเสี่ยง</a:t>
            </a:r>
            <a:endParaRPr lang="en-US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44" name="ตาราง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517874"/>
              </p:ext>
            </p:extLst>
          </p:nvPr>
        </p:nvGraphicFramePr>
        <p:xfrm>
          <a:off x="469660" y="1593334"/>
          <a:ext cx="1719448" cy="10894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9448">
                  <a:extLst>
                    <a:ext uri="{9D8B030D-6E8A-4147-A177-3AD203B41FA5}">
                      <a16:colId xmlns:a16="http://schemas.microsoft.com/office/drawing/2014/main" val="2329570379"/>
                    </a:ext>
                  </a:extLst>
                </a:gridCol>
              </a:tblGrid>
              <a:tr h="10894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u="none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th-TH" sz="1800" u="none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. การควบคุมอาวุธปืนไม่เข้มงวด และมูลเหตุจูงใจตามสถานการณ์</a:t>
                      </a:r>
                      <a:endParaRPr lang="en-US" sz="1400" u="non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121920" marR="0" marT="0" marB="0">
                    <a:lnL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7950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0999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ight Arrow 46"/>
          <p:cNvSpPr/>
          <p:nvPr/>
        </p:nvSpPr>
        <p:spPr>
          <a:xfrm>
            <a:off x="2136096" y="1737870"/>
            <a:ext cx="219285" cy="283197"/>
          </a:xfrm>
          <a:prstGeom prst="rightArrow">
            <a:avLst/>
          </a:prstGeom>
          <a:solidFill>
            <a:srgbClr val="0000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22" name="ตาราง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667025"/>
              </p:ext>
            </p:extLst>
          </p:nvPr>
        </p:nvGraphicFramePr>
        <p:xfrm>
          <a:off x="2456447" y="1140905"/>
          <a:ext cx="2337524" cy="50483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7524">
                  <a:extLst>
                    <a:ext uri="{9D8B030D-6E8A-4147-A177-3AD203B41FA5}">
                      <a16:colId xmlns:a16="http://schemas.microsoft.com/office/drawing/2014/main" val="2329570379"/>
                    </a:ext>
                  </a:extLst>
                </a:gridCol>
              </a:tblGrid>
              <a:tr h="3637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u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จัดทำโครงการอบรมการรู้เท่าทันสื่อ/เผยแพร่ประชาสัมพันธ์ </a:t>
                      </a:r>
                      <a:endParaRPr lang="en-US" sz="12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121920" marR="0" marT="0" marB="0">
                    <a:lnL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795068"/>
                  </a:ext>
                </a:extLst>
              </a:tr>
              <a:tr h="1756539">
                <a:tc>
                  <a:txBody>
                    <a:bodyPr/>
                    <a:lstStyle/>
                    <a:p>
                      <a:pPr>
                        <a:lnSpc>
                          <a:spcPct val="89000"/>
                        </a:lnSpc>
                      </a:pPr>
                      <a:endParaRPr lang="en-US" sz="19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288000" marR="0" marT="60960" marB="60960">
                    <a:lnL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49359"/>
                  </a:ext>
                </a:extLst>
              </a:tr>
              <a:tr h="17565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b="1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ระยะเวลา :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</a:t>
                      </a:r>
                      <a:endParaRPr lang="en-US" sz="1600" dirty="0" smtClean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ม.ค. – ก.ย. 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67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งบประมาณ........................บาท</a:t>
                      </a:r>
                      <a:r>
                        <a:rPr lang="en-US" sz="16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6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b="1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ผู้กำกับดูแล :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</a:t>
                      </a:r>
                      <a:endParaRPr lang="en-US" sz="1600" dirty="0" smtClean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rgbClr val="222222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1. ผศ.รัฐพล ฤทธิธรรม</a:t>
                      </a:r>
                      <a:endParaRPr lang="en-US" sz="1600" dirty="0" smtClean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รองอธิการบดี</a:t>
                      </a:r>
                      <a:endParaRPr lang="en-US" sz="1600" dirty="0" smtClean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. </a:t>
                      </a:r>
                      <a:r>
                        <a:rPr lang="th-TH" sz="1600" dirty="0" smtClean="0">
                          <a:solidFill>
                            <a:srgbClr val="222222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อาจารย์ ดร.อุบลศิลป์ โพธิ์พรม</a:t>
                      </a:r>
                      <a:r>
                        <a:rPr lang="en-US" sz="16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6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รองอธิการบดี</a:t>
                      </a:r>
                      <a:r>
                        <a:rPr lang="en-US" sz="16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6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b="1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ผู้รับผิดชอบ: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</a:t>
                      </a:r>
                      <a:endParaRPr lang="en-US" sz="1600" dirty="0" smtClean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. คณบดีทุกคณะ</a:t>
                      </a:r>
                      <a:endParaRPr lang="en-US" sz="1600" dirty="0" smtClean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2. ผู้อำนวยการสำนัก สถาบัน กอง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288000" marR="0" marT="60960" marB="60960">
                    <a:lnL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355640"/>
                  </a:ext>
                </a:extLst>
              </a:tr>
            </a:tbl>
          </a:graphicData>
        </a:graphic>
      </p:graphicFrame>
      <p:sp>
        <p:nvSpPr>
          <p:cNvPr id="23" name="สี่เหลี่ยมผืนผ้า 22"/>
          <p:cNvSpPr/>
          <p:nvPr/>
        </p:nvSpPr>
        <p:spPr>
          <a:xfrm>
            <a:off x="2455413" y="646207"/>
            <a:ext cx="7683938" cy="472527"/>
          </a:xfrm>
          <a:prstGeom prst="rect">
            <a:avLst/>
          </a:prstGeom>
          <a:solidFill>
            <a:srgbClr val="FFFF00"/>
          </a:solidFill>
          <a:ln w="158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กลยุทธ์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แนวทางจัดการความเสี่ยง</a:t>
            </a:r>
          </a:p>
        </p:txBody>
      </p:sp>
      <p:graphicFrame>
        <p:nvGraphicFramePr>
          <p:cNvPr id="30" name="ตาราง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841272"/>
              </p:ext>
            </p:extLst>
          </p:nvPr>
        </p:nvGraphicFramePr>
        <p:xfrm>
          <a:off x="7319382" y="1142311"/>
          <a:ext cx="2795828" cy="50451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5828">
                  <a:extLst>
                    <a:ext uri="{9D8B030D-6E8A-4147-A177-3AD203B41FA5}">
                      <a16:colId xmlns:a16="http://schemas.microsoft.com/office/drawing/2014/main" val="2329570379"/>
                    </a:ext>
                  </a:extLst>
                </a:gridCol>
              </a:tblGrid>
              <a:tr h="944849"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th-TH" sz="1600" u="none" dirty="0" smtClean="0">
                          <a:solidFill>
                            <a:schemeClr val="tx1"/>
                          </a:solidFill>
                          <a:effectLst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จัดทำโครงการตรวจสุขภาพทางจิตอาจารย์ บุคลากรและนักศึกษา เพื่อเป็นการคัดกรองสุขภาพจิตเบื้องต้น</a:t>
                      </a:r>
                      <a:br>
                        <a:rPr lang="th-TH" sz="1600" u="none" dirty="0" smtClean="0">
                          <a:solidFill>
                            <a:schemeClr val="tx1"/>
                          </a:solidFill>
                          <a:effectLst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600" u="none" dirty="0" smtClean="0">
                          <a:solidFill>
                            <a:schemeClr val="tx1"/>
                          </a:solidFill>
                          <a:effectLst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  </a:t>
                      </a:r>
                      <a:r>
                        <a:rPr lang="th-TH" sz="1600" u="none" dirty="0" smtClean="0">
                          <a:solidFill>
                            <a:schemeClr val="tx1"/>
                          </a:solidFill>
                          <a:effectLst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- กิจกรรมพัฒนาสุขภาพจิตให้กับอาจารย์ บุคลากร และนักศึกษา</a:t>
                      </a:r>
                      <a:endParaRPr lang="en-US" sz="1600" b="0" u="none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121920" marR="0" marT="0" marB="0">
                    <a:lnL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795068"/>
                  </a:ext>
                </a:extLst>
              </a:tr>
              <a:tr h="1753289">
                <a:tc>
                  <a:txBody>
                    <a:bodyPr/>
                    <a:lstStyle/>
                    <a:p>
                      <a:pPr>
                        <a:lnSpc>
                          <a:spcPct val="89000"/>
                        </a:lnSpc>
                      </a:pPr>
                      <a:endParaRPr lang="en-US" sz="19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288000" marR="0" marT="60960" marB="60960">
                    <a:lnL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49359"/>
                  </a:ext>
                </a:extLst>
              </a:tr>
              <a:tr h="19056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b="1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ระยะเวลา :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</a:t>
                      </a:r>
                      <a:endParaRPr lang="en-US" sz="1600" dirty="0" smtClean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ม.ค. – ก.ย. 67</a:t>
                      </a:r>
                      <a:r>
                        <a:rPr lang="en-US" sz="16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6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b="1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ผู้กำกับดูแล :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</a:t>
                      </a:r>
                      <a:endParaRPr lang="en-US" sz="1600" dirty="0" smtClean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rgbClr val="222222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อาจารย์ ดร.พรเทพ เสถียรนพเก้า</a:t>
                      </a:r>
                      <a:endParaRPr lang="en-US" sz="1600" dirty="0" smtClean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รองอธิการบดี</a:t>
                      </a:r>
                      <a:r>
                        <a:rPr lang="en-US" sz="16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6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b="1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ผู้รับผิดชอบ: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</a:t>
                      </a:r>
                      <a:endParaRPr lang="en-US" sz="1600" dirty="0" smtClean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. ผู้อำนวยการกองพัฒนานักศึกษา</a:t>
                      </a:r>
                      <a:endParaRPr lang="en-US" sz="1600" dirty="0" smtClean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2. หัวหน้างานอนามัยฯ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288000" marR="0" marT="60960" marB="60960">
                    <a:lnL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775626"/>
                  </a:ext>
                </a:extLst>
              </a:tr>
            </a:tbl>
          </a:graphicData>
        </a:graphic>
      </p:graphicFrame>
      <p:sp>
        <p:nvSpPr>
          <p:cNvPr id="2" name="สี่เหลี่ยมผืนผ้ามุมมน 1"/>
          <p:cNvSpPr/>
          <p:nvPr/>
        </p:nvSpPr>
        <p:spPr>
          <a:xfrm>
            <a:off x="470948" y="2784441"/>
            <a:ext cx="1554480" cy="11049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รูปภาพ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32" name="สี่เหลี่ยมผืนผ้ามุมมน 31"/>
          <p:cNvSpPr/>
          <p:nvPr/>
        </p:nvSpPr>
        <p:spPr>
          <a:xfrm>
            <a:off x="493669" y="4112025"/>
            <a:ext cx="1554480" cy="11049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รูปภาพ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33" name="สี่เหลี่ยมผืนผ้ามุมมน 32"/>
          <p:cNvSpPr/>
          <p:nvPr/>
        </p:nvSpPr>
        <p:spPr>
          <a:xfrm>
            <a:off x="5166706" y="3294421"/>
            <a:ext cx="1554480" cy="11049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รูปภาพ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37" name="รูปแบบอิสระ 36"/>
          <p:cNvSpPr/>
          <p:nvPr/>
        </p:nvSpPr>
        <p:spPr>
          <a:xfrm>
            <a:off x="481695" y="-9439"/>
            <a:ext cx="11207385" cy="580262"/>
          </a:xfrm>
          <a:custGeom>
            <a:avLst/>
            <a:gdLst>
              <a:gd name="connsiteX0" fmla="*/ 312041 w 8856984"/>
              <a:gd name="connsiteY0" fmla="*/ 0 h 399303"/>
              <a:gd name="connsiteX1" fmla="*/ 8544943 w 8856984"/>
              <a:gd name="connsiteY1" fmla="*/ 0 h 399303"/>
              <a:gd name="connsiteX2" fmla="*/ 8856984 w 8856984"/>
              <a:gd name="connsiteY2" fmla="*/ 312041 h 399303"/>
              <a:gd name="connsiteX3" fmla="*/ 8856984 w 8856984"/>
              <a:gd name="connsiteY3" fmla="*/ 399303 h 399303"/>
              <a:gd name="connsiteX4" fmla="*/ 0 w 8856984"/>
              <a:gd name="connsiteY4" fmla="*/ 399303 h 399303"/>
              <a:gd name="connsiteX5" fmla="*/ 0 w 8856984"/>
              <a:gd name="connsiteY5" fmla="*/ 312041 h 399303"/>
              <a:gd name="connsiteX6" fmla="*/ 312041 w 8856984"/>
              <a:gd name="connsiteY6" fmla="*/ 0 h 399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56984" h="399303">
                <a:moveTo>
                  <a:pt x="312041" y="0"/>
                </a:moveTo>
                <a:lnTo>
                  <a:pt x="8544943" y="0"/>
                </a:lnTo>
                <a:cubicBezTo>
                  <a:pt x="8717278" y="0"/>
                  <a:pt x="8856984" y="139706"/>
                  <a:pt x="8856984" y="312041"/>
                </a:cubicBezTo>
                <a:lnTo>
                  <a:pt x="8856984" y="399303"/>
                </a:lnTo>
                <a:lnTo>
                  <a:pt x="0" y="399303"/>
                </a:ln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ประเด็นความเสี่ยงที่ 1 ความไม่ปลอดภัยจากเหตุการณ์กราดยิง</a:t>
            </a:r>
            <a:endParaRPr lang="th-TH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31" name="กลุ่ม 30"/>
          <p:cNvGrpSpPr/>
          <p:nvPr/>
        </p:nvGrpSpPr>
        <p:grpSpPr>
          <a:xfrm>
            <a:off x="10209054" y="591244"/>
            <a:ext cx="1950719" cy="955615"/>
            <a:chOff x="10209054" y="591244"/>
            <a:chExt cx="1950719" cy="955615"/>
          </a:xfrm>
        </p:grpSpPr>
        <p:sp>
          <p:nvSpPr>
            <p:cNvPr id="8" name="แผนผังลําดับงาน: กระบวนการสำรอง 7"/>
            <p:cNvSpPr/>
            <p:nvPr/>
          </p:nvSpPr>
          <p:spPr>
            <a:xfrm>
              <a:off x="10241280" y="610580"/>
              <a:ext cx="1886268" cy="936279"/>
            </a:xfrm>
            <a:prstGeom prst="flowChartAlternateProcess">
              <a:avLst/>
            </a:prstGeom>
            <a:solidFill>
              <a:srgbClr val="FFCC99"/>
            </a:solidFill>
            <a:ln>
              <a:solidFill>
                <a:srgbClr val="FF9933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8" name="กล่องข้อความ 17"/>
            <p:cNvSpPr txBox="1"/>
            <p:nvPr/>
          </p:nvSpPr>
          <p:spPr>
            <a:xfrm>
              <a:off x="10209054" y="591244"/>
              <a:ext cx="19507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ระดับความเสี่ยงสูงมาก</a:t>
              </a:r>
              <a:br>
                <a:rPr lang="th-TH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25 (สูงมาก)</a:t>
              </a:r>
              <a:br>
                <a:rPr lang="th-TH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(โอกาส 5 × ผลกระทบ 5)</a:t>
              </a:r>
              <a:endParaRPr lang="th-TH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34" name="สี่เหลี่ยมผืนผ้ามุมมน 33"/>
          <p:cNvSpPr/>
          <p:nvPr/>
        </p:nvSpPr>
        <p:spPr>
          <a:xfrm>
            <a:off x="5215685" y="4583763"/>
            <a:ext cx="1554480" cy="11049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รูปภาพ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43" name="รูปแบบอิสระ 42"/>
          <p:cNvSpPr/>
          <p:nvPr/>
        </p:nvSpPr>
        <p:spPr>
          <a:xfrm>
            <a:off x="470948" y="1098178"/>
            <a:ext cx="1524001" cy="416396"/>
          </a:xfrm>
          <a:custGeom>
            <a:avLst/>
            <a:gdLst>
              <a:gd name="connsiteX0" fmla="*/ 312041 w 8856984"/>
              <a:gd name="connsiteY0" fmla="*/ 0 h 399303"/>
              <a:gd name="connsiteX1" fmla="*/ 8544943 w 8856984"/>
              <a:gd name="connsiteY1" fmla="*/ 0 h 399303"/>
              <a:gd name="connsiteX2" fmla="*/ 8856984 w 8856984"/>
              <a:gd name="connsiteY2" fmla="*/ 312041 h 399303"/>
              <a:gd name="connsiteX3" fmla="*/ 8856984 w 8856984"/>
              <a:gd name="connsiteY3" fmla="*/ 399303 h 399303"/>
              <a:gd name="connsiteX4" fmla="*/ 0 w 8856984"/>
              <a:gd name="connsiteY4" fmla="*/ 399303 h 399303"/>
              <a:gd name="connsiteX5" fmla="*/ 0 w 8856984"/>
              <a:gd name="connsiteY5" fmla="*/ 312041 h 399303"/>
              <a:gd name="connsiteX6" fmla="*/ 312041 w 8856984"/>
              <a:gd name="connsiteY6" fmla="*/ 0 h 399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56984" h="399303">
                <a:moveTo>
                  <a:pt x="312041" y="0"/>
                </a:moveTo>
                <a:lnTo>
                  <a:pt x="8544943" y="0"/>
                </a:lnTo>
                <a:cubicBezTo>
                  <a:pt x="8717278" y="0"/>
                  <a:pt x="8856984" y="139706"/>
                  <a:pt x="8856984" y="312041"/>
                </a:cubicBezTo>
                <a:lnTo>
                  <a:pt x="8856984" y="399303"/>
                </a:lnTo>
                <a:lnTo>
                  <a:pt x="0" y="399303"/>
                </a:ln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rgbClr val="FF9933"/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 latinLnBrk="1"/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ปัจจัยเสี่ยง</a:t>
            </a:r>
            <a:endParaRPr lang="en-US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44" name="ตาราง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800441"/>
              </p:ext>
            </p:extLst>
          </p:nvPr>
        </p:nvGraphicFramePr>
        <p:xfrm>
          <a:off x="493669" y="1514574"/>
          <a:ext cx="1501280" cy="10894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1280">
                  <a:extLst>
                    <a:ext uri="{9D8B030D-6E8A-4147-A177-3AD203B41FA5}">
                      <a16:colId xmlns:a16="http://schemas.microsoft.com/office/drawing/2014/main" val="2329570379"/>
                    </a:ext>
                  </a:extLst>
                </a:gridCol>
              </a:tblGrid>
              <a:tr h="10894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u="none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th-TH" sz="1800" u="none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. การเสนอสื่อเรื่องความรุนแรงต่าง ๆ</a:t>
                      </a:r>
                      <a:endParaRPr lang="en-US" sz="1400" u="non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121920" marR="0" marT="0" marB="0">
                    <a:lnL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795068"/>
                  </a:ext>
                </a:extLst>
              </a:tr>
            </a:tbl>
          </a:graphicData>
        </a:graphic>
      </p:graphicFrame>
      <p:sp>
        <p:nvSpPr>
          <p:cNvPr id="28" name="รูปแบบอิสระ 27"/>
          <p:cNvSpPr/>
          <p:nvPr/>
        </p:nvSpPr>
        <p:spPr>
          <a:xfrm>
            <a:off x="5148926" y="1118734"/>
            <a:ext cx="1742169" cy="416396"/>
          </a:xfrm>
          <a:custGeom>
            <a:avLst/>
            <a:gdLst>
              <a:gd name="connsiteX0" fmla="*/ 312041 w 8856984"/>
              <a:gd name="connsiteY0" fmla="*/ 0 h 399303"/>
              <a:gd name="connsiteX1" fmla="*/ 8544943 w 8856984"/>
              <a:gd name="connsiteY1" fmla="*/ 0 h 399303"/>
              <a:gd name="connsiteX2" fmla="*/ 8856984 w 8856984"/>
              <a:gd name="connsiteY2" fmla="*/ 312041 h 399303"/>
              <a:gd name="connsiteX3" fmla="*/ 8856984 w 8856984"/>
              <a:gd name="connsiteY3" fmla="*/ 399303 h 399303"/>
              <a:gd name="connsiteX4" fmla="*/ 0 w 8856984"/>
              <a:gd name="connsiteY4" fmla="*/ 399303 h 399303"/>
              <a:gd name="connsiteX5" fmla="*/ 0 w 8856984"/>
              <a:gd name="connsiteY5" fmla="*/ 312041 h 399303"/>
              <a:gd name="connsiteX6" fmla="*/ 312041 w 8856984"/>
              <a:gd name="connsiteY6" fmla="*/ 0 h 399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56984" h="399303">
                <a:moveTo>
                  <a:pt x="312041" y="0"/>
                </a:moveTo>
                <a:lnTo>
                  <a:pt x="8544943" y="0"/>
                </a:lnTo>
                <a:cubicBezTo>
                  <a:pt x="8717278" y="0"/>
                  <a:pt x="8856984" y="139706"/>
                  <a:pt x="8856984" y="312041"/>
                </a:cubicBezTo>
                <a:lnTo>
                  <a:pt x="8856984" y="399303"/>
                </a:lnTo>
                <a:lnTo>
                  <a:pt x="0" y="399303"/>
                </a:ln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rgbClr val="FF9933"/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 latinLnBrk="1"/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ปัจจัยเสี่ยง</a:t>
            </a:r>
            <a:endParaRPr lang="en-US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29" name="ตาราง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575829"/>
              </p:ext>
            </p:extLst>
          </p:nvPr>
        </p:nvGraphicFramePr>
        <p:xfrm>
          <a:off x="5171647" y="1535130"/>
          <a:ext cx="1719448" cy="10894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9448">
                  <a:extLst>
                    <a:ext uri="{9D8B030D-6E8A-4147-A177-3AD203B41FA5}">
                      <a16:colId xmlns:a16="http://schemas.microsoft.com/office/drawing/2014/main" val="2329570379"/>
                    </a:ext>
                  </a:extLst>
                </a:gridCol>
              </a:tblGrid>
              <a:tr h="10894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u="none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</a:t>
                      </a:r>
                      <a:r>
                        <a:rPr lang="th-TH" sz="1800" u="none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 </a:t>
                      </a:r>
                      <a:r>
                        <a:rPr lang="th-TH" sz="1800" u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ปัญหาสุขภาพจิตของอาจารย์ </a:t>
                      </a:r>
                      <a:r>
                        <a:rPr lang="th-TH" sz="1800" u="none" dirty="0" smtClean="0">
                          <a:solidFill>
                            <a:schemeClr val="tx1"/>
                          </a:solidFill>
                          <a:effectLst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บุคลากร นักศึกษา</a:t>
                      </a:r>
                      <a:endParaRPr lang="en-US" sz="1400" u="non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121920" marR="0" marT="0" marB="0">
                    <a:lnL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795068"/>
                  </a:ext>
                </a:extLst>
              </a:tr>
            </a:tbl>
          </a:graphicData>
        </a:graphic>
      </p:graphicFrame>
      <p:sp>
        <p:nvSpPr>
          <p:cNvPr id="35" name="Right Arrow 46"/>
          <p:cNvSpPr/>
          <p:nvPr/>
        </p:nvSpPr>
        <p:spPr>
          <a:xfrm>
            <a:off x="7017165" y="1737870"/>
            <a:ext cx="219285" cy="283197"/>
          </a:xfrm>
          <a:prstGeom prst="rightArrow">
            <a:avLst/>
          </a:prstGeom>
          <a:solidFill>
            <a:srgbClr val="0000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3" name="กลุ่ม 2"/>
          <p:cNvGrpSpPr/>
          <p:nvPr/>
        </p:nvGrpSpPr>
        <p:grpSpPr>
          <a:xfrm>
            <a:off x="10411896" y="4112025"/>
            <a:ext cx="1780104" cy="1767482"/>
            <a:chOff x="10347445" y="2364176"/>
            <a:chExt cx="1780104" cy="1338076"/>
          </a:xfrm>
        </p:grpSpPr>
        <p:sp>
          <p:nvSpPr>
            <p:cNvPr id="26" name="สี่เหลี่ยมผืนผ้า 25"/>
            <p:cNvSpPr/>
            <p:nvPr/>
          </p:nvSpPr>
          <p:spPr>
            <a:xfrm>
              <a:off x="10347445" y="2364176"/>
              <a:ext cx="1780103" cy="520759"/>
            </a:xfrm>
            <a:prstGeom prst="rect">
              <a:avLst/>
            </a:prstGeom>
            <a:solidFill>
              <a:srgbClr val="CCFFCC"/>
            </a:solidFill>
            <a:ln w="158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th-TH" sz="16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โครงการ</a:t>
              </a:r>
              <a:r>
                <a:rPr lang="en-US" sz="16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/</a:t>
              </a:r>
              <a:r>
                <a:rPr lang="th-TH" sz="16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กิจกรรม</a:t>
              </a:r>
              <a:endParaRPr lang="th-TH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6" name="สี่เหลี่ยมผืนผ้า 35"/>
            <p:cNvSpPr/>
            <p:nvPr/>
          </p:nvSpPr>
          <p:spPr>
            <a:xfrm>
              <a:off x="10347445" y="2884935"/>
              <a:ext cx="1780104" cy="817317"/>
            </a:xfrm>
            <a:prstGeom prst="rect">
              <a:avLst/>
            </a:prstGeom>
            <a:solidFill>
              <a:srgbClr val="FFFFCC"/>
            </a:solidFill>
            <a:ln w="158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8000" bIns="48000" rtlCol="0" anchor="ctr"/>
            <a:lstStyle/>
            <a:p>
              <a:r>
                <a:rPr lang="th-TH" sz="160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กิจกรรมตรวจสุขภาพทางจิตและพัฒนาสุขภาพจิตประจำปีงบประมาณ พ.ศ. </a:t>
              </a:r>
              <a:r>
                <a:rPr lang="th-TH" sz="1600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2567</a:t>
              </a:r>
            </a:p>
            <a:p>
              <a:r>
                <a:rPr lang="th-TH" sz="1600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งบประมาณ...............บาท</a:t>
              </a:r>
              <a:endParaRPr lang="en-US" sz="1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38" name="Right Arrow 46"/>
          <p:cNvSpPr/>
          <p:nvPr/>
        </p:nvSpPr>
        <p:spPr>
          <a:xfrm>
            <a:off x="10146309" y="4522876"/>
            <a:ext cx="219285" cy="283197"/>
          </a:xfrm>
          <a:prstGeom prst="rightArrow">
            <a:avLst/>
          </a:prstGeom>
          <a:solidFill>
            <a:srgbClr val="0000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9337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สี่เหลี่ยมผืนผ้า 22"/>
          <p:cNvSpPr/>
          <p:nvPr/>
        </p:nvSpPr>
        <p:spPr>
          <a:xfrm>
            <a:off x="537865" y="646207"/>
            <a:ext cx="9601486" cy="472527"/>
          </a:xfrm>
          <a:prstGeom prst="rect">
            <a:avLst/>
          </a:prstGeom>
          <a:solidFill>
            <a:srgbClr val="CCECFF"/>
          </a:solidFill>
          <a:ln w="15875">
            <a:solidFill>
              <a:srgbClr val="0082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กลยุทธ์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แนวทางจัดการความเสี่ยง</a:t>
            </a: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581616" y="5041442"/>
            <a:ext cx="1554480" cy="11049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รูปภาพ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32" name="สี่เหลี่ยมผืนผ้ามุมมน 31"/>
          <p:cNvSpPr/>
          <p:nvPr/>
        </p:nvSpPr>
        <p:spPr>
          <a:xfrm>
            <a:off x="2468905" y="5136213"/>
            <a:ext cx="1554480" cy="11049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รูปภาพ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33" name="สี่เหลี่ยมผืนผ้ามุมมน 32"/>
          <p:cNvSpPr/>
          <p:nvPr/>
        </p:nvSpPr>
        <p:spPr>
          <a:xfrm>
            <a:off x="4200533" y="5175358"/>
            <a:ext cx="1554480" cy="11049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รูปภาพ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37" name="รูปแบบอิสระ 36"/>
          <p:cNvSpPr/>
          <p:nvPr/>
        </p:nvSpPr>
        <p:spPr>
          <a:xfrm>
            <a:off x="481695" y="-9439"/>
            <a:ext cx="11207385" cy="580262"/>
          </a:xfrm>
          <a:custGeom>
            <a:avLst/>
            <a:gdLst>
              <a:gd name="connsiteX0" fmla="*/ 312041 w 8856984"/>
              <a:gd name="connsiteY0" fmla="*/ 0 h 399303"/>
              <a:gd name="connsiteX1" fmla="*/ 8544943 w 8856984"/>
              <a:gd name="connsiteY1" fmla="*/ 0 h 399303"/>
              <a:gd name="connsiteX2" fmla="*/ 8856984 w 8856984"/>
              <a:gd name="connsiteY2" fmla="*/ 312041 h 399303"/>
              <a:gd name="connsiteX3" fmla="*/ 8856984 w 8856984"/>
              <a:gd name="connsiteY3" fmla="*/ 399303 h 399303"/>
              <a:gd name="connsiteX4" fmla="*/ 0 w 8856984"/>
              <a:gd name="connsiteY4" fmla="*/ 399303 h 399303"/>
              <a:gd name="connsiteX5" fmla="*/ 0 w 8856984"/>
              <a:gd name="connsiteY5" fmla="*/ 312041 h 399303"/>
              <a:gd name="connsiteX6" fmla="*/ 312041 w 8856984"/>
              <a:gd name="connsiteY6" fmla="*/ 0 h 399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56984" h="399303">
                <a:moveTo>
                  <a:pt x="312041" y="0"/>
                </a:moveTo>
                <a:lnTo>
                  <a:pt x="8544943" y="0"/>
                </a:lnTo>
                <a:cubicBezTo>
                  <a:pt x="8717278" y="0"/>
                  <a:pt x="8856984" y="139706"/>
                  <a:pt x="8856984" y="312041"/>
                </a:cubicBezTo>
                <a:lnTo>
                  <a:pt x="8856984" y="399303"/>
                </a:lnTo>
                <a:lnTo>
                  <a:pt x="0" y="399303"/>
                </a:ln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ประเด็นความเสี่ยงที่ 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2800" b="1" dirty="0">
                <a:ea typeface="Times New Roman" panose="02020603050405020304" pitchFamily="18" charset="0"/>
                <a:cs typeface="TH SarabunPSK" panose="020B0500040200020003" pitchFamily="34" charset="-34"/>
              </a:rPr>
              <a:t>ปัญหาสุขภาพจิตนำไปสู่การฆ่าตัวตายสำเร็จ</a:t>
            </a:r>
            <a:endParaRPr lang="th-TH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31" name="กลุ่ม 30"/>
          <p:cNvGrpSpPr/>
          <p:nvPr/>
        </p:nvGrpSpPr>
        <p:grpSpPr>
          <a:xfrm>
            <a:off x="10224470" y="591244"/>
            <a:ext cx="1935303" cy="963236"/>
            <a:chOff x="10209054" y="591244"/>
            <a:chExt cx="1950719" cy="955615"/>
          </a:xfrm>
        </p:grpSpPr>
        <p:sp>
          <p:nvSpPr>
            <p:cNvPr id="8" name="แผนผังลําดับงาน: กระบวนการสำรอง 7"/>
            <p:cNvSpPr/>
            <p:nvPr/>
          </p:nvSpPr>
          <p:spPr>
            <a:xfrm>
              <a:off x="10241280" y="610580"/>
              <a:ext cx="1886268" cy="936279"/>
            </a:xfrm>
            <a:prstGeom prst="flowChartAlternateProcess">
              <a:avLst/>
            </a:prstGeom>
            <a:solidFill>
              <a:srgbClr val="FFCC99"/>
            </a:solidFill>
            <a:ln>
              <a:solidFill>
                <a:srgbClr val="FF9933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8" name="กล่องข้อความ 17"/>
            <p:cNvSpPr txBox="1"/>
            <p:nvPr/>
          </p:nvSpPr>
          <p:spPr>
            <a:xfrm>
              <a:off x="10209054" y="591244"/>
              <a:ext cx="19507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ระดับความเสี่ยงสูงมาก</a:t>
              </a:r>
              <a:br>
                <a:rPr lang="th-TH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16 (สูงมาก)</a:t>
              </a:r>
              <a:br>
                <a:rPr lang="th-TH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(โอกาส 4 × ผลกระทบ 4)</a:t>
              </a:r>
              <a:endParaRPr lang="th-TH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34" name="สี่เหลี่ยมผืนผ้ามุมมน 33"/>
          <p:cNvSpPr/>
          <p:nvPr/>
        </p:nvSpPr>
        <p:spPr>
          <a:xfrm>
            <a:off x="5947277" y="5136213"/>
            <a:ext cx="1554480" cy="11049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รูปภาพ</a:t>
            </a:r>
            <a:endParaRPr lang="th-TH" dirty="0">
              <a:solidFill>
                <a:schemeClr val="tx1"/>
              </a:solidFill>
            </a:endParaRPr>
          </a:p>
        </p:txBody>
      </p:sp>
      <p:graphicFrame>
        <p:nvGraphicFramePr>
          <p:cNvPr id="24" name="ตาราง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696657"/>
              </p:ext>
            </p:extLst>
          </p:nvPr>
        </p:nvGraphicFramePr>
        <p:xfrm>
          <a:off x="2294228" y="1184241"/>
          <a:ext cx="2202276" cy="3735948"/>
        </p:xfrm>
        <a:graphic>
          <a:graphicData uri="http://schemas.openxmlformats.org/drawingml/2006/table">
            <a:tbl>
              <a:tblPr firstRow="1" bandRow="1"/>
              <a:tblGrid>
                <a:gridCol w="2202276">
                  <a:extLst>
                    <a:ext uri="{9D8B030D-6E8A-4147-A177-3AD203B41FA5}">
                      <a16:colId xmlns:a16="http://schemas.microsoft.com/office/drawing/2014/main" val="2329570379"/>
                    </a:ext>
                  </a:extLst>
                </a:gridCol>
              </a:tblGrid>
              <a:tr h="5738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. จัดทำแผนกิจกรรมส่งเสริมสุขภาวะของมหาวิทยาลัย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21920" marR="0" marT="0" marB="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795068"/>
                  </a:ext>
                </a:extLst>
              </a:tr>
              <a:tr h="31620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285750" indent="-285750">
                        <a:buFontTx/>
                        <a:buChar char="-"/>
                      </a:pPr>
                      <a:endParaRPr lang="th-TH" sz="19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19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288000" marR="0" marT="60960" marB="6096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49359"/>
                  </a:ext>
                </a:extLst>
              </a:tr>
            </a:tbl>
          </a:graphicData>
        </a:graphic>
      </p:graphicFrame>
      <p:graphicFrame>
        <p:nvGraphicFramePr>
          <p:cNvPr id="25" name="ตาราง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378601"/>
              </p:ext>
            </p:extLst>
          </p:nvPr>
        </p:nvGraphicFramePr>
        <p:xfrm>
          <a:off x="4585823" y="1209433"/>
          <a:ext cx="2100806" cy="3667367"/>
        </p:xfrm>
        <a:graphic>
          <a:graphicData uri="http://schemas.openxmlformats.org/drawingml/2006/table">
            <a:tbl>
              <a:tblPr firstRow="1" bandRow="1"/>
              <a:tblGrid>
                <a:gridCol w="2100806">
                  <a:extLst>
                    <a:ext uri="{9D8B030D-6E8A-4147-A177-3AD203B41FA5}">
                      <a16:colId xmlns:a16="http://schemas.microsoft.com/office/drawing/2014/main" val="2329570379"/>
                    </a:ext>
                  </a:extLst>
                </a:gridCol>
              </a:tblGrid>
              <a:tr h="12647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2. </a:t>
                      </a:r>
                      <a:r>
                        <a:rPr lang="th-TH" sz="1600" dirty="0" smtClean="0">
                          <a:effectLst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เตรียมความพร้อมซ้อมแผนรับมือการฆ่าตัวตาย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600" dirty="0" smtClean="0">
                          <a:effectLst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มีระบบการส่งต่อเมื่อประเมินพบความเสี่ยงการฆ่าตัวตาย และมีระบบการติดตาม ฟื้นฟู หลังเข้ารับการรักษา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21920" marR="0" marT="0" marB="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795068"/>
                  </a:ext>
                </a:extLst>
              </a:tr>
              <a:tr h="24026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285750" indent="-285750">
                        <a:buFontTx/>
                        <a:buChar char="-"/>
                      </a:pPr>
                      <a:endParaRPr lang="th-TH" sz="19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19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288000" marR="0" marT="60960" marB="6096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49359"/>
                  </a:ext>
                </a:extLst>
              </a:tr>
            </a:tbl>
          </a:graphicData>
        </a:graphic>
      </p:graphicFrame>
      <p:graphicFrame>
        <p:nvGraphicFramePr>
          <p:cNvPr id="27" name="ตาราง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634566"/>
              </p:ext>
            </p:extLst>
          </p:nvPr>
        </p:nvGraphicFramePr>
        <p:xfrm>
          <a:off x="537865" y="1209433"/>
          <a:ext cx="1641982" cy="3217787"/>
        </p:xfrm>
        <a:graphic>
          <a:graphicData uri="http://schemas.openxmlformats.org/drawingml/2006/table">
            <a:tbl>
              <a:tblPr firstRow="1" bandRow="1"/>
              <a:tblGrid>
                <a:gridCol w="1641982">
                  <a:extLst>
                    <a:ext uri="{9D8B030D-6E8A-4147-A177-3AD203B41FA5}">
                      <a16:colId xmlns:a16="http://schemas.microsoft.com/office/drawing/2014/main" val="2329570379"/>
                    </a:ext>
                  </a:extLst>
                </a:gridCol>
              </a:tblGrid>
              <a:tr h="2960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 defTabSz="1219170" latinLnBrk="1"/>
                      <a:r>
                        <a:rPr lang="th-TH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ปัจจัยเสี่ยง</a:t>
                      </a:r>
                      <a:endParaRPr lang="en-US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21920" marR="0" marT="0" marB="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795068"/>
                  </a:ext>
                </a:extLst>
              </a:tr>
              <a:tr h="29216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1. 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อาจารย์ บุคลากร นักศึกษาไม่สามารถประเมินภาวะสุขภาพจิตของตนเองได้</a:t>
                      </a:r>
                      <a:endParaRPr lang="en-US" sz="1600" dirty="0" smtClean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16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- 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อาจารย์ที่ปรึกษาและบุคลากร และนักศึกษา ไม่ทราบช่องทางการเข้าถึงบริการสุขภาพจิต</a:t>
                      </a:r>
                      <a:r>
                        <a:rPr lang="th-TH" sz="16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th-TH" sz="16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6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- 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ขาดการเชื่อมโยงข้อมูลระหว่างภาคีเครือข่ายด้านสุขภาพจิต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108000" marR="0" marT="60960" marB="6096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49359"/>
                  </a:ext>
                </a:extLst>
              </a:tr>
            </a:tbl>
          </a:graphicData>
        </a:graphic>
      </p:graphicFrame>
      <p:graphicFrame>
        <p:nvGraphicFramePr>
          <p:cNvPr id="39" name="ตาราง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559618"/>
              </p:ext>
            </p:extLst>
          </p:nvPr>
        </p:nvGraphicFramePr>
        <p:xfrm>
          <a:off x="6897748" y="1218532"/>
          <a:ext cx="1583311" cy="3701657"/>
        </p:xfrm>
        <a:graphic>
          <a:graphicData uri="http://schemas.openxmlformats.org/drawingml/2006/table">
            <a:tbl>
              <a:tblPr firstRow="1" bandRow="1"/>
              <a:tblGrid>
                <a:gridCol w="1583311">
                  <a:extLst>
                    <a:ext uri="{9D8B030D-6E8A-4147-A177-3AD203B41FA5}">
                      <a16:colId xmlns:a16="http://schemas.microsoft.com/office/drawing/2014/main" val="2329570379"/>
                    </a:ext>
                  </a:extLst>
                </a:gridCol>
              </a:tblGrid>
              <a:tr h="3406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 defTabSz="1219170" latinLnBrk="1"/>
                      <a:r>
                        <a:rPr lang="th-TH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ปัจจัยเสี่ยง</a:t>
                      </a:r>
                      <a:endParaRPr lang="en-US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21920" marR="0" marT="0" marB="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795068"/>
                  </a:ext>
                </a:extLst>
              </a:tr>
              <a:tr h="33610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indent="0" algn="l">
                        <a:spcAft>
                          <a:spcPts val="0"/>
                        </a:spcAft>
                        <a:tabLst/>
                      </a:pP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2. ปัญหาเศรษฐกิจ สังคม และปัญหาความสัมพันธ์คนใกล้ชิด และมีภาวะเครียดหนี้สิน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36000" marR="0" marT="60960" marB="6096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49359"/>
                  </a:ext>
                </a:extLst>
              </a:tr>
            </a:tbl>
          </a:graphicData>
        </a:graphic>
      </p:graphicFrame>
      <p:graphicFrame>
        <p:nvGraphicFramePr>
          <p:cNvPr id="40" name="ตาราง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600874"/>
              </p:ext>
            </p:extLst>
          </p:nvPr>
        </p:nvGraphicFramePr>
        <p:xfrm>
          <a:off x="8566178" y="1218532"/>
          <a:ext cx="1675102" cy="3818954"/>
        </p:xfrm>
        <a:graphic>
          <a:graphicData uri="http://schemas.openxmlformats.org/drawingml/2006/table">
            <a:tbl>
              <a:tblPr firstRow="1" bandRow="1"/>
              <a:tblGrid>
                <a:gridCol w="1675102">
                  <a:extLst>
                    <a:ext uri="{9D8B030D-6E8A-4147-A177-3AD203B41FA5}">
                      <a16:colId xmlns:a16="http://schemas.microsoft.com/office/drawing/2014/main" val="2329570379"/>
                    </a:ext>
                  </a:extLst>
                </a:gridCol>
              </a:tblGrid>
              <a:tr h="18334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พัฒนาฐานข้อมูลสารสนเทศ การคัดกรองสุขภาวะทางใจอาจารย์ บุคลากรและนักศึกษาทุกระดับ และจัดกลุ่มของสุขภาวะทางใจ </a:t>
                      </a:r>
                      <a:r>
                        <a:rPr lang="th-TH" sz="1600" spc="20" dirty="0" smtClean="0">
                          <a:effectLst/>
                          <a:latin typeface="Cordia New" panose="020B0304020202020204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เพื่อเป็นการเฝ้าระวัง และป้องกันแบบเชิงรุก</a:t>
                      </a:r>
                      <a:r>
                        <a:rPr lang="th-TH" sz="1600" dirty="0" smtClean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คัดกรองโรคซึมเศร้า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121920" marR="0" marT="0" marB="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795068"/>
                  </a:ext>
                </a:extLst>
              </a:tr>
              <a:tr h="1868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285750" indent="-285750">
                        <a:buFontTx/>
                        <a:buChar char="-"/>
                      </a:pPr>
                      <a:endParaRPr lang="th-TH" sz="19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19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288000" marR="0" marT="60960" marB="6096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49359"/>
                  </a:ext>
                </a:extLst>
              </a:tr>
            </a:tbl>
          </a:graphicData>
        </a:graphic>
      </p:graphicFrame>
      <p:sp>
        <p:nvSpPr>
          <p:cNvPr id="41" name="สี่เหลี่ยมผืนผ้ามุมมน 40"/>
          <p:cNvSpPr/>
          <p:nvPr/>
        </p:nvSpPr>
        <p:spPr>
          <a:xfrm>
            <a:off x="7600817" y="5258157"/>
            <a:ext cx="1554480" cy="11049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รูปภาพ</a:t>
            </a:r>
            <a:endParaRPr lang="th-TH" dirty="0">
              <a:solidFill>
                <a:schemeClr val="tx1"/>
              </a:solidFill>
            </a:endParaRPr>
          </a:p>
        </p:txBody>
      </p:sp>
      <p:grpSp>
        <p:nvGrpSpPr>
          <p:cNvPr id="19" name="กลุ่ม 18"/>
          <p:cNvGrpSpPr/>
          <p:nvPr/>
        </p:nvGrpSpPr>
        <p:grpSpPr>
          <a:xfrm>
            <a:off x="10347698" y="1632374"/>
            <a:ext cx="1780104" cy="4513968"/>
            <a:chOff x="678992" y="1530264"/>
            <a:chExt cx="2026222" cy="4095889"/>
          </a:xfrm>
        </p:grpSpPr>
        <p:sp>
          <p:nvSpPr>
            <p:cNvPr id="20" name="สี่เหลี่ยมผืนผ้า 19"/>
            <p:cNvSpPr/>
            <p:nvPr/>
          </p:nvSpPr>
          <p:spPr>
            <a:xfrm>
              <a:off x="678992" y="2009699"/>
              <a:ext cx="2026222" cy="3616454"/>
            </a:xfrm>
            <a:prstGeom prst="rect">
              <a:avLst/>
            </a:prstGeom>
            <a:solidFill>
              <a:srgbClr val="FFFFCC"/>
            </a:solidFill>
            <a:ln w="158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8000" bIns="48000" rtlCol="0" anchor="ctr"/>
            <a:lstStyle/>
            <a:p>
              <a:pPr>
                <a:spcAft>
                  <a:spcPts val="0"/>
                </a:spcAft>
              </a:pPr>
              <a:r>
                <a:rPr lang="th-TH" sz="1600" dirty="0">
                  <a:solidFill>
                    <a:srgbClr val="000096"/>
                  </a:solidFill>
                  <a:ea typeface="Cordia New" panose="020B0304020202020204" pitchFamily="34" charset="-34"/>
                  <a:cs typeface="TH SarabunPSK" panose="020B0500040200020003" pitchFamily="34" charset="-34"/>
                </a:rPr>
                <a:t>โครงการอบรมเชิงปฏิบัติการและฝึกซ้อมแผนเผชิญเหตุวิกฤตฉุกเฉินจาก</a:t>
              </a:r>
              <a:r>
                <a:rPr lang="th-TH" sz="1600" dirty="0" err="1">
                  <a:solidFill>
                    <a:srgbClr val="000096"/>
                  </a:solidFill>
                  <a:ea typeface="Cordia New" panose="020B0304020202020204" pitchFamily="34" charset="-34"/>
                  <a:cs typeface="TH SarabunPSK" panose="020B0500040200020003" pitchFamily="34" charset="-34"/>
                </a:rPr>
                <a:t>การทำ</a:t>
              </a:r>
              <a:r>
                <a:rPr lang="th-TH" sz="1600" dirty="0">
                  <a:solidFill>
                    <a:srgbClr val="000096"/>
                  </a:solidFill>
                  <a:ea typeface="Cordia New" panose="020B0304020202020204" pitchFamily="34" charset="-34"/>
                  <a:cs typeface="TH SarabunPSK" panose="020B0500040200020003" pitchFamily="34" charset="-34"/>
                </a:rPr>
                <a:t>ร้ายร่างกาย มหาวิทยาลัย</a:t>
              </a:r>
              <a:br>
                <a:rPr lang="th-TH" sz="1600" dirty="0">
                  <a:solidFill>
                    <a:srgbClr val="000096"/>
                  </a:solidFill>
                  <a:ea typeface="Cordia New" panose="020B0304020202020204" pitchFamily="34" charset="-34"/>
                  <a:cs typeface="TH SarabunPSK" panose="020B0500040200020003" pitchFamily="34" charset="-34"/>
                </a:rPr>
              </a:br>
              <a:r>
                <a:rPr lang="th-TH" sz="1600" dirty="0">
                  <a:solidFill>
                    <a:srgbClr val="000096"/>
                  </a:solidFill>
                  <a:ea typeface="Cordia New" panose="020B0304020202020204" pitchFamily="34" charset="-34"/>
                  <a:cs typeface="TH SarabunPSK" panose="020B0500040200020003" pitchFamily="34" charset="-34"/>
                </a:rPr>
                <a:t>ราชภัฏสกลนคร</a:t>
              </a:r>
              <a:r>
                <a:rPr lang="en-US" sz="16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/>
              </a:r>
              <a:br>
                <a:rPr lang="en-US" sz="16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sz="16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งบประมาณ </a:t>
              </a:r>
              <a:r>
                <a:rPr lang="en-US" sz="1600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80,000 </a:t>
              </a:r>
              <a:r>
                <a:rPr lang="th-TH" sz="16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บาท</a:t>
              </a:r>
              <a:br>
                <a:rPr lang="th-TH" sz="16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sz="1600" b="1" dirty="0" smtClean="0">
                  <a:solidFill>
                    <a:schemeClr val="tx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H SarabunPSK" panose="020B0500040200020003" pitchFamily="34" charset="-34"/>
                </a:rPr>
                <a:t>ระยะเวลา </a:t>
              </a:r>
              <a:r>
                <a:rPr lang="th-TH" sz="1600" b="1" dirty="0">
                  <a:solidFill>
                    <a:schemeClr val="tx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H SarabunPSK" panose="020B0500040200020003" pitchFamily="34" charset="-34"/>
                </a:rPr>
                <a:t>:</a:t>
              </a:r>
              <a:r>
                <a:rPr lang="th-TH" sz="1600" dirty="0">
                  <a:solidFill>
                    <a:schemeClr val="tx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H SarabunPSK" panose="020B0500040200020003" pitchFamily="34" charset="-34"/>
                </a:rPr>
                <a:t> </a:t>
              </a:r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endParaRPr>
            </a:p>
            <a:p>
              <a:pPr>
                <a:spcAft>
                  <a:spcPts val="0"/>
                </a:spcAft>
              </a:pPr>
              <a:r>
                <a:rPr lang="th-TH" sz="1600" dirty="0">
                  <a:solidFill>
                    <a:schemeClr val="tx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H SarabunPSK" panose="020B0500040200020003" pitchFamily="34" charset="-34"/>
                </a:rPr>
                <a:t>ม.ค. – ก.ย. 67</a:t>
              </a:r>
              <a:r>
                <a:rPr lang="en-US" sz="1600" dirty="0">
                  <a:solidFill>
                    <a:schemeClr val="tx1"/>
                  </a:solidFill>
                  <a:latin typeface="TH SarabunPSK" panose="020B0500040200020003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/>
              </a:r>
              <a:br>
                <a:rPr lang="en-US" sz="1600" dirty="0">
                  <a:solidFill>
                    <a:schemeClr val="tx1"/>
                  </a:solidFill>
                  <a:latin typeface="TH SarabunPSK" panose="020B0500040200020003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</a:br>
              <a:r>
                <a:rPr lang="th-TH" sz="1600" b="1" dirty="0">
                  <a:solidFill>
                    <a:schemeClr val="tx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H SarabunPSK" panose="020B0500040200020003" pitchFamily="34" charset="-34"/>
                </a:rPr>
                <a:t>ผู้กำกับดูแล :</a:t>
              </a:r>
              <a:r>
                <a:rPr lang="th-TH" sz="1600" dirty="0">
                  <a:solidFill>
                    <a:schemeClr val="tx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H SarabunPSK" panose="020B0500040200020003" pitchFamily="34" charset="-34"/>
                </a:rPr>
                <a:t> </a:t>
              </a:r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endParaRPr>
            </a:p>
            <a:p>
              <a:pPr>
                <a:spcAft>
                  <a:spcPts val="0"/>
                </a:spcAft>
              </a:pPr>
              <a:r>
                <a:rPr lang="th-TH" sz="1600" dirty="0">
                  <a:solidFill>
                    <a:schemeClr val="tx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H SarabunPSK" panose="020B0500040200020003" pitchFamily="34" charset="-34"/>
                </a:rPr>
                <a:t>อาจารย์ ดร.พรเทพ </a:t>
              </a:r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endParaRPr>
            </a:p>
            <a:p>
              <a:pPr>
                <a:spcAft>
                  <a:spcPts val="0"/>
                </a:spcAft>
              </a:pPr>
              <a:r>
                <a:rPr lang="th-TH" sz="1600" dirty="0">
                  <a:solidFill>
                    <a:schemeClr val="tx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H SarabunPSK" panose="020B0500040200020003" pitchFamily="34" charset="-34"/>
                </a:rPr>
                <a:t>เสถียรนพเก้า</a:t>
              </a:r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endParaRPr>
            </a:p>
            <a:p>
              <a:pPr>
                <a:spcAft>
                  <a:spcPts val="0"/>
                </a:spcAft>
              </a:pPr>
              <a:r>
                <a:rPr lang="th-TH" sz="1600" dirty="0">
                  <a:solidFill>
                    <a:schemeClr val="tx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H SarabunPSK" panose="020B0500040200020003" pitchFamily="34" charset="-34"/>
                </a:rPr>
                <a:t>รองอธิการบดี</a:t>
              </a:r>
              <a:r>
                <a:rPr lang="en-US" sz="1600" dirty="0">
                  <a:solidFill>
                    <a:schemeClr val="tx1"/>
                  </a:solidFill>
                  <a:latin typeface="TH SarabunPSK" panose="020B0500040200020003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/>
              </a:r>
              <a:br>
                <a:rPr lang="en-US" sz="1600" dirty="0">
                  <a:solidFill>
                    <a:schemeClr val="tx1"/>
                  </a:solidFill>
                  <a:latin typeface="TH SarabunPSK" panose="020B0500040200020003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</a:br>
              <a:r>
                <a:rPr lang="th-TH" sz="1600" b="1" dirty="0">
                  <a:solidFill>
                    <a:schemeClr val="tx1"/>
                  </a:solidFill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ผู้รับผิดชอบ:</a:t>
              </a:r>
              <a:r>
                <a:rPr lang="th-TH" sz="1600" dirty="0">
                  <a:solidFill>
                    <a:schemeClr val="tx1"/>
                  </a:solidFill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 </a:t>
              </a:r>
              <a:endParaRPr lang="en-US" sz="1200" dirty="0">
                <a:solidFill>
                  <a:schemeClr val="tx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endParaRPr>
            </a:p>
            <a:p>
              <a:pPr>
                <a:spcAft>
                  <a:spcPts val="0"/>
                </a:spcAft>
              </a:pPr>
              <a:r>
                <a:rPr lang="en-US" sz="1600" dirty="0">
                  <a:solidFill>
                    <a:schemeClr val="tx1"/>
                  </a:solidFill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1</a:t>
              </a:r>
              <a:r>
                <a:rPr lang="th-TH" sz="1600" dirty="0">
                  <a:solidFill>
                    <a:schemeClr val="tx1"/>
                  </a:solidFill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. ผู้อำนวยการกองพัฒนานักศึกษา</a:t>
              </a:r>
              <a:endParaRPr lang="en-US" sz="1200" dirty="0">
                <a:solidFill>
                  <a:schemeClr val="tx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endParaRPr>
            </a:p>
            <a:p>
              <a:r>
                <a:rPr lang="th-TH" sz="1600" dirty="0">
                  <a:solidFill>
                    <a:schemeClr val="tx1"/>
                  </a:solidFill>
                  <a:latin typeface="TH SarabunPSK" panose="020B0500040200020003" pitchFamily="34" charset="-34"/>
                  <a:ea typeface="Cordia New" panose="020B0304020202020204" pitchFamily="34" charset="-34"/>
                  <a:cs typeface="TH SarabunPSK" panose="020B0500040200020003" pitchFamily="34" charset="-34"/>
                </a:rPr>
                <a:t>2. หัวหน้างานอนามัยฯ</a:t>
              </a:r>
              <a:endParaRPr lang="th-TH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1" name="สี่เหลี่ยมผืนผ้า 20"/>
            <p:cNvSpPr/>
            <p:nvPr/>
          </p:nvSpPr>
          <p:spPr>
            <a:xfrm>
              <a:off x="678992" y="1530264"/>
              <a:ext cx="2026221" cy="472527"/>
            </a:xfrm>
            <a:prstGeom prst="rect">
              <a:avLst/>
            </a:prstGeom>
            <a:solidFill>
              <a:srgbClr val="CCFFCC"/>
            </a:solidFill>
            <a:ln w="158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th-TH" sz="16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โครงการ</a:t>
              </a:r>
              <a:r>
                <a:rPr lang="en-US" sz="16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/</a:t>
              </a:r>
              <a:r>
                <a:rPr lang="th-TH" sz="16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กิจกรรม</a:t>
              </a:r>
              <a:endParaRPr lang="th-TH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749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ight Arrow 46"/>
          <p:cNvSpPr/>
          <p:nvPr/>
        </p:nvSpPr>
        <p:spPr>
          <a:xfrm>
            <a:off x="2021307" y="1813703"/>
            <a:ext cx="219285" cy="283197"/>
          </a:xfrm>
          <a:prstGeom prst="rightArrow">
            <a:avLst/>
          </a:prstGeom>
          <a:solidFill>
            <a:srgbClr val="0000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342133" y="646207"/>
            <a:ext cx="9797218" cy="472527"/>
          </a:xfrm>
          <a:prstGeom prst="rect">
            <a:avLst/>
          </a:prstGeom>
          <a:solidFill>
            <a:srgbClr val="92D050"/>
          </a:solidFill>
          <a:ln w="158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กลยุทธ์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แนวทางจัดการความเสี่ยง</a:t>
            </a: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581616" y="5041442"/>
            <a:ext cx="1554480" cy="11049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รูปภาพ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32" name="สี่เหลี่ยมผืนผ้ามุมมน 31"/>
          <p:cNvSpPr/>
          <p:nvPr/>
        </p:nvSpPr>
        <p:spPr>
          <a:xfrm>
            <a:off x="2468905" y="5136213"/>
            <a:ext cx="1554480" cy="11049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รูปภาพ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33" name="สี่เหลี่ยมผืนผ้ามุมมน 32"/>
          <p:cNvSpPr/>
          <p:nvPr/>
        </p:nvSpPr>
        <p:spPr>
          <a:xfrm>
            <a:off x="4200533" y="5175358"/>
            <a:ext cx="1554480" cy="11049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รูปภาพ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37" name="รูปแบบอิสระ 36"/>
          <p:cNvSpPr/>
          <p:nvPr/>
        </p:nvSpPr>
        <p:spPr>
          <a:xfrm>
            <a:off x="342133" y="-9439"/>
            <a:ext cx="11346947" cy="580262"/>
          </a:xfrm>
          <a:custGeom>
            <a:avLst/>
            <a:gdLst>
              <a:gd name="connsiteX0" fmla="*/ 312041 w 8856984"/>
              <a:gd name="connsiteY0" fmla="*/ 0 h 399303"/>
              <a:gd name="connsiteX1" fmla="*/ 8544943 w 8856984"/>
              <a:gd name="connsiteY1" fmla="*/ 0 h 399303"/>
              <a:gd name="connsiteX2" fmla="*/ 8856984 w 8856984"/>
              <a:gd name="connsiteY2" fmla="*/ 312041 h 399303"/>
              <a:gd name="connsiteX3" fmla="*/ 8856984 w 8856984"/>
              <a:gd name="connsiteY3" fmla="*/ 399303 h 399303"/>
              <a:gd name="connsiteX4" fmla="*/ 0 w 8856984"/>
              <a:gd name="connsiteY4" fmla="*/ 399303 h 399303"/>
              <a:gd name="connsiteX5" fmla="*/ 0 w 8856984"/>
              <a:gd name="connsiteY5" fmla="*/ 312041 h 399303"/>
              <a:gd name="connsiteX6" fmla="*/ 312041 w 8856984"/>
              <a:gd name="connsiteY6" fmla="*/ 0 h 399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56984" h="399303">
                <a:moveTo>
                  <a:pt x="312041" y="0"/>
                </a:moveTo>
                <a:lnTo>
                  <a:pt x="8544943" y="0"/>
                </a:lnTo>
                <a:cubicBezTo>
                  <a:pt x="8717278" y="0"/>
                  <a:pt x="8856984" y="139706"/>
                  <a:pt x="8856984" y="312041"/>
                </a:cubicBezTo>
                <a:lnTo>
                  <a:pt x="8856984" y="399303"/>
                </a:lnTo>
                <a:lnTo>
                  <a:pt x="0" y="399303"/>
                </a:ln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ประเด็นความเสี่ยงที่ </a:t>
            </a:r>
            <a:r>
              <a:rPr lang="th-TH" sz="28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 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คุณภาพบัณฑิตไม่สอดคล้องกับตลาดแรงงานที่มีการเปลี่ยนแปลงอย่างรวดเร็ว</a:t>
            </a:r>
            <a:endParaRPr lang="th-TH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31" name="กลุ่ม 30"/>
          <p:cNvGrpSpPr/>
          <p:nvPr/>
        </p:nvGrpSpPr>
        <p:grpSpPr>
          <a:xfrm>
            <a:off x="10256697" y="599514"/>
            <a:ext cx="1935303" cy="963236"/>
            <a:chOff x="10209054" y="591244"/>
            <a:chExt cx="1950719" cy="955615"/>
          </a:xfrm>
        </p:grpSpPr>
        <p:sp>
          <p:nvSpPr>
            <p:cNvPr id="8" name="แผนผังลําดับงาน: กระบวนการสำรอง 7"/>
            <p:cNvSpPr/>
            <p:nvPr/>
          </p:nvSpPr>
          <p:spPr>
            <a:xfrm>
              <a:off x="10241280" y="610580"/>
              <a:ext cx="1886268" cy="936279"/>
            </a:xfrm>
            <a:prstGeom prst="flowChartAlternateProcess">
              <a:avLst/>
            </a:prstGeom>
            <a:solidFill>
              <a:srgbClr val="FFCC99"/>
            </a:solidFill>
            <a:ln>
              <a:solidFill>
                <a:srgbClr val="FF9933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8" name="กล่องข้อความ 17"/>
            <p:cNvSpPr txBox="1"/>
            <p:nvPr/>
          </p:nvSpPr>
          <p:spPr>
            <a:xfrm>
              <a:off x="10209054" y="591244"/>
              <a:ext cx="19507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ระดับความเสี่ยงสูงมาก</a:t>
              </a:r>
              <a:br>
                <a:rPr lang="th-TH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16 (สูงมาก)</a:t>
              </a:r>
              <a:br>
                <a:rPr lang="th-TH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(โอกาส 4 × ผลกระทบ 4)</a:t>
              </a:r>
              <a:endParaRPr lang="th-TH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34" name="สี่เหลี่ยมผืนผ้ามุมมน 33"/>
          <p:cNvSpPr/>
          <p:nvPr/>
        </p:nvSpPr>
        <p:spPr>
          <a:xfrm>
            <a:off x="5947277" y="5136213"/>
            <a:ext cx="1554480" cy="11049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รูปภาพ</a:t>
            </a:r>
            <a:endParaRPr lang="th-TH" dirty="0">
              <a:solidFill>
                <a:schemeClr val="tx1"/>
              </a:solidFill>
            </a:endParaRPr>
          </a:p>
        </p:txBody>
      </p:sp>
      <p:graphicFrame>
        <p:nvGraphicFramePr>
          <p:cNvPr id="27" name="ตาราง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04635"/>
              </p:ext>
            </p:extLst>
          </p:nvPr>
        </p:nvGraphicFramePr>
        <p:xfrm>
          <a:off x="342133" y="1156508"/>
          <a:ext cx="1641982" cy="3217787"/>
        </p:xfrm>
        <a:graphic>
          <a:graphicData uri="http://schemas.openxmlformats.org/drawingml/2006/table">
            <a:tbl>
              <a:tblPr firstRow="1" bandRow="1"/>
              <a:tblGrid>
                <a:gridCol w="1641982">
                  <a:extLst>
                    <a:ext uri="{9D8B030D-6E8A-4147-A177-3AD203B41FA5}">
                      <a16:colId xmlns:a16="http://schemas.microsoft.com/office/drawing/2014/main" val="2329570379"/>
                    </a:ext>
                  </a:extLst>
                </a:gridCol>
              </a:tblGrid>
              <a:tr h="2960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 defTabSz="1219170" latinLnBrk="1"/>
                      <a:r>
                        <a:rPr lang="th-TH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ปัจจัยเสี่ยง</a:t>
                      </a:r>
                      <a:endParaRPr lang="en-US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21920" marR="0" marT="0" marB="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795068"/>
                  </a:ext>
                </a:extLst>
              </a:tr>
              <a:tr h="29216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1. บัณฑิตขาดทักษะที่สำคัญและสอดคล้องในการทำงานในสาขาอาชีพใหม่ ทำให้การมีงานทำของบัณฑิตมีแนวโน้มลดลง 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108000" marR="0" marT="60960" marB="6096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49359"/>
                  </a:ext>
                </a:extLst>
              </a:tr>
            </a:tbl>
          </a:graphicData>
        </a:graphic>
      </p:graphicFrame>
      <p:graphicFrame>
        <p:nvGraphicFramePr>
          <p:cNvPr id="39" name="ตาราง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005292"/>
              </p:ext>
            </p:extLst>
          </p:nvPr>
        </p:nvGraphicFramePr>
        <p:xfrm>
          <a:off x="6823590" y="1171007"/>
          <a:ext cx="1583311" cy="3217787"/>
        </p:xfrm>
        <a:graphic>
          <a:graphicData uri="http://schemas.openxmlformats.org/drawingml/2006/table">
            <a:tbl>
              <a:tblPr firstRow="1" bandRow="1"/>
              <a:tblGrid>
                <a:gridCol w="1583311">
                  <a:extLst>
                    <a:ext uri="{9D8B030D-6E8A-4147-A177-3AD203B41FA5}">
                      <a16:colId xmlns:a16="http://schemas.microsoft.com/office/drawing/2014/main" val="2329570379"/>
                    </a:ext>
                  </a:extLst>
                </a:gridCol>
              </a:tblGrid>
              <a:tr h="2960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 defTabSz="1219170" latinLnBrk="1"/>
                      <a:r>
                        <a:rPr lang="th-TH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ปัจจัยเสี่ยง</a:t>
                      </a:r>
                      <a:endParaRPr lang="en-US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21920" marR="0" marT="0" marB="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795068"/>
                  </a:ext>
                </a:extLst>
              </a:tr>
              <a:tr h="29216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indent="0" algn="l">
                        <a:spcAft>
                          <a:spcPts val="0"/>
                        </a:spcAft>
                        <a:tabLst/>
                      </a:pPr>
                      <a:r>
                        <a:rPr lang="th-TH" sz="1600" dirty="0" smtClean="0">
                          <a:effectLst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2. ปรับปรุงหลักสูตรไม่ทันต่อความต้องการของตลาดแรงงาน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36000" marR="0" marT="60960" marB="6096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49359"/>
                  </a:ext>
                </a:extLst>
              </a:tr>
            </a:tbl>
          </a:graphicData>
        </a:graphic>
      </p:graphicFrame>
      <p:sp>
        <p:nvSpPr>
          <p:cNvPr id="41" name="สี่เหลี่ยมผืนผ้ามุมมน 40"/>
          <p:cNvSpPr/>
          <p:nvPr/>
        </p:nvSpPr>
        <p:spPr>
          <a:xfrm>
            <a:off x="7600817" y="5258157"/>
            <a:ext cx="1554480" cy="11049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รูปภาพ</a:t>
            </a:r>
            <a:endParaRPr lang="th-TH" dirty="0">
              <a:solidFill>
                <a:schemeClr val="tx1"/>
              </a:solidFill>
            </a:endParaRPr>
          </a:p>
        </p:txBody>
      </p:sp>
      <p:graphicFrame>
        <p:nvGraphicFramePr>
          <p:cNvPr id="19" name="ตาราง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480453"/>
              </p:ext>
            </p:extLst>
          </p:nvPr>
        </p:nvGraphicFramePr>
        <p:xfrm>
          <a:off x="2272683" y="1171007"/>
          <a:ext cx="4518561" cy="3779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18561">
                  <a:extLst>
                    <a:ext uri="{9D8B030D-6E8A-4147-A177-3AD203B41FA5}">
                      <a16:colId xmlns:a16="http://schemas.microsoft.com/office/drawing/2014/main" val="2329570379"/>
                    </a:ext>
                  </a:extLst>
                </a:gridCol>
              </a:tblGrid>
              <a:tr h="1137920"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จัดทำแผนที่ทักษะ (</a:t>
                      </a:r>
                      <a:r>
                        <a:rPr lang="en-US" sz="16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Skill Mapping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) และทรานสคริปต์โชว์ผลทักษะ </a:t>
                      </a:r>
                      <a:b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16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Skill Transcript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) เพื่อพัฒนานักศึกษาให้มีทักษะตรงความต้องการของผู้ใช้อย่างครบวงจรใน</a:t>
                      </a:r>
                      <a:r>
                        <a:rPr lang="th-TH" sz="1600" dirty="0" err="1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การทำ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6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Skill Mapping 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หรือแผนที่ทักษะเพื่อระบุทักษะที่สำคัญในการทำงานในสาขาอาชีพสมัยใหม่ และเป็นไปตามความต้องการของประเทศ โดยเชื่อมโยงกับผลลัพธ์การเรียนรู้ของหลักสูตร (</a:t>
                      </a:r>
                      <a:r>
                        <a:rPr lang="en-US" sz="16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PLOs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)</a:t>
                      </a:r>
                      <a:r>
                        <a:rPr lang="en-US" sz="16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​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และหา </a:t>
                      </a:r>
                      <a:r>
                        <a:rPr lang="en-US" sz="16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Gap Analysis 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ตลอดจนปรับปรุงทักษะที่จำเป็นต่อการทำงานในแต่ละอาชีพ</a:t>
                      </a:r>
                      <a:r>
                        <a:rPr lang="th-TH" sz="1600" b="1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โดย</a:t>
                      </a:r>
                      <a:r>
                        <a:rPr lang="th-TH" sz="1600" dirty="0" err="1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การทำ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6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Skill Mapping 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จะใช้ข้อมูลจากการสำรวจความต้องการทักษะของภาคธุรกิจ และจากฐานข้อมูลการทำงานระดับโลก เพื่อทำการวิเคราะห์หาทักษะที่นักศึกษาควรมี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121920" marR="0" marT="0" marB="0">
                    <a:lnL w="952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795068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th-TH" sz="19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19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288000" marR="0" marT="60960" marB="60960">
                    <a:lnL w="952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49359"/>
                  </a:ext>
                </a:extLst>
              </a:tr>
            </a:tbl>
          </a:graphicData>
        </a:graphic>
      </p:graphicFrame>
      <p:graphicFrame>
        <p:nvGraphicFramePr>
          <p:cNvPr id="20" name="ตาราง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118713"/>
              </p:ext>
            </p:extLst>
          </p:nvPr>
        </p:nvGraphicFramePr>
        <p:xfrm>
          <a:off x="8444093" y="1171007"/>
          <a:ext cx="1702851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02851">
                  <a:extLst>
                    <a:ext uri="{9D8B030D-6E8A-4147-A177-3AD203B41FA5}">
                      <a16:colId xmlns:a16="http://schemas.microsoft.com/office/drawing/2014/main" val="2329570379"/>
                    </a:ext>
                  </a:extLst>
                </a:gridCol>
              </a:tblGrid>
              <a:tr h="524402"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th-TH" sz="1600" dirty="0" smtClean="0">
                          <a:effectLst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พัฒนาระบบและ</a:t>
                      </a:r>
                      <a:r>
                        <a:rPr lang="th-TH" sz="1600" dirty="0" err="1" smtClean="0">
                          <a:effectLst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กลไกล</a:t>
                      </a:r>
                      <a:r>
                        <a:rPr lang="th-TH" sz="1600" dirty="0" smtClean="0">
                          <a:effectLst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ในการปรับปรุงหลักสูตรให้</a:t>
                      </a:r>
                      <a:r>
                        <a:rPr lang="th-TH" sz="1600" dirty="0" smtClean="0">
                          <a:effectLst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มีความรวดเร็ว เพื่อตรงตามความต้องการของผู้เรียนและตลาดแรงงานในปัจจุบัน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121920" marR="0" marT="0" marB="0">
                    <a:lnL w="952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795068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th-TH" sz="19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19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288000" marR="0" marT="60960" marB="60960">
                    <a:lnL w="952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49359"/>
                  </a:ext>
                </a:extLst>
              </a:tr>
            </a:tbl>
          </a:graphicData>
        </a:graphic>
      </p:graphicFrame>
      <p:grpSp>
        <p:nvGrpSpPr>
          <p:cNvPr id="21" name="กลุ่ม 20"/>
          <p:cNvGrpSpPr/>
          <p:nvPr/>
        </p:nvGrpSpPr>
        <p:grpSpPr>
          <a:xfrm>
            <a:off x="10334296" y="1632374"/>
            <a:ext cx="1793505" cy="4608739"/>
            <a:chOff x="663737" y="1530264"/>
            <a:chExt cx="2041476" cy="4181883"/>
          </a:xfrm>
        </p:grpSpPr>
        <p:sp>
          <p:nvSpPr>
            <p:cNvPr id="22" name="สี่เหลี่ยมผืนผ้า 21"/>
            <p:cNvSpPr/>
            <p:nvPr/>
          </p:nvSpPr>
          <p:spPr>
            <a:xfrm>
              <a:off x="663737" y="2095693"/>
              <a:ext cx="2026222" cy="3616454"/>
            </a:xfrm>
            <a:prstGeom prst="rect">
              <a:avLst/>
            </a:prstGeom>
            <a:solidFill>
              <a:srgbClr val="FFFFCC"/>
            </a:solidFill>
            <a:ln w="158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8000" bIns="48000" rtlCol="0" anchor="ctr"/>
            <a:lstStyle/>
            <a:p>
              <a:pPr>
                <a:spcAft>
                  <a:spcPts val="0"/>
                </a:spcAft>
              </a:pPr>
              <a:r>
                <a:rPr lang="th-TH" sz="1600" dirty="0">
                  <a:solidFill>
                    <a:schemeClr val="tx1"/>
                  </a:solidFill>
                  <a:latin typeface="TH SarabunPSK" panose="020B0500040200020003" pitchFamily="34" charset="-34"/>
                  <a:ea typeface="Cordia New" panose="020B0304020202020204" pitchFamily="34" charset="-34"/>
                  <a:cs typeface="TH SarabunPSK" panose="020B0500040200020003" pitchFamily="34" charset="-34"/>
                </a:rPr>
                <a:t>โครงการอบรมการพัฒนา ปรับปรุงหลักสูตร เพื่อยกระดับคุณภาพการศึกษา</a:t>
              </a:r>
              <a:r>
                <a:rPr lang="en-US" sz="16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/>
              </a:r>
              <a:br>
                <a:rPr lang="en-US" sz="16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sz="16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งบประมาณ </a:t>
              </a:r>
              <a:r>
                <a:rPr lang="en-US" sz="1600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113,000 </a:t>
              </a:r>
              <a:r>
                <a:rPr lang="th-TH" sz="16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บาท</a:t>
              </a:r>
              <a:br>
                <a:rPr lang="th-TH" sz="16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sz="1600" b="1" dirty="0" smtClean="0">
                  <a:solidFill>
                    <a:schemeClr val="tx1"/>
                  </a:solidFill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ระยะเวลา </a:t>
              </a:r>
              <a:r>
                <a:rPr lang="th-TH" sz="1600" b="1" dirty="0">
                  <a:solidFill>
                    <a:schemeClr val="tx1"/>
                  </a:solidFill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:</a:t>
              </a:r>
              <a:r>
                <a:rPr lang="th-TH" sz="1600" dirty="0">
                  <a:solidFill>
                    <a:schemeClr val="tx1"/>
                  </a:solidFill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 </a:t>
              </a:r>
              <a:endParaRPr lang="en-US" sz="1200" dirty="0">
                <a:solidFill>
                  <a:schemeClr val="tx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endParaRPr>
            </a:p>
            <a:p>
              <a:pPr>
                <a:spcAft>
                  <a:spcPts val="0"/>
                </a:spcAft>
              </a:pPr>
              <a:r>
                <a:rPr lang="th-TH" sz="1600" dirty="0">
                  <a:solidFill>
                    <a:schemeClr val="tx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H SarabunPSK" panose="020B0500040200020003" pitchFamily="34" charset="-34"/>
                </a:rPr>
                <a:t>ม.ค. – ก.ย. 67</a:t>
              </a:r>
              <a:r>
                <a:rPr lang="en-US" sz="1600" dirty="0">
                  <a:solidFill>
                    <a:schemeClr val="tx1"/>
                  </a:solidFill>
                  <a:latin typeface="TH SarabunPSK" panose="020B0500040200020003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/>
              </a:r>
              <a:br>
                <a:rPr lang="en-US" sz="1600" dirty="0">
                  <a:solidFill>
                    <a:schemeClr val="tx1"/>
                  </a:solidFill>
                  <a:latin typeface="TH SarabunPSK" panose="020B0500040200020003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</a:br>
              <a:r>
                <a:rPr lang="th-TH" sz="1600" b="1" dirty="0">
                  <a:solidFill>
                    <a:schemeClr val="tx1"/>
                  </a:solidFill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ผู้กำกับดูแล :</a:t>
              </a:r>
              <a:r>
                <a:rPr lang="th-TH" sz="1600" dirty="0">
                  <a:solidFill>
                    <a:schemeClr val="tx1"/>
                  </a:solidFill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 </a:t>
              </a:r>
              <a:endParaRPr lang="en-US" sz="1200" dirty="0">
                <a:solidFill>
                  <a:schemeClr val="tx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endParaRPr>
            </a:p>
            <a:p>
              <a:pPr>
                <a:spcAft>
                  <a:spcPts val="0"/>
                </a:spcAft>
              </a:pPr>
              <a:r>
                <a:rPr lang="th-TH" sz="1600" dirty="0">
                  <a:solidFill>
                    <a:schemeClr val="tx1"/>
                  </a:solidFill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ผศ.ดร.สมบูรณ์ ชาวชายโขง</a:t>
              </a:r>
              <a:endParaRPr lang="en-US" sz="1200" dirty="0">
                <a:solidFill>
                  <a:schemeClr val="tx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endParaRPr>
            </a:p>
            <a:p>
              <a:pPr>
                <a:spcAft>
                  <a:spcPts val="0"/>
                </a:spcAft>
              </a:pPr>
              <a:r>
                <a:rPr lang="th-TH" sz="1600" dirty="0">
                  <a:solidFill>
                    <a:schemeClr val="tx1"/>
                  </a:solidFill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รองอธิการบดี</a:t>
              </a:r>
              <a:r>
                <a:rPr lang="en-US" sz="1600" dirty="0">
                  <a:solidFill>
                    <a:schemeClr val="tx1"/>
                  </a:solidFill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/>
              </a:r>
              <a:br>
                <a:rPr lang="en-US" sz="1600" dirty="0">
                  <a:solidFill>
                    <a:schemeClr val="tx1"/>
                  </a:solidFill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</a:br>
              <a:r>
                <a:rPr lang="th-TH" sz="1600" b="1" dirty="0">
                  <a:solidFill>
                    <a:schemeClr val="tx1"/>
                  </a:solidFill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ผู้รับผิดชอบ:</a:t>
              </a:r>
              <a:r>
                <a:rPr lang="th-TH" sz="1600" dirty="0">
                  <a:solidFill>
                    <a:schemeClr val="tx1"/>
                  </a:solidFill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 </a:t>
              </a:r>
              <a:endParaRPr lang="en-US" sz="1200" dirty="0">
                <a:solidFill>
                  <a:schemeClr val="tx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endParaRPr>
            </a:p>
            <a:p>
              <a:pPr>
                <a:spcAft>
                  <a:spcPts val="0"/>
                </a:spcAft>
              </a:pPr>
              <a:r>
                <a:rPr lang="en-US" sz="1600" dirty="0">
                  <a:solidFill>
                    <a:schemeClr val="tx1"/>
                  </a:solidFill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1</a:t>
              </a:r>
              <a:r>
                <a:rPr lang="th-TH" sz="1600" dirty="0">
                  <a:solidFill>
                    <a:schemeClr val="tx1"/>
                  </a:solidFill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. คณบดีทุกคณะ</a:t>
              </a:r>
              <a:endParaRPr lang="en-US" sz="1200" dirty="0">
                <a:solidFill>
                  <a:schemeClr val="tx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endParaRPr>
            </a:p>
            <a:p>
              <a:r>
                <a:rPr lang="th-TH" sz="1600" dirty="0">
                  <a:solidFill>
                    <a:schemeClr val="tx1"/>
                  </a:solidFill>
                  <a:latin typeface="TH SarabunPSK" panose="020B0500040200020003" pitchFamily="34" charset="-34"/>
                  <a:ea typeface="Cordia New" panose="020B0304020202020204" pitchFamily="34" charset="-34"/>
                  <a:cs typeface="TH SarabunPSK" panose="020B0500040200020003" pitchFamily="34" charset="-34"/>
                </a:rPr>
                <a:t>2. ผู้อำนวยการสำนักส่งเสริมวิชาการและงานทะเบียน</a:t>
              </a:r>
              <a:endParaRPr lang="th-TH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4" name="สี่เหลี่ยมผืนผ้า 23"/>
            <p:cNvSpPr/>
            <p:nvPr/>
          </p:nvSpPr>
          <p:spPr>
            <a:xfrm>
              <a:off x="678992" y="1530264"/>
              <a:ext cx="2026221" cy="472527"/>
            </a:xfrm>
            <a:prstGeom prst="rect">
              <a:avLst/>
            </a:prstGeom>
            <a:solidFill>
              <a:srgbClr val="CCFFCC"/>
            </a:solidFill>
            <a:ln w="158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th-TH" sz="16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โครงการ</a:t>
              </a:r>
              <a:r>
                <a:rPr lang="en-US" sz="16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/</a:t>
              </a:r>
              <a:r>
                <a:rPr lang="th-TH" sz="16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กิจกรรม</a:t>
              </a:r>
              <a:endParaRPr lang="th-TH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1632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ight Arrow 46"/>
          <p:cNvSpPr/>
          <p:nvPr/>
        </p:nvSpPr>
        <p:spPr>
          <a:xfrm>
            <a:off x="2021307" y="1813703"/>
            <a:ext cx="219285" cy="283197"/>
          </a:xfrm>
          <a:prstGeom prst="rightArrow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342133" y="646207"/>
            <a:ext cx="9797218" cy="472527"/>
          </a:xfrm>
          <a:prstGeom prst="rect">
            <a:avLst/>
          </a:prstGeom>
          <a:solidFill>
            <a:srgbClr val="FF99CC"/>
          </a:solidFill>
          <a:ln w="15875"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กลยุทธ์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แนวทางจัดการความเสี่ยง</a:t>
            </a: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576469" y="5508167"/>
            <a:ext cx="1554480" cy="11049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รูปภาพ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32" name="สี่เหลี่ยมผืนผ้ามุมมน 31"/>
          <p:cNvSpPr/>
          <p:nvPr/>
        </p:nvSpPr>
        <p:spPr>
          <a:xfrm>
            <a:off x="3203664" y="5672330"/>
            <a:ext cx="1554480" cy="11049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รูปภาพ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33" name="สี่เหลี่ยมผืนผ้ามุมมน 32"/>
          <p:cNvSpPr/>
          <p:nvPr/>
        </p:nvSpPr>
        <p:spPr>
          <a:xfrm>
            <a:off x="4895977" y="5688663"/>
            <a:ext cx="1554480" cy="11049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รูปภาพ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37" name="รูปแบบอิสระ 36"/>
          <p:cNvSpPr/>
          <p:nvPr/>
        </p:nvSpPr>
        <p:spPr>
          <a:xfrm>
            <a:off x="481695" y="-9439"/>
            <a:ext cx="11207385" cy="580262"/>
          </a:xfrm>
          <a:custGeom>
            <a:avLst/>
            <a:gdLst>
              <a:gd name="connsiteX0" fmla="*/ 312041 w 8856984"/>
              <a:gd name="connsiteY0" fmla="*/ 0 h 399303"/>
              <a:gd name="connsiteX1" fmla="*/ 8544943 w 8856984"/>
              <a:gd name="connsiteY1" fmla="*/ 0 h 399303"/>
              <a:gd name="connsiteX2" fmla="*/ 8856984 w 8856984"/>
              <a:gd name="connsiteY2" fmla="*/ 312041 h 399303"/>
              <a:gd name="connsiteX3" fmla="*/ 8856984 w 8856984"/>
              <a:gd name="connsiteY3" fmla="*/ 399303 h 399303"/>
              <a:gd name="connsiteX4" fmla="*/ 0 w 8856984"/>
              <a:gd name="connsiteY4" fmla="*/ 399303 h 399303"/>
              <a:gd name="connsiteX5" fmla="*/ 0 w 8856984"/>
              <a:gd name="connsiteY5" fmla="*/ 312041 h 399303"/>
              <a:gd name="connsiteX6" fmla="*/ 312041 w 8856984"/>
              <a:gd name="connsiteY6" fmla="*/ 0 h 399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56984" h="399303">
                <a:moveTo>
                  <a:pt x="312041" y="0"/>
                </a:moveTo>
                <a:lnTo>
                  <a:pt x="8544943" y="0"/>
                </a:lnTo>
                <a:cubicBezTo>
                  <a:pt x="8717278" y="0"/>
                  <a:pt x="8856984" y="139706"/>
                  <a:pt x="8856984" y="312041"/>
                </a:cubicBezTo>
                <a:lnTo>
                  <a:pt x="8856984" y="399303"/>
                </a:lnTo>
                <a:lnTo>
                  <a:pt x="0" y="399303"/>
                </a:ln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ประเด็นความเสี่ยงที่ </a:t>
            </a:r>
            <a:r>
              <a:rPr lang="th-TH" sz="28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 </a:t>
            </a:r>
            <a:r>
              <a:rPr lang="th-TH" sz="2800" b="1" dirty="0" smtClean="0">
                <a:solidFill>
                  <a:schemeClr val="tx1"/>
                </a:solidFill>
                <a:ea typeface="Cordia New" panose="020B0304020202020204" pitchFamily="34" charset="-34"/>
                <a:cs typeface="TH SarabunPSK" panose="020B0500040200020003" pitchFamily="34" charset="-34"/>
              </a:rPr>
              <a:t>ความ</a:t>
            </a:r>
            <a:r>
              <a:rPr lang="th-TH" sz="2800" b="1" dirty="0">
                <a:solidFill>
                  <a:schemeClr val="tx1"/>
                </a:solidFill>
                <a:ea typeface="Cordia New" panose="020B0304020202020204" pitchFamily="34" charset="-34"/>
                <a:cs typeface="TH SarabunPSK" panose="020B0500040200020003" pitchFamily="34" charset="-34"/>
              </a:rPr>
              <a:t>ผิดพลาดที่เกิดขึ้นจากการปฏิบัติงานไม่เป็นไปตามกฎระเบียบ</a:t>
            </a:r>
            <a:endParaRPr lang="th-TH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31" name="กลุ่ม 30"/>
          <p:cNvGrpSpPr/>
          <p:nvPr/>
        </p:nvGrpSpPr>
        <p:grpSpPr>
          <a:xfrm>
            <a:off x="10256697" y="599514"/>
            <a:ext cx="1935303" cy="963236"/>
            <a:chOff x="10209054" y="591244"/>
            <a:chExt cx="1950719" cy="955615"/>
          </a:xfrm>
        </p:grpSpPr>
        <p:sp>
          <p:nvSpPr>
            <p:cNvPr id="8" name="แผนผังลําดับงาน: กระบวนการสำรอง 7"/>
            <p:cNvSpPr/>
            <p:nvPr/>
          </p:nvSpPr>
          <p:spPr>
            <a:xfrm>
              <a:off x="10241280" y="610580"/>
              <a:ext cx="1886268" cy="936279"/>
            </a:xfrm>
            <a:prstGeom prst="flowChartAlternateProcess">
              <a:avLst/>
            </a:prstGeom>
            <a:solidFill>
              <a:srgbClr val="FFCC99"/>
            </a:solidFill>
            <a:ln>
              <a:solidFill>
                <a:srgbClr val="FF9933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8" name="กล่องข้อความ 17"/>
            <p:cNvSpPr txBox="1"/>
            <p:nvPr/>
          </p:nvSpPr>
          <p:spPr>
            <a:xfrm>
              <a:off x="10209054" y="591244"/>
              <a:ext cx="19507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ระดับความเสี่ยงสูงมาก</a:t>
              </a:r>
              <a:br>
                <a:rPr lang="th-TH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16 (สูงมาก)</a:t>
              </a:r>
              <a:br>
                <a:rPr lang="th-TH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(โอกาส 4 × ผลกระทบ 4)</a:t>
              </a:r>
              <a:endParaRPr lang="th-TH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34" name="สี่เหลี่ยมผืนผ้ามุมมน 33"/>
          <p:cNvSpPr/>
          <p:nvPr/>
        </p:nvSpPr>
        <p:spPr>
          <a:xfrm>
            <a:off x="6726123" y="5593892"/>
            <a:ext cx="1554480" cy="11049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รูปภาพ</a:t>
            </a:r>
            <a:endParaRPr lang="th-TH" dirty="0">
              <a:solidFill>
                <a:schemeClr val="tx1"/>
              </a:solidFill>
            </a:endParaRPr>
          </a:p>
        </p:txBody>
      </p:sp>
      <p:graphicFrame>
        <p:nvGraphicFramePr>
          <p:cNvPr id="27" name="ตาราง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171755"/>
              </p:ext>
            </p:extLst>
          </p:nvPr>
        </p:nvGraphicFramePr>
        <p:xfrm>
          <a:off x="342133" y="1156508"/>
          <a:ext cx="1641982" cy="3781252"/>
        </p:xfrm>
        <a:graphic>
          <a:graphicData uri="http://schemas.openxmlformats.org/drawingml/2006/table">
            <a:tbl>
              <a:tblPr firstRow="1" bandRow="1"/>
              <a:tblGrid>
                <a:gridCol w="1641982">
                  <a:extLst>
                    <a:ext uri="{9D8B030D-6E8A-4147-A177-3AD203B41FA5}">
                      <a16:colId xmlns:a16="http://schemas.microsoft.com/office/drawing/2014/main" val="2329570379"/>
                    </a:ext>
                  </a:extLst>
                </a:gridCol>
              </a:tblGrid>
              <a:tr h="3479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 defTabSz="1219170" latinLnBrk="1"/>
                      <a:r>
                        <a:rPr lang="th-TH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ปัจจัยเสี่ยง</a:t>
                      </a:r>
                      <a:endParaRPr lang="en-US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21920" marR="0" marT="0" marB="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795068"/>
                  </a:ext>
                </a:extLst>
              </a:tr>
              <a:tr h="34333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1. บัณฑิตขาดทักษะที่สำคัญและสอดคล้องในการทำงานในสาขาอาชีพใหม่ ทำให้การมีงานทำของบัณฑิตมีแนวโน้มลดลง 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108000" marR="0" marT="60960" marB="6096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49359"/>
                  </a:ext>
                </a:extLst>
              </a:tr>
            </a:tbl>
          </a:graphicData>
        </a:graphic>
      </p:graphicFrame>
      <p:graphicFrame>
        <p:nvGraphicFramePr>
          <p:cNvPr id="39" name="ตาราง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155298"/>
              </p:ext>
            </p:extLst>
          </p:nvPr>
        </p:nvGraphicFramePr>
        <p:xfrm>
          <a:off x="5025327" y="1156508"/>
          <a:ext cx="1947114" cy="3840191"/>
        </p:xfrm>
        <a:graphic>
          <a:graphicData uri="http://schemas.openxmlformats.org/drawingml/2006/table">
            <a:tbl>
              <a:tblPr firstRow="1" bandRow="1"/>
              <a:tblGrid>
                <a:gridCol w="1947114">
                  <a:extLst>
                    <a:ext uri="{9D8B030D-6E8A-4147-A177-3AD203B41FA5}">
                      <a16:colId xmlns:a16="http://schemas.microsoft.com/office/drawing/2014/main" val="2329570379"/>
                    </a:ext>
                  </a:extLst>
                </a:gridCol>
              </a:tblGrid>
              <a:tr h="3533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 defTabSz="1219170" latinLnBrk="1"/>
                      <a:r>
                        <a:rPr lang="th-TH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ปัจจัยเสี่ยง</a:t>
                      </a:r>
                      <a:endParaRPr lang="en-US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21920" marR="0" marT="0" marB="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795068"/>
                  </a:ext>
                </a:extLst>
              </a:tr>
              <a:tr h="34868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indent="0" algn="l">
                        <a:spcAft>
                          <a:spcPts val="0"/>
                        </a:spcAft>
                        <a:tabLst/>
                      </a:pPr>
                      <a:r>
                        <a:rPr lang="en-US" sz="1600" dirty="0" smtClean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. การสื่อสารองค์กรเกี่ยวกับข้อระเบียบ กฎหมายไม่ทั่วถึง 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36000" marR="0" marT="60960" marB="6096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49359"/>
                  </a:ext>
                </a:extLst>
              </a:tr>
            </a:tbl>
          </a:graphicData>
        </a:graphic>
      </p:graphicFrame>
      <p:sp>
        <p:nvSpPr>
          <p:cNvPr id="41" name="สี่เหลี่ยมผืนผ้ามุมมน 40"/>
          <p:cNvSpPr/>
          <p:nvPr/>
        </p:nvSpPr>
        <p:spPr>
          <a:xfrm>
            <a:off x="8447007" y="5353407"/>
            <a:ext cx="1554480" cy="11049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รูปภาพ</a:t>
            </a:r>
            <a:endParaRPr lang="th-TH" dirty="0">
              <a:solidFill>
                <a:schemeClr val="tx1"/>
              </a:solidFill>
            </a:endParaRPr>
          </a:p>
        </p:txBody>
      </p:sp>
      <p:graphicFrame>
        <p:nvGraphicFramePr>
          <p:cNvPr id="21" name="ตาราง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969528"/>
              </p:ext>
            </p:extLst>
          </p:nvPr>
        </p:nvGraphicFramePr>
        <p:xfrm>
          <a:off x="2240592" y="1171007"/>
          <a:ext cx="2582868" cy="38633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2868">
                  <a:extLst>
                    <a:ext uri="{9D8B030D-6E8A-4147-A177-3AD203B41FA5}">
                      <a16:colId xmlns:a16="http://schemas.microsoft.com/office/drawing/2014/main" val="2329570379"/>
                    </a:ext>
                  </a:extLst>
                </a:gridCol>
              </a:tblGrid>
              <a:tr h="8031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. การเปลี่ยนแปลงเกี่ยวของระเบียบ ข้อกฎหมายภายนอกภาครัฐที่เกี่ยวข้อง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121920" marR="0" marT="0" marB="0">
                    <a:lnL w="9525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795068"/>
                  </a:ext>
                </a:extLst>
              </a:tr>
              <a:tr h="3060150">
                <a:tc>
                  <a:txBody>
                    <a:bodyPr/>
                    <a:lstStyle/>
                    <a:p>
                      <a:pPr marL="285750" indent="-285750" algn="l" defTabSz="914400" rtl="0" eaLnBrk="1" latinLnBrk="1" hangingPunct="1">
                        <a:buFontTx/>
                        <a:buChar char="-"/>
                      </a:pPr>
                      <a:endParaRPr lang="th-TH" sz="19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pPr marL="285750" indent="-285750" algn="l" defTabSz="914400" rtl="0" eaLnBrk="1" latinLnBrk="1" hangingPunct="1">
                        <a:buFontTx/>
                        <a:buChar char="-"/>
                      </a:pPr>
                      <a:endParaRPr lang="th-TH" sz="19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pPr marL="285750" indent="-285750" algn="l" defTabSz="914400" rtl="0" eaLnBrk="1" latinLnBrk="1" hangingPunct="1">
                        <a:buFontTx/>
                        <a:buChar char="-"/>
                      </a:pPr>
                      <a:endParaRPr lang="en-US" sz="19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288000" marR="0" marT="60960" marB="60960">
                    <a:lnL w="9525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49359"/>
                  </a:ext>
                </a:extLst>
              </a:tr>
            </a:tbl>
          </a:graphicData>
        </a:graphic>
      </p:graphicFrame>
      <p:graphicFrame>
        <p:nvGraphicFramePr>
          <p:cNvPr id="22" name="ตาราง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66330"/>
              </p:ext>
            </p:extLst>
          </p:nvPr>
        </p:nvGraphicFramePr>
        <p:xfrm>
          <a:off x="7347313" y="1171007"/>
          <a:ext cx="2885625" cy="38329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5625">
                  <a:extLst>
                    <a:ext uri="{9D8B030D-6E8A-4147-A177-3AD203B41FA5}">
                      <a16:colId xmlns:a16="http://schemas.microsoft.com/office/drawing/2014/main" val="2329570379"/>
                    </a:ext>
                  </a:extLst>
                </a:gridCol>
              </a:tblGrid>
              <a:tr h="13664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2. มีศูนย์บริการข่าวสารอย่างรวดเร็วและทั่วถึง</a:t>
                      </a:r>
                      <a:br>
                        <a:rPr lang="th-TH" sz="1600" dirty="0" smtClean="0">
                          <a:effectLst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dirty="0" smtClean="0">
                          <a:effectLst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3. สนับสนุนให้อาจารย์ บุคลากร เข้าร่วมอบรมเกี่ยวกับกฎระเบียบ ข้อบังคับที่เกี่ยวข้องกับการปฏิบัติงาน </a:t>
                      </a:r>
                      <a:br>
                        <a:rPr lang="th-TH" sz="1600" dirty="0" smtClean="0">
                          <a:effectLst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dirty="0" smtClean="0">
                          <a:effectLst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4. มีการติดตามการรับรู้เกี่ยวกับกฎระเบียบของบุคลากร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121920" marR="0" marT="0" marB="0">
                    <a:lnL w="9525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795068"/>
                  </a:ext>
                </a:extLst>
              </a:tr>
              <a:tr h="2369902">
                <a:tc>
                  <a:txBody>
                    <a:bodyPr/>
                    <a:lstStyle/>
                    <a:p>
                      <a:pPr marL="285750" indent="-285750" algn="l" defTabSz="914400" rtl="0" eaLnBrk="1" latinLnBrk="1" hangingPunct="1">
                        <a:buFontTx/>
                        <a:buChar char="-"/>
                      </a:pPr>
                      <a:endParaRPr lang="th-TH" sz="19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pPr marL="285750" indent="-285750" algn="l" defTabSz="914400" rtl="0" eaLnBrk="1" latinLnBrk="1" hangingPunct="1">
                        <a:buFontTx/>
                        <a:buChar char="-"/>
                      </a:pPr>
                      <a:endParaRPr lang="th-TH" sz="19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pPr marL="285750" indent="-285750" algn="l" defTabSz="914400" rtl="0" eaLnBrk="1" latinLnBrk="1" hangingPunct="1">
                        <a:buFontTx/>
                        <a:buChar char="-"/>
                      </a:pPr>
                      <a:endParaRPr lang="en-US" sz="19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288000" marR="0" marT="60960" marB="60960">
                    <a:lnL w="9525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49359"/>
                  </a:ext>
                </a:extLst>
              </a:tr>
            </a:tbl>
          </a:graphicData>
        </a:graphic>
      </p:graphicFrame>
      <p:sp>
        <p:nvSpPr>
          <p:cNvPr id="24" name="Right Arrow 46"/>
          <p:cNvSpPr/>
          <p:nvPr/>
        </p:nvSpPr>
        <p:spPr>
          <a:xfrm>
            <a:off x="7031114" y="1813703"/>
            <a:ext cx="219285" cy="283197"/>
          </a:xfrm>
          <a:prstGeom prst="rightArrow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9" name="กลุ่ม 18"/>
          <p:cNvGrpSpPr/>
          <p:nvPr/>
        </p:nvGrpSpPr>
        <p:grpSpPr>
          <a:xfrm>
            <a:off x="10334296" y="1632374"/>
            <a:ext cx="1793505" cy="4608739"/>
            <a:chOff x="663737" y="1530264"/>
            <a:chExt cx="2041476" cy="4181883"/>
          </a:xfrm>
        </p:grpSpPr>
        <p:sp>
          <p:nvSpPr>
            <p:cNvPr id="20" name="สี่เหลี่ยมผืนผ้า 19"/>
            <p:cNvSpPr/>
            <p:nvPr/>
          </p:nvSpPr>
          <p:spPr>
            <a:xfrm>
              <a:off x="663737" y="2095693"/>
              <a:ext cx="2026222" cy="3616454"/>
            </a:xfrm>
            <a:prstGeom prst="rect">
              <a:avLst/>
            </a:prstGeom>
            <a:solidFill>
              <a:srgbClr val="FFFFCC"/>
            </a:solidFill>
            <a:ln w="158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8000" bIns="48000" rtlCol="0" anchor="ctr"/>
            <a:lstStyle/>
            <a:p>
              <a:pPr>
                <a:spcAft>
                  <a:spcPts val="0"/>
                </a:spcAft>
              </a:pPr>
              <a:r>
                <a:rPr lang="th-TH" sz="1600" dirty="0" smtClean="0">
                  <a:solidFill>
                    <a:schemeClr val="tx1"/>
                  </a:solidFill>
                  <a:latin typeface="TH SarabunPSK" panose="020B0500040200020003" pitchFamily="34" charset="-34"/>
                  <a:ea typeface="Cordia New" panose="020B0304020202020204" pitchFamily="34" charset="-34"/>
                  <a:cs typeface="TH SarabunPSK" panose="020B0500040200020003" pitchFamily="34" charset="-34"/>
                </a:rPr>
                <a:t>โครงการ</a:t>
              </a:r>
              <a:r>
                <a:rPr lang="en-US" sz="1600" dirty="0" smtClean="0">
                  <a:solidFill>
                    <a:schemeClr val="tx1"/>
                  </a:solidFill>
                  <a:latin typeface="TH SarabunPSK" panose="020B0500040200020003" pitchFamily="34" charset="-34"/>
                  <a:ea typeface="Cordia New" panose="020B0304020202020204" pitchFamily="34" charset="-34"/>
                  <a:cs typeface="TH SarabunPSK" panose="020B0500040200020003" pitchFamily="34" charset="-34"/>
                </a:rPr>
                <a:t>…………………………..</a:t>
              </a:r>
              <a:r>
                <a:rPr lang="en-US" sz="16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/>
              </a:r>
              <a:br>
                <a:rPr lang="en-US" sz="16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sz="16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งบประมาณ </a:t>
              </a:r>
              <a:r>
                <a:rPr lang="en-US" sz="1600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………….. </a:t>
              </a:r>
              <a:r>
                <a:rPr lang="th-TH" sz="16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บาท</a:t>
              </a:r>
              <a:br>
                <a:rPr lang="th-TH" sz="16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sz="1600" b="1" dirty="0" smtClean="0">
                  <a:solidFill>
                    <a:schemeClr val="tx1"/>
                  </a:solidFill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ระยะเวลา </a:t>
              </a:r>
              <a:r>
                <a:rPr lang="th-TH" sz="1600" b="1" dirty="0">
                  <a:solidFill>
                    <a:schemeClr val="tx1"/>
                  </a:solidFill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:</a:t>
              </a:r>
              <a:r>
                <a:rPr lang="th-TH" sz="1600" dirty="0">
                  <a:solidFill>
                    <a:schemeClr val="tx1"/>
                  </a:solidFill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 </a:t>
              </a:r>
              <a:endParaRPr lang="en-US" sz="1200" dirty="0">
                <a:solidFill>
                  <a:schemeClr val="tx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endParaRPr>
            </a:p>
            <a:p>
              <a:pPr>
                <a:spcAft>
                  <a:spcPts val="0"/>
                </a:spcAft>
              </a:pPr>
              <a:r>
                <a:rPr lang="th-TH" sz="1600" dirty="0">
                  <a:solidFill>
                    <a:schemeClr val="tx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H SarabunPSK" panose="020B0500040200020003" pitchFamily="34" charset="-34"/>
                </a:rPr>
                <a:t>ม.ค. – ก.ย. 67</a:t>
              </a:r>
              <a:r>
                <a:rPr lang="en-US" sz="1600" dirty="0">
                  <a:solidFill>
                    <a:schemeClr val="tx1"/>
                  </a:solidFill>
                  <a:latin typeface="TH SarabunPSK" panose="020B0500040200020003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/>
              </a:r>
              <a:br>
                <a:rPr lang="en-US" sz="1600" dirty="0">
                  <a:solidFill>
                    <a:schemeClr val="tx1"/>
                  </a:solidFill>
                  <a:latin typeface="TH SarabunPSK" panose="020B0500040200020003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</a:br>
              <a:r>
                <a:rPr lang="th-TH" sz="1600" b="1" dirty="0">
                  <a:solidFill>
                    <a:schemeClr val="tx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H SarabunPSK" panose="020B0500040200020003" pitchFamily="34" charset="-34"/>
                </a:rPr>
                <a:t>ผู้กำกับดูแล :</a:t>
              </a:r>
              <a:r>
                <a:rPr lang="th-TH" sz="1600" dirty="0">
                  <a:solidFill>
                    <a:schemeClr val="tx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H SarabunPSK" panose="020B0500040200020003" pitchFamily="34" charset="-34"/>
                </a:rPr>
                <a:t> </a:t>
              </a:r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endParaRPr>
            </a:p>
            <a:p>
              <a:pPr>
                <a:spcAft>
                  <a:spcPts val="0"/>
                </a:spcAft>
              </a:pPr>
              <a:r>
                <a:rPr lang="th-TH" sz="1600" dirty="0">
                  <a:solidFill>
                    <a:schemeClr val="tx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H SarabunPSK" panose="020B0500040200020003" pitchFamily="34" charset="-34"/>
                </a:rPr>
                <a:t>ผศ.รัฐพล ฤทธิธรรม</a:t>
              </a:r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endParaRPr>
            </a:p>
            <a:p>
              <a:pPr>
                <a:spcAft>
                  <a:spcPts val="0"/>
                </a:spcAft>
              </a:pPr>
              <a:r>
                <a:rPr lang="th-TH" sz="1600" dirty="0">
                  <a:solidFill>
                    <a:schemeClr val="tx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H SarabunPSK" panose="020B0500040200020003" pitchFamily="34" charset="-34"/>
                </a:rPr>
                <a:t>รองอธิการบดี</a:t>
              </a:r>
              <a:r>
                <a:rPr lang="en-US" sz="1600" dirty="0">
                  <a:solidFill>
                    <a:schemeClr val="tx1"/>
                  </a:solidFill>
                  <a:latin typeface="TH SarabunPSK" panose="020B0500040200020003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/>
              </a:r>
              <a:br>
                <a:rPr lang="en-US" sz="1600" dirty="0">
                  <a:solidFill>
                    <a:schemeClr val="tx1"/>
                  </a:solidFill>
                  <a:latin typeface="TH SarabunPSK" panose="020B0500040200020003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</a:br>
              <a:r>
                <a:rPr lang="th-TH" sz="1600" b="1" dirty="0">
                  <a:solidFill>
                    <a:schemeClr val="tx1"/>
                  </a:solidFill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ผู้รับผิดชอบ:</a:t>
              </a:r>
              <a:r>
                <a:rPr lang="th-TH" sz="1600" dirty="0">
                  <a:solidFill>
                    <a:schemeClr val="tx1"/>
                  </a:solidFill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 </a:t>
              </a:r>
              <a:endParaRPr lang="en-US" sz="1200" dirty="0">
                <a:solidFill>
                  <a:schemeClr val="tx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endParaRPr>
            </a:p>
            <a:p>
              <a:pPr>
                <a:spcAft>
                  <a:spcPts val="0"/>
                </a:spcAft>
              </a:pPr>
              <a:r>
                <a:rPr lang="en-US" sz="1600" dirty="0">
                  <a:solidFill>
                    <a:schemeClr val="tx1"/>
                  </a:solidFill>
                  <a:latin typeface="TH SarabunPSK" panose="020B0500040200020003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1</a:t>
              </a:r>
              <a:r>
                <a:rPr lang="th-TH" sz="1600" dirty="0">
                  <a:solidFill>
                    <a:schemeClr val="tx1"/>
                  </a:solidFill>
                  <a:latin typeface="TH SarabunPSK" panose="020B0500040200020003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. </a:t>
              </a:r>
              <a:r>
                <a:rPr lang="th-TH" sz="1600" dirty="0">
                  <a:solidFill>
                    <a:schemeClr val="tx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H SarabunPSK" panose="020B0500040200020003" pitchFamily="34" charset="-34"/>
                </a:rPr>
                <a:t>ผู้อำนวยการสำนักงานอธิการบดี</a:t>
              </a:r>
              <a:br>
                <a:rPr lang="th-TH" sz="1600" dirty="0">
                  <a:solidFill>
                    <a:schemeClr val="tx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H SarabunPSK" panose="020B0500040200020003" pitchFamily="34" charset="-34"/>
                </a:rPr>
              </a:br>
              <a:r>
                <a:rPr lang="th-TH" sz="1600" dirty="0">
                  <a:solidFill>
                    <a:schemeClr val="tx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H SarabunPSK" panose="020B0500040200020003" pitchFamily="34" charset="-34"/>
                </a:rPr>
                <a:t>2. ผู้อำนวยการกองกลาง</a:t>
              </a:r>
              <a:br>
                <a:rPr lang="th-TH" sz="1600" dirty="0">
                  <a:solidFill>
                    <a:schemeClr val="tx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H SarabunPSK" panose="020B0500040200020003" pitchFamily="34" charset="-34"/>
                </a:rPr>
              </a:br>
              <a:r>
                <a:rPr lang="th-TH" sz="1600" dirty="0">
                  <a:solidFill>
                    <a:schemeClr val="tx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H SarabunPSK" panose="020B0500040200020003" pitchFamily="34" charset="-34"/>
                </a:rPr>
                <a:t>3. หัวหน้างานพัสดุ</a:t>
              </a:r>
              <a:endParaRPr lang="en-US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endParaRPr>
            </a:p>
          </p:txBody>
        </p:sp>
        <p:sp>
          <p:nvSpPr>
            <p:cNvPr id="25" name="สี่เหลี่ยมผืนผ้า 24"/>
            <p:cNvSpPr/>
            <p:nvPr/>
          </p:nvSpPr>
          <p:spPr>
            <a:xfrm>
              <a:off x="678992" y="1530264"/>
              <a:ext cx="2026221" cy="472527"/>
            </a:xfrm>
            <a:prstGeom prst="rect">
              <a:avLst/>
            </a:prstGeom>
            <a:solidFill>
              <a:srgbClr val="CCFFCC"/>
            </a:solidFill>
            <a:ln w="158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th-TH" sz="16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โครงการ</a:t>
              </a:r>
              <a:r>
                <a:rPr lang="en-US" sz="16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/</a:t>
              </a:r>
              <a:r>
                <a:rPr lang="th-TH" sz="16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กิจกรรม</a:t>
              </a:r>
              <a:endParaRPr lang="th-TH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7557591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ALLPPT-1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FFFFFF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-1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FFFFFF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uminousVTI">
  <a:themeElements>
    <a:clrScheme name="AnalogousFromRegularSeed_2SEEDS">
      <a:dk1>
        <a:srgbClr val="000000"/>
      </a:dk1>
      <a:lt1>
        <a:srgbClr val="FFFFFF"/>
      </a:lt1>
      <a:dk2>
        <a:srgbClr val="1B2F2E"/>
      </a:dk2>
      <a:lt2>
        <a:srgbClr val="F3F1F0"/>
      </a:lt2>
      <a:accent1>
        <a:srgbClr val="3B9EB1"/>
      </a:accent1>
      <a:accent2>
        <a:srgbClr val="46B196"/>
      </a:accent2>
      <a:accent3>
        <a:srgbClr val="4D7EC3"/>
      </a:accent3>
      <a:accent4>
        <a:srgbClr val="B13B3E"/>
      </a:accent4>
      <a:accent5>
        <a:srgbClr val="C37B4D"/>
      </a:accent5>
      <a:accent6>
        <a:srgbClr val="B19A3B"/>
      </a:accent6>
      <a:hlink>
        <a:srgbClr val="C05944"/>
      </a:hlink>
      <a:folHlink>
        <a:srgbClr val="7F7F7F"/>
      </a:folHlink>
    </a:clrScheme>
    <a:fontScheme name="Custom 51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minousVTI" id="{3EBF12FF-FD44-415B-AB75-5B4F7E5C3AC4}" vid="{521B7FAE-6A8D-4468-B79A-0706294A0D4A}"/>
    </a:ext>
  </a:extLst>
</a:theme>
</file>

<file path=ppt/theme/theme4.xml><?xml version="1.0" encoding="utf-8"?>
<a:theme xmlns:a="http://schemas.openxmlformats.org/drawingml/2006/main" name="1_Contents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AEB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2_Contents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AEB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10465</TotalTime>
  <Words>960</Words>
  <Application>Microsoft Office PowerPoint</Application>
  <PresentationFormat>แบบจอกว้าง</PresentationFormat>
  <Paragraphs>150</Paragraphs>
  <Slides>8</Slides>
  <Notes>2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11</vt:i4>
      </vt:variant>
      <vt:variant>
        <vt:lpstr>ธีม</vt:lpstr>
      </vt:variant>
      <vt:variant>
        <vt:i4>5</vt:i4>
      </vt:variant>
      <vt:variant>
        <vt:lpstr>ชื่อเรื่องสไลด์</vt:lpstr>
      </vt:variant>
      <vt:variant>
        <vt:i4>8</vt:i4>
      </vt:variant>
    </vt:vector>
  </HeadingPairs>
  <TitlesOfParts>
    <vt:vector size="24" baseType="lpstr">
      <vt:lpstr>Malgun Gothic</vt:lpstr>
      <vt:lpstr>Angsana New</vt:lpstr>
      <vt:lpstr>Arial</vt:lpstr>
      <vt:lpstr>Arial Unicode MS</vt:lpstr>
      <vt:lpstr>Avenir Next LT Pro</vt:lpstr>
      <vt:lpstr>Calibri</vt:lpstr>
      <vt:lpstr>Cordia New</vt:lpstr>
      <vt:lpstr>Sabon Next LT</vt:lpstr>
      <vt:lpstr>TH SarabunPSK</vt:lpstr>
      <vt:lpstr>Times New Roman</vt:lpstr>
      <vt:lpstr>Wingdings</vt:lpstr>
      <vt:lpstr>Contents Slide Master</vt:lpstr>
      <vt:lpstr>Section Break Slide Master</vt:lpstr>
      <vt:lpstr>LuminousVTI</vt:lpstr>
      <vt:lpstr>1_Contents Slide Master</vt:lpstr>
      <vt:lpstr>2_Contents Slide Master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Chanokyada</cp:lastModifiedBy>
  <cp:revision>298</cp:revision>
  <cp:lastPrinted>2024-01-11T03:11:09Z</cp:lastPrinted>
  <dcterms:created xsi:type="dcterms:W3CDTF">2020-01-20T05:08:25Z</dcterms:created>
  <dcterms:modified xsi:type="dcterms:W3CDTF">2024-03-28T08:39:28Z</dcterms:modified>
</cp:coreProperties>
</file>