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5"/>
  </p:notesMasterIdLst>
  <p:sldIdLst>
    <p:sldId id="266" r:id="rId4"/>
  </p:sldIdLst>
  <p:sldSz cx="6858000" cy="9906000" type="A4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FF"/>
    <a:srgbClr val="FFFFCC"/>
    <a:srgbClr val="FFFF99"/>
    <a:srgbClr val="D5F1F3"/>
    <a:srgbClr val="32AEB8"/>
    <a:srgbClr val="00487E"/>
    <a:srgbClr val="006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94660" autoAdjust="0"/>
  </p:normalViewPr>
  <p:slideViewPr>
    <p:cSldViewPr snapToGrid="0">
      <p:cViewPr>
        <p:scale>
          <a:sx n="86" d="100"/>
          <a:sy n="86" d="100"/>
        </p:scale>
        <p:origin x="-3174" y="-2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2384F-1C92-445F-9A9F-51E18A0F0EF1}" type="datetimeFigureOut">
              <a:rPr lang="th-TH" smtClean="0"/>
              <a:t>07/02/67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10770-E416-4B4F-8299-57E204BDFB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01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97E71866-27CB-4715-920B-7EB1CFFD2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="" xmlns:a16="http://schemas.microsoft.com/office/drawing/2014/main" id="{C901694C-0514-41E8-A4F2-04DBEAD14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="" xmlns:a16="http://schemas.microsoft.com/office/drawing/2014/main" id="{6E2BAA22-B77E-4C8F-B367-E50E865F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4CAB1AE-8D64-4094-9AFF-B601F1EF52C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="" xmlns:a16="http://schemas.microsoft.com/office/drawing/2014/main" id="{5D705010-5259-4AFF-A0CD-89FD074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="" xmlns:a16="http://schemas.microsoft.com/office/drawing/2014/main" id="{F202E4CB-1C99-42DF-BF0A-60B69113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EC6A1547-CA27-47F7-BD81-B95B5751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="" xmlns:a16="http://schemas.microsoft.com/office/drawing/2014/main" id="{22E7E434-0EC5-4096-9FDE-67705C0D4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="" xmlns:a16="http://schemas.microsoft.com/office/drawing/2014/main" id="{2700740F-116A-485D-B1F9-9B9C948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BDAEF20-7DC2-4C5C-8137-A2C2A9CC47D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="" xmlns:a16="http://schemas.microsoft.com/office/drawing/2014/main" id="{6195FADD-CA6D-4C17-B9A3-74041323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="" xmlns:a16="http://schemas.microsoft.com/office/drawing/2014/main" id="{1774CADE-2D03-4FAA-B689-1F724CDF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="" xmlns:a16="http://schemas.microsoft.com/office/drawing/2014/main" id="{A05F3335-38FB-491C-AABE-4073C997C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="" xmlns:a16="http://schemas.microsoft.com/office/drawing/2014/main" id="{B77CEF5B-8FB4-4A3C-915D-919323ED6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="" xmlns:a16="http://schemas.microsoft.com/office/drawing/2014/main" id="{F963656D-409F-40AC-B8E8-C86082A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C35FB4E-63C1-4D24-8952-F40801363E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="" xmlns:a16="http://schemas.microsoft.com/office/drawing/2014/main" id="{4C98E4AD-C8F7-4643-B4C2-1274E86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="" xmlns:a16="http://schemas.microsoft.com/office/drawing/2014/main" id="{4D7E4E70-9F3B-42C8-8314-5194E937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6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7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4753" cy="9906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88000" y="49565"/>
            <a:ext cx="5670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6" y="6417521"/>
            <a:ext cx="815588" cy="3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533810" y="9537521"/>
            <a:ext cx="632419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0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32245" y="2430746"/>
            <a:ext cx="1188132" cy="3813333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6831378" cy="15946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34913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575" y="2768934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37588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4919" y="2777416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53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000" y="345800"/>
            <a:ext cx="6588000" cy="92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06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0000" y="852233"/>
            <a:ext cx="5778000" cy="8245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56892" y="0"/>
            <a:ext cx="1944216" cy="990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460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1" y="3150135"/>
            <a:ext cx="3162859" cy="4450300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8323" y="3334061"/>
            <a:ext cx="2214246" cy="3670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24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916832" y="2434367"/>
            <a:ext cx="2079000" cy="66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0314" y="2434367"/>
            <a:ext cx="1376832" cy="3328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0314" y="5761997"/>
            <a:ext cx="1376832" cy="3328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40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08820" y="7587961"/>
            <a:ext cx="1620180" cy="2318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29000" y="1"/>
            <a:ext cx="1620180" cy="2318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820" y="0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29180" y="2279333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83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E640547A-2AA2-4073-87B4-136DC506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527404"/>
            <a:ext cx="6253447" cy="1914702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="" xmlns:a16="http://schemas.microsoft.com/office/drawing/2014/main" id="{5770DCB3-2DFF-4EF6-A25A-168D8068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637014"/>
            <a:ext cx="6253447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="" xmlns:a16="http://schemas.microsoft.com/office/drawing/2014/main" id="{F7E4CFB9-B11C-4129-A83B-AB812F6D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3FF915EA-8703-4A1E-A79D-1FFB910955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="" xmlns:a16="http://schemas.microsoft.com/office/drawing/2014/main" id="{C754E89D-2EE3-48C6-AB1E-E6C2C2BC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5">
            <a:extLst>
              <a:ext uri="{FF2B5EF4-FFF2-40B4-BE49-F238E27FC236}">
                <a16:creationId xmlns="" xmlns:a16="http://schemas.microsoft.com/office/drawing/2014/main" id="{F08AEC3C-550A-4A7C-864B-EE4DA679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53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25821"/>
            <a:ext cx="2545731" cy="651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713" y="2780891"/>
            <a:ext cx="2328221" cy="411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4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5566762"/>
            <a:ext cx="6858000" cy="4339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90523" y="2990835"/>
            <a:ext cx="973913" cy="4319761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745941" y="3356571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182896" y="4022498"/>
            <a:ext cx="973913" cy="4319761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38314" y="4413807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675270" y="2664265"/>
            <a:ext cx="973913" cy="4319761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730687" y="3055576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5167642" y="4516337"/>
            <a:ext cx="973913" cy="4319761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223060" y="4907648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17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383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3" y="1806964"/>
            <a:ext cx="1188132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92114" y="1806964"/>
            <a:ext cx="594066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90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2" y="5646412"/>
            <a:ext cx="709124" cy="404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98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47845"/>
            <a:ext cx="6858000" cy="3358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032671" y="5507729"/>
            <a:ext cx="810090" cy="2080231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43" y="5797408"/>
            <a:ext cx="263346" cy="15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81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110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00848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7631" y="178358"/>
            <a:ext cx="6642738" cy="9549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174594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49188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23782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746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492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238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237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47034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2179360"/>
            <a:ext cx="5422703" cy="70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85110" y="3132052"/>
            <a:ext cx="2598913" cy="4935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50658" y="6478504"/>
            <a:ext cx="2268252" cy="194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80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6E1AC388-4103-413D-B410-D504CDE3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="" xmlns:a16="http://schemas.microsoft.com/office/drawing/2014/main" id="{19ABCE4B-AAD7-4F79-9A7D-62AA37CD2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="" xmlns:a16="http://schemas.microsoft.com/office/drawing/2014/main" id="{02D023C9-3CBB-42AE-87BD-BA5E466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A52E702C-C054-4DE4-9A3D-71FDCAA1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="" xmlns:a16="http://schemas.microsoft.com/office/drawing/2014/main" id="{D3FC28F8-37AF-4674-A965-38DC43BD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="" xmlns:a16="http://schemas.microsoft.com/office/drawing/2014/main" id="{9B0CEDFC-C5C5-4346-8A16-70F3868B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389156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06" y="2007260"/>
            <a:ext cx="2151954" cy="669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535234" y="2263412"/>
            <a:ext cx="756084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32452" y="2428852"/>
            <a:ext cx="1241075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9484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45024" y="0"/>
            <a:ext cx="27000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672024" y="2526334"/>
            <a:ext cx="135000" cy="4853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902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2"/>
            <a:ext cx="6858000" cy="5925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2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48880" y="349811"/>
            <a:ext cx="4509120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48880" y="1459267"/>
            <a:ext cx="4509120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359852" y="2179360"/>
            <a:ext cx="2294874" cy="7726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589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92538"/>
            <a:ext cx="4833156" cy="8320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716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67891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234065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9165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33156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833156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989660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989660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3463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6652" y="6339822"/>
            <a:ext cx="6561348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96652" y="7449278"/>
            <a:ext cx="6561348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0658" y="653855"/>
            <a:ext cx="2484096" cy="5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996952" y="653855"/>
            <a:ext cx="351039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9695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212147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2734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717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1985" y="178359"/>
            <a:ext cx="6509923" cy="104613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38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97441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5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093E6357-914C-4E03-A668-A578994E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="" xmlns:a16="http://schemas.microsoft.com/office/drawing/2014/main" id="{7D09EC15-DCAF-4623-90E1-7848194B8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="" xmlns:a16="http://schemas.microsoft.com/office/drawing/2014/main" id="{B0CA9CAD-E1E3-4C48-83ED-D8520748A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="" xmlns:a16="http://schemas.microsoft.com/office/drawing/2014/main" id="{1EB8564D-F8B7-422C-A2F2-3B7F74DD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9913A18D-7CAA-433E-81D7-15FD20C871F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="" xmlns:a16="http://schemas.microsoft.com/office/drawing/2014/main" id="{81E1BC8D-2780-4DAB-A849-2A8A834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="" xmlns:a16="http://schemas.microsoft.com/office/drawing/2014/main" id="{6A01CA86-C6EF-4998-90BA-E22BCF0E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1BF8385E-ADBD-4AE3-99CD-918BA8E2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="" xmlns:a16="http://schemas.microsoft.com/office/drawing/2014/main" id="{26739138-6F6F-4D1C-BB91-BB6F1F68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="" xmlns:a16="http://schemas.microsoft.com/office/drawing/2014/main" id="{6D1FCA3E-CD86-4A84-9451-32F2D260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="" xmlns:a16="http://schemas.microsoft.com/office/drawing/2014/main" id="{6AE292E0-36F9-42C3-AECC-35E70FF45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="" xmlns:a16="http://schemas.microsoft.com/office/drawing/2014/main" id="{EB2AD963-1A68-44C6-8967-D05DA7087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="" xmlns:a16="http://schemas.microsoft.com/office/drawing/2014/main" id="{D8EAF65D-5E5B-46C7-A897-55090197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E20D15F-C05E-45B0-9E75-E5B5AED411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="" xmlns:a16="http://schemas.microsoft.com/office/drawing/2014/main" id="{199CFD50-1432-407E-B7D3-FFB245D1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="" xmlns:a16="http://schemas.microsoft.com/office/drawing/2014/main" id="{A272E1AB-3A84-434D-B8DB-D7EB12E1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9AFCDCC9-19B0-4A2B-96BF-DAE53430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="" xmlns:a16="http://schemas.microsoft.com/office/drawing/2014/main" id="{9F40710D-87DD-4D16-9FB7-0DBDD11A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FF57FF45-FB63-4FBF-918E-6C13804B2D4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="" xmlns:a16="http://schemas.microsoft.com/office/drawing/2014/main" id="{F6EE9F06-AFD7-4E80-8B18-89F5DEB5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="" xmlns:a16="http://schemas.microsoft.com/office/drawing/2014/main" id="{69FCEFD4-A8B9-4D4C-8E03-D81DA814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="" xmlns:a16="http://schemas.microsoft.com/office/drawing/2014/main" id="{DA2BDC43-000F-4ED6-B6C0-90A6A69E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7970875-BE7D-4968-9849-9CC77AEC166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="" xmlns:a16="http://schemas.microsoft.com/office/drawing/2014/main" id="{75E93B9F-E4CF-4B4B-A48F-4E541479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="" xmlns:a16="http://schemas.microsoft.com/office/drawing/2014/main" id="{29470F7D-250F-4506-A1EB-9BA0112D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D6A23D5-8EBD-4AE9-B995-66C6A017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="" xmlns:a16="http://schemas.microsoft.com/office/drawing/2014/main" id="{7458FE95-F179-4C8B-8145-57DCFC49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="" xmlns:a16="http://schemas.microsoft.com/office/drawing/2014/main" id="{DE4B7CC5-799C-4831-83A4-6B20A3C15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="" xmlns:a16="http://schemas.microsoft.com/office/drawing/2014/main" id="{7C3FD1A2-2C3C-48E9-A1B5-68C111A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2716FC34-AF73-455B-B6AC-8524E7CCEAB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="" xmlns:a16="http://schemas.microsoft.com/office/drawing/2014/main" id="{8513774E-6009-466C-B566-FAA57FE1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="" xmlns:a16="http://schemas.microsoft.com/office/drawing/2014/main" id="{B9EE7A09-7F9C-400C-80C2-438F2C81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="" xmlns:a16="http://schemas.microsoft.com/office/drawing/2014/main" id="{2A0EBADC-5109-41E9-ABF3-494BAAA1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="" xmlns:a16="http://schemas.microsoft.com/office/drawing/2014/main" id="{3594A806-1717-4108-BCCF-C512D8E89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="" xmlns:a16="http://schemas.microsoft.com/office/drawing/2014/main" id="{98467629-33A9-4962-8A37-4E7404F3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="" xmlns:a16="http://schemas.microsoft.com/office/drawing/2014/main" id="{C1D6AA75-DA17-426A-9E7F-B6578F49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CB4ED8A8-5C5C-4417-94E3-5C97363FCF5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="" xmlns:a16="http://schemas.microsoft.com/office/drawing/2014/main" id="{61B8F514-5478-42DD-9889-22CDA864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="" xmlns:a16="http://schemas.microsoft.com/office/drawing/2014/main" id="{7240002A-00B9-45BD-B6A6-D5D57077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="" xmlns:a16="http://schemas.microsoft.com/office/drawing/2014/main" id="{5C0376D7-BC30-4793-9350-6263792E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="" xmlns:a16="http://schemas.microsoft.com/office/drawing/2014/main" id="{22AF4602-FED0-49D3-89FB-A4310F05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="" xmlns:a16="http://schemas.microsoft.com/office/drawing/2014/main" id="{453FF8FC-67AA-487D-91BF-E1BAEB9F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0E7DA4D5-A62F-4E96-9587-1572B11FD0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07/02/67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="" xmlns:a16="http://schemas.microsoft.com/office/drawing/2014/main" id="{481FC536-CE1B-49B1-8552-9287227FD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="" xmlns:a16="http://schemas.microsoft.com/office/drawing/2014/main" id="{21C6D3FF-C692-4D31-A245-C983EB7F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7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="" xmlns:a16="http://schemas.microsoft.com/office/drawing/2014/main" id="{E3858964-F5C7-494F-9500-BEB3C957D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7" y="75475"/>
            <a:ext cx="718682" cy="848045"/>
          </a:xfrm>
          <a:prstGeom prst="rect">
            <a:avLst/>
          </a:prstGeom>
        </p:spPr>
      </p:pic>
      <p:sp>
        <p:nvSpPr>
          <p:cNvPr id="59" name="สี่เหลี่ยมผืนผ้า: มุมมนเดียว 58">
            <a:extLst>
              <a:ext uri="{FF2B5EF4-FFF2-40B4-BE49-F238E27FC236}">
                <a16:creationId xmlns="" xmlns:a16="http://schemas.microsoft.com/office/drawing/2014/main" id="{04FD943D-8BA7-445B-9BC8-548E57AC744B}"/>
              </a:ext>
            </a:extLst>
          </p:cNvPr>
          <p:cNvSpPr/>
          <p:nvPr/>
        </p:nvSpPr>
        <p:spPr>
          <a:xfrm>
            <a:off x="222880" y="4858631"/>
            <a:ext cx="3380681" cy="314713"/>
          </a:xfrm>
          <a:prstGeom prst="round1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การปฏิบัติงานเดิม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="" xmlns:a16="http://schemas.microsoft.com/office/drawing/2014/main" id="{3C47EF87-6EE9-477F-BACB-03F2F1E9E725}"/>
              </a:ext>
            </a:extLst>
          </p:cNvPr>
          <p:cNvSpPr/>
          <p:nvPr/>
        </p:nvSpPr>
        <p:spPr>
          <a:xfrm>
            <a:off x="0" y="9679652"/>
            <a:ext cx="6858000" cy="226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สำนักงานอธิการบดี มหาวิทยาลัยราชภัฏสกลนคร</a:t>
            </a:r>
          </a:p>
        </p:txBody>
      </p:sp>
      <p:grpSp>
        <p:nvGrpSpPr>
          <p:cNvPr id="13" name="Google Shape;1444;p33">
            <a:extLst>
              <a:ext uri="{FF2B5EF4-FFF2-40B4-BE49-F238E27FC236}">
                <a16:creationId xmlns="" xmlns:a16="http://schemas.microsoft.com/office/drawing/2014/main" id="{835DCE3F-A6A8-62C1-2F55-A5FB6A24854B}"/>
              </a:ext>
            </a:extLst>
          </p:cNvPr>
          <p:cNvGrpSpPr/>
          <p:nvPr/>
        </p:nvGrpSpPr>
        <p:grpSpPr>
          <a:xfrm>
            <a:off x="30183" y="1153592"/>
            <a:ext cx="3736539" cy="1556340"/>
            <a:chOff x="366769" y="3062000"/>
            <a:chExt cx="1571128" cy="1539225"/>
          </a:xfrm>
        </p:grpSpPr>
        <p:sp>
          <p:nvSpPr>
            <p:cNvPr id="15" name="Google Shape;1445;p33">
              <a:extLst>
                <a:ext uri="{FF2B5EF4-FFF2-40B4-BE49-F238E27FC236}">
                  <a16:creationId xmlns="" xmlns:a16="http://schemas.microsoft.com/office/drawing/2014/main" id="{8793C19B-D8BD-1A99-B329-E71F82F9C92D}"/>
                </a:ext>
              </a:extLst>
            </p:cNvPr>
            <p:cNvSpPr/>
            <p:nvPr/>
          </p:nvSpPr>
          <p:spPr>
            <a:xfrm>
              <a:off x="424457" y="3082528"/>
              <a:ext cx="1432891" cy="30333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37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448;p33">
              <a:extLst>
                <a:ext uri="{FF2B5EF4-FFF2-40B4-BE49-F238E27FC236}">
                  <a16:creationId xmlns="" xmlns:a16="http://schemas.microsoft.com/office/drawing/2014/main" id="{1F2BFAE2-C3AB-AFDD-C666-2C29D50DAFF7}"/>
                </a:ext>
              </a:extLst>
            </p:cNvPr>
            <p:cNvSpPr/>
            <p:nvPr/>
          </p:nvSpPr>
          <p:spPr>
            <a:xfrm>
              <a:off x="424457" y="3074225"/>
              <a:ext cx="1432891" cy="15270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372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451;p33">
              <a:extLst>
                <a:ext uri="{FF2B5EF4-FFF2-40B4-BE49-F238E27FC236}">
                  <a16:creationId xmlns="" xmlns:a16="http://schemas.microsoft.com/office/drawing/2014/main" id="{4288EEDE-AD45-B052-64F8-6D9234B07CC4}"/>
                </a:ext>
              </a:extLst>
            </p:cNvPr>
            <p:cNvSpPr txBox="1"/>
            <p:nvPr/>
          </p:nvSpPr>
          <p:spPr>
            <a:xfrm>
              <a:off x="366769" y="3062000"/>
              <a:ext cx="1571128" cy="3443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100"/>
                <a:buFont typeface="Arial"/>
                <a:buNone/>
                <a:defRPr/>
              </a:pPr>
              <a:r>
                <a:rPr lang="th-TH" sz="1800" b="1" kern="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ea typeface="Fira Sans Extra Condensed"/>
                  <a:cs typeface="TH SarabunPSK" panose="020B0500040200020003" pitchFamily="34" charset="-34"/>
                  <a:sym typeface="Fira Sans Extra Condensed"/>
                </a:rPr>
                <a:t>1. ที่มาของปัญหา</a:t>
              </a:r>
              <a:endParaRPr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Fira Sans Extra Condensed"/>
                <a:cs typeface="TH SarabunPSK" panose="020B0500040200020003" pitchFamily="34" charset="-34"/>
                <a:sym typeface="Fira Sans Extra Condensed"/>
              </a:endParaRPr>
            </a:p>
          </p:txBody>
        </p:sp>
      </p:grpSp>
      <p:grpSp>
        <p:nvGrpSpPr>
          <p:cNvPr id="22" name="กลุ่ม 21">
            <a:extLst>
              <a:ext uri="{FF2B5EF4-FFF2-40B4-BE49-F238E27FC236}">
                <a16:creationId xmlns="" xmlns:a16="http://schemas.microsoft.com/office/drawing/2014/main" id="{8BCA2557-BEFF-F92A-BB76-ADC3E58725D4}"/>
              </a:ext>
            </a:extLst>
          </p:cNvPr>
          <p:cNvGrpSpPr/>
          <p:nvPr/>
        </p:nvGrpSpPr>
        <p:grpSpPr>
          <a:xfrm>
            <a:off x="214414" y="2976641"/>
            <a:ext cx="3442491" cy="1596455"/>
            <a:chOff x="3480072" y="1970989"/>
            <a:chExt cx="3078271" cy="2304438"/>
          </a:xfrm>
        </p:grpSpPr>
        <p:sp>
          <p:nvSpPr>
            <p:cNvPr id="19" name="Google Shape;1469;p33">
              <a:extLst>
                <a:ext uri="{FF2B5EF4-FFF2-40B4-BE49-F238E27FC236}">
                  <a16:creationId xmlns="" xmlns:a16="http://schemas.microsoft.com/office/drawing/2014/main" id="{119019B2-9867-920B-2B10-BC1DD7D09751}"/>
                </a:ext>
              </a:extLst>
            </p:cNvPr>
            <p:cNvSpPr/>
            <p:nvPr/>
          </p:nvSpPr>
          <p:spPr>
            <a:xfrm>
              <a:off x="3480072" y="1978397"/>
              <a:ext cx="3078271" cy="229703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8553C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1" name="กลุ่ม 20">
              <a:extLst>
                <a:ext uri="{FF2B5EF4-FFF2-40B4-BE49-F238E27FC236}">
                  <a16:creationId xmlns="" xmlns:a16="http://schemas.microsoft.com/office/drawing/2014/main" id="{5B169CC0-5C74-B753-2137-B140922F70AE}"/>
                </a:ext>
              </a:extLst>
            </p:cNvPr>
            <p:cNvGrpSpPr/>
            <p:nvPr/>
          </p:nvGrpSpPr>
          <p:grpSpPr>
            <a:xfrm>
              <a:off x="3486077" y="1970989"/>
              <a:ext cx="3072266" cy="561611"/>
              <a:chOff x="3486077" y="1970989"/>
              <a:chExt cx="3072266" cy="561611"/>
            </a:xfrm>
          </p:grpSpPr>
          <p:sp>
            <p:nvSpPr>
              <p:cNvPr id="18" name="Google Shape;1467;p33">
                <a:extLst>
                  <a:ext uri="{FF2B5EF4-FFF2-40B4-BE49-F238E27FC236}">
                    <a16:creationId xmlns="" xmlns:a16="http://schemas.microsoft.com/office/drawing/2014/main" id="{428E039C-E966-0E7A-F468-A57AE903DF49}"/>
                  </a:ext>
                </a:extLst>
              </p:cNvPr>
              <p:cNvSpPr/>
              <p:nvPr/>
            </p:nvSpPr>
            <p:spPr>
              <a:xfrm>
                <a:off x="3486077" y="1970989"/>
                <a:ext cx="3072266" cy="56161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55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1472;p33">
                <a:extLst>
                  <a:ext uri="{FF2B5EF4-FFF2-40B4-BE49-F238E27FC236}">
                    <a16:creationId xmlns="" xmlns:a16="http://schemas.microsoft.com/office/drawing/2014/main" id="{353022EA-1C2A-8D7A-23A5-8D9E2F4E5932}"/>
                  </a:ext>
                </a:extLst>
              </p:cNvPr>
              <p:cNvSpPr txBox="1"/>
              <p:nvPr/>
            </p:nvSpPr>
            <p:spPr>
              <a:xfrm>
                <a:off x="3974456" y="2045950"/>
                <a:ext cx="1930306" cy="4246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100"/>
                  <a:buFont typeface="Arial"/>
                  <a:buNone/>
                  <a:defRPr/>
                </a:pPr>
                <a:r>
                  <a:rPr lang="th-TH" sz="1800" b="1" kern="0" dirty="0" smtClean="0">
                    <a:solidFill>
                      <a:srgbClr val="FFFFFF"/>
                    </a:solidFill>
                    <a:latin typeface="TH SarabunPSK" panose="020B0500040200020003" pitchFamily="34" charset="-34"/>
                    <a:ea typeface="Fira Sans Extra Condensed"/>
                    <a:cs typeface="TH SarabunPSK" panose="020B0500040200020003" pitchFamily="34" charset="-34"/>
                    <a:sym typeface="Fira Sans Extra Condensed"/>
                  </a:rPr>
                  <a:t>2. แนวทางการแก้ไขปัญหา</a:t>
                </a:r>
                <a:endParaRPr sz="1800" b="1" kern="0" dirty="0">
                  <a:solidFill>
                    <a:srgbClr val="FFFFFF"/>
                  </a:solidFill>
                  <a:latin typeface="TH SarabunPSK" panose="020B0500040200020003" pitchFamily="34" charset="-34"/>
                  <a:ea typeface="Fira Sans Extra Condensed"/>
                  <a:cs typeface="TH SarabunPSK" panose="020B0500040200020003" pitchFamily="34" charset="-34"/>
                  <a:sym typeface="Fira Sans Extra Condensed"/>
                </a:endParaRPr>
              </a:p>
            </p:txBody>
          </p:sp>
        </p:grpSp>
      </p:grpSp>
      <p:grpSp>
        <p:nvGrpSpPr>
          <p:cNvPr id="23" name="Google Shape;459;p21">
            <a:extLst>
              <a:ext uri="{FF2B5EF4-FFF2-40B4-BE49-F238E27FC236}">
                <a16:creationId xmlns="" xmlns:a16="http://schemas.microsoft.com/office/drawing/2014/main" id="{8D185E47-9CEF-A81C-FE33-EB3313128398}"/>
              </a:ext>
            </a:extLst>
          </p:cNvPr>
          <p:cNvGrpSpPr/>
          <p:nvPr/>
        </p:nvGrpSpPr>
        <p:grpSpPr>
          <a:xfrm>
            <a:off x="3928103" y="1145734"/>
            <a:ext cx="2819126" cy="2449376"/>
            <a:chOff x="1124671" y="1532850"/>
            <a:chExt cx="1330848" cy="2442898"/>
          </a:xfrm>
        </p:grpSpPr>
        <p:sp>
          <p:nvSpPr>
            <p:cNvPr id="24" name="Google Shape;460;p21">
              <a:extLst>
                <a:ext uri="{FF2B5EF4-FFF2-40B4-BE49-F238E27FC236}">
                  <a16:creationId xmlns="" xmlns:a16="http://schemas.microsoft.com/office/drawing/2014/main" id="{024130CC-4D04-E270-B6C6-7CF274759A22}"/>
                </a:ext>
              </a:extLst>
            </p:cNvPr>
            <p:cNvSpPr/>
            <p:nvPr/>
          </p:nvSpPr>
          <p:spPr>
            <a:xfrm>
              <a:off x="1125055" y="1791529"/>
              <a:ext cx="1330464" cy="1700416"/>
            </a:xfrm>
            <a:custGeom>
              <a:avLst/>
              <a:gdLst/>
              <a:ahLst/>
              <a:cxnLst/>
              <a:rect l="l" t="t" r="r" b="b"/>
              <a:pathLst>
                <a:path w="41577" h="53138" extrusionOk="0">
                  <a:moveTo>
                    <a:pt x="2334" y="0"/>
                  </a:moveTo>
                  <a:cubicBezTo>
                    <a:pt x="1048" y="0"/>
                    <a:pt x="0" y="1036"/>
                    <a:pt x="0" y="2322"/>
                  </a:cubicBezTo>
                  <a:lnTo>
                    <a:pt x="0" y="50804"/>
                  </a:lnTo>
                  <a:cubicBezTo>
                    <a:pt x="0" y="50899"/>
                    <a:pt x="12" y="50983"/>
                    <a:pt x="12" y="51066"/>
                  </a:cubicBezTo>
                  <a:cubicBezTo>
                    <a:pt x="36" y="51280"/>
                    <a:pt x="96" y="51495"/>
                    <a:pt x="179" y="51697"/>
                  </a:cubicBezTo>
                  <a:cubicBezTo>
                    <a:pt x="524" y="52543"/>
                    <a:pt x="1358" y="53138"/>
                    <a:pt x="2334" y="53138"/>
                  </a:cubicBezTo>
                  <a:lnTo>
                    <a:pt x="39255" y="53138"/>
                  </a:lnTo>
                  <a:cubicBezTo>
                    <a:pt x="40541" y="53138"/>
                    <a:pt x="41577" y="52090"/>
                    <a:pt x="41577" y="50804"/>
                  </a:cubicBezTo>
                  <a:lnTo>
                    <a:pt x="41577" y="2322"/>
                  </a:lnTo>
                  <a:cubicBezTo>
                    <a:pt x="41577" y="1036"/>
                    <a:pt x="40541" y="0"/>
                    <a:pt x="39255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461;p21">
              <a:extLst>
                <a:ext uri="{FF2B5EF4-FFF2-40B4-BE49-F238E27FC236}">
                  <a16:creationId xmlns="" xmlns:a16="http://schemas.microsoft.com/office/drawing/2014/main" id="{5B8F828A-4035-3849-9F09-8DAA282B5500}"/>
                </a:ext>
              </a:extLst>
            </p:cNvPr>
            <p:cNvSpPr/>
            <p:nvPr/>
          </p:nvSpPr>
          <p:spPr>
            <a:xfrm>
              <a:off x="1125055" y="3383281"/>
              <a:ext cx="1330464" cy="108608"/>
            </a:xfrm>
            <a:custGeom>
              <a:avLst/>
              <a:gdLst/>
              <a:ahLst/>
              <a:cxnLst/>
              <a:rect l="l" t="t" r="r" b="b"/>
              <a:pathLst>
                <a:path w="41577" h="3394" extrusionOk="0">
                  <a:moveTo>
                    <a:pt x="0" y="1"/>
                  </a:moveTo>
                  <a:lnTo>
                    <a:pt x="0" y="1060"/>
                  </a:lnTo>
                  <a:cubicBezTo>
                    <a:pt x="0" y="1155"/>
                    <a:pt x="12" y="1239"/>
                    <a:pt x="12" y="1322"/>
                  </a:cubicBezTo>
                  <a:cubicBezTo>
                    <a:pt x="36" y="1536"/>
                    <a:pt x="96" y="1751"/>
                    <a:pt x="179" y="1953"/>
                  </a:cubicBezTo>
                  <a:cubicBezTo>
                    <a:pt x="524" y="2799"/>
                    <a:pt x="1358" y="3394"/>
                    <a:pt x="2334" y="3394"/>
                  </a:cubicBezTo>
                  <a:lnTo>
                    <a:pt x="39255" y="3394"/>
                  </a:lnTo>
                  <a:cubicBezTo>
                    <a:pt x="40541" y="3394"/>
                    <a:pt x="41577" y="2346"/>
                    <a:pt x="41577" y="1060"/>
                  </a:cubicBezTo>
                  <a:lnTo>
                    <a:pt x="41577" y="1"/>
                  </a:lnTo>
                  <a:cubicBezTo>
                    <a:pt x="41577" y="1286"/>
                    <a:pt x="40541" y="2322"/>
                    <a:pt x="39255" y="2322"/>
                  </a:cubicBezTo>
                  <a:lnTo>
                    <a:pt x="2334" y="2322"/>
                  </a:lnTo>
                  <a:cubicBezTo>
                    <a:pt x="1358" y="2322"/>
                    <a:pt x="524" y="1727"/>
                    <a:pt x="179" y="882"/>
                  </a:cubicBezTo>
                  <a:cubicBezTo>
                    <a:pt x="96" y="691"/>
                    <a:pt x="36" y="477"/>
                    <a:pt x="12" y="263"/>
                  </a:cubicBezTo>
                  <a:cubicBezTo>
                    <a:pt x="12" y="167"/>
                    <a:pt x="0" y="84"/>
                    <a:pt x="0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462;p21">
              <a:extLst>
                <a:ext uri="{FF2B5EF4-FFF2-40B4-BE49-F238E27FC236}">
                  <a16:creationId xmlns="" xmlns:a16="http://schemas.microsoft.com/office/drawing/2014/main" id="{18CF9584-7123-86B0-13F9-A4BF0FA47F61}"/>
                </a:ext>
              </a:extLst>
            </p:cNvPr>
            <p:cNvSpPr/>
            <p:nvPr/>
          </p:nvSpPr>
          <p:spPr>
            <a:xfrm>
              <a:off x="1125055" y="1757610"/>
              <a:ext cx="917472" cy="297099"/>
            </a:xfrm>
            <a:custGeom>
              <a:avLst/>
              <a:gdLst/>
              <a:ahLst/>
              <a:cxnLst/>
              <a:rect l="l" t="t" r="r" b="b"/>
              <a:pathLst>
                <a:path w="28671" h="14777" extrusionOk="0">
                  <a:moveTo>
                    <a:pt x="84" y="1"/>
                  </a:moveTo>
                  <a:cubicBezTo>
                    <a:pt x="60" y="167"/>
                    <a:pt x="48" y="322"/>
                    <a:pt x="36" y="489"/>
                  </a:cubicBezTo>
                  <a:cubicBezTo>
                    <a:pt x="12" y="727"/>
                    <a:pt x="0" y="965"/>
                    <a:pt x="0" y="1203"/>
                  </a:cubicBezTo>
                  <a:lnTo>
                    <a:pt x="0" y="13693"/>
                  </a:lnTo>
                  <a:lnTo>
                    <a:pt x="0" y="13967"/>
                  </a:lnTo>
                  <a:cubicBezTo>
                    <a:pt x="0" y="13967"/>
                    <a:pt x="0" y="14550"/>
                    <a:pt x="0" y="14776"/>
                  </a:cubicBezTo>
                  <a:cubicBezTo>
                    <a:pt x="1286" y="9716"/>
                    <a:pt x="9561" y="8835"/>
                    <a:pt x="12680" y="8764"/>
                  </a:cubicBezTo>
                  <a:cubicBezTo>
                    <a:pt x="12930" y="8756"/>
                    <a:pt x="13149" y="8753"/>
                    <a:pt x="13329" y="8753"/>
                  </a:cubicBezTo>
                  <a:cubicBezTo>
                    <a:pt x="13689" y="8753"/>
                    <a:pt x="13895" y="8764"/>
                    <a:pt x="13895" y="8764"/>
                  </a:cubicBezTo>
                  <a:lnTo>
                    <a:pt x="21241" y="8764"/>
                  </a:lnTo>
                  <a:cubicBezTo>
                    <a:pt x="25265" y="8764"/>
                    <a:pt x="28623" y="5311"/>
                    <a:pt x="28671" y="977"/>
                  </a:cubicBezTo>
                  <a:cubicBezTo>
                    <a:pt x="28671" y="846"/>
                    <a:pt x="28671" y="715"/>
                    <a:pt x="28671" y="584"/>
                  </a:cubicBezTo>
                  <a:lnTo>
                    <a:pt x="28671" y="572"/>
                  </a:lnTo>
                  <a:cubicBezTo>
                    <a:pt x="28671" y="548"/>
                    <a:pt x="28671" y="513"/>
                    <a:pt x="28671" y="489"/>
                  </a:cubicBezTo>
                  <a:cubicBezTo>
                    <a:pt x="28659" y="394"/>
                    <a:pt x="28659" y="298"/>
                    <a:pt x="28647" y="215"/>
                  </a:cubicBezTo>
                  <a:cubicBezTo>
                    <a:pt x="28647" y="144"/>
                    <a:pt x="28635" y="72"/>
                    <a:pt x="28635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463;p21">
              <a:extLst>
                <a:ext uri="{FF2B5EF4-FFF2-40B4-BE49-F238E27FC236}">
                  <a16:creationId xmlns="" xmlns:a16="http://schemas.microsoft.com/office/drawing/2014/main" id="{0C834A09-F133-C9F8-EC1E-6FE8F33DAA73}"/>
                </a:ext>
              </a:extLst>
            </p:cNvPr>
            <p:cNvSpPr/>
            <p:nvPr/>
          </p:nvSpPr>
          <p:spPr>
            <a:xfrm>
              <a:off x="1124671" y="1532850"/>
              <a:ext cx="917856" cy="480324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การนำความรู้ไปใช้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28" name="Google Shape;464;p21">
              <a:extLst>
                <a:ext uri="{FF2B5EF4-FFF2-40B4-BE49-F238E27FC236}">
                  <a16:creationId xmlns="" xmlns:a16="http://schemas.microsoft.com/office/drawing/2014/main" id="{B9D239D5-C406-620D-14D0-576974452F74}"/>
                </a:ext>
              </a:extLst>
            </p:cNvPr>
            <p:cNvSpPr/>
            <p:nvPr/>
          </p:nvSpPr>
          <p:spPr>
            <a:xfrm>
              <a:off x="1197821" y="3491853"/>
              <a:ext cx="1185312" cy="95680"/>
            </a:xfrm>
            <a:custGeom>
              <a:avLst/>
              <a:gdLst/>
              <a:ahLst/>
              <a:cxnLst/>
              <a:rect l="l" t="t" r="r" b="b"/>
              <a:pathLst>
                <a:path w="37041" h="2990" extrusionOk="0">
                  <a:moveTo>
                    <a:pt x="0" y="1"/>
                  </a:moveTo>
                  <a:cubicBezTo>
                    <a:pt x="0" y="1656"/>
                    <a:pt x="1334" y="2989"/>
                    <a:pt x="2989" y="2989"/>
                  </a:cubicBezTo>
                  <a:lnTo>
                    <a:pt x="34040" y="2989"/>
                  </a:lnTo>
                  <a:cubicBezTo>
                    <a:pt x="35695" y="2989"/>
                    <a:pt x="37041" y="1656"/>
                    <a:pt x="37041" y="1"/>
                  </a:cubicBezTo>
                  <a:close/>
                </a:path>
              </a:pathLst>
            </a:custGeom>
            <a:solidFill>
              <a:srgbClr val="EC3A3B"/>
            </a:solidFill>
            <a:ln w="9525" cap="flat" cmpd="sng">
              <a:solidFill>
                <a:srgbClr val="EC3A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465;p21">
              <a:extLst>
                <a:ext uri="{FF2B5EF4-FFF2-40B4-BE49-F238E27FC236}">
                  <a16:creationId xmlns="" xmlns:a16="http://schemas.microsoft.com/office/drawing/2014/main" id="{749D5A90-216F-E919-70A5-F0E303CB1760}"/>
                </a:ext>
              </a:extLst>
            </p:cNvPr>
            <p:cNvSpPr/>
            <p:nvPr/>
          </p:nvSpPr>
          <p:spPr>
            <a:xfrm>
              <a:off x="1670639" y="3736068"/>
              <a:ext cx="239296" cy="239680"/>
            </a:xfrm>
            <a:custGeom>
              <a:avLst/>
              <a:gdLst/>
              <a:ahLst/>
              <a:cxnLst/>
              <a:rect l="l" t="t" r="r" b="b"/>
              <a:pathLst>
                <a:path w="7478" h="7490" extrusionOk="0">
                  <a:moveTo>
                    <a:pt x="3739" y="1"/>
                  </a:moveTo>
                  <a:cubicBezTo>
                    <a:pt x="1667" y="1"/>
                    <a:pt x="0" y="1680"/>
                    <a:pt x="0" y="3751"/>
                  </a:cubicBezTo>
                  <a:cubicBezTo>
                    <a:pt x="0" y="5811"/>
                    <a:pt x="1667" y="7490"/>
                    <a:pt x="3739" y="7490"/>
                  </a:cubicBezTo>
                  <a:cubicBezTo>
                    <a:pt x="5810" y="7490"/>
                    <a:pt x="7477" y="5811"/>
                    <a:pt x="7477" y="3751"/>
                  </a:cubicBezTo>
                  <a:cubicBezTo>
                    <a:pt x="7477" y="1680"/>
                    <a:pt x="5810" y="1"/>
                    <a:pt x="3739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466;p21">
              <a:extLst>
                <a:ext uri="{FF2B5EF4-FFF2-40B4-BE49-F238E27FC236}">
                  <a16:creationId xmlns="" xmlns:a16="http://schemas.microsoft.com/office/drawing/2014/main" id="{E3C6AB85-C2E6-34C4-B2C2-66538C682A69}"/>
                </a:ext>
              </a:extLst>
            </p:cNvPr>
            <p:cNvSpPr/>
            <p:nvPr/>
          </p:nvSpPr>
          <p:spPr>
            <a:xfrm>
              <a:off x="1712142" y="3777603"/>
              <a:ext cx="156256" cy="156608"/>
            </a:xfrm>
            <a:custGeom>
              <a:avLst/>
              <a:gdLst/>
              <a:ahLst/>
              <a:cxnLst/>
              <a:rect l="l" t="t" r="r" b="b"/>
              <a:pathLst>
                <a:path w="4883" h="4894" extrusionOk="0">
                  <a:moveTo>
                    <a:pt x="2442" y="1"/>
                  </a:moveTo>
                  <a:cubicBezTo>
                    <a:pt x="1096" y="1"/>
                    <a:pt x="1" y="1096"/>
                    <a:pt x="1" y="2453"/>
                  </a:cubicBezTo>
                  <a:cubicBezTo>
                    <a:pt x="1" y="3799"/>
                    <a:pt x="1096" y="4894"/>
                    <a:pt x="2442" y="4894"/>
                  </a:cubicBezTo>
                  <a:cubicBezTo>
                    <a:pt x="3787" y="4894"/>
                    <a:pt x="4882" y="3799"/>
                    <a:pt x="4882" y="2453"/>
                  </a:cubicBezTo>
                  <a:cubicBezTo>
                    <a:pt x="4882" y="1096"/>
                    <a:pt x="3787" y="1"/>
                    <a:pt x="2442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467;p21">
              <a:extLst>
                <a:ext uri="{FF2B5EF4-FFF2-40B4-BE49-F238E27FC236}">
                  <a16:creationId xmlns="" xmlns:a16="http://schemas.microsoft.com/office/drawing/2014/main" id="{C273B6A6-CF76-F3C8-E4B1-028E7B95B3E7}"/>
                </a:ext>
              </a:extLst>
            </p:cNvPr>
            <p:cNvSpPr/>
            <p:nvPr/>
          </p:nvSpPr>
          <p:spPr>
            <a:xfrm>
              <a:off x="1678639" y="3587497"/>
              <a:ext cx="223680" cy="214912"/>
            </a:xfrm>
            <a:custGeom>
              <a:avLst/>
              <a:gdLst/>
              <a:ahLst/>
              <a:cxnLst/>
              <a:rect l="l" t="t" r="r" b="b"/>
              <a:pathLst>
                <a:path w="6990" h="6716" extrusionOk="0">
                  <a:moveTo>
                    <a:pt x="0" y="0"/>
                  </a:moveTo>
                  <a:lnTo>
                    <a:pt x="3489" y="6715"/>
                  </a:lnTo>
                  <a:lnTo>
                    <a:pt x="6989" y="0"/>
                  </a:lnTo>
                  <a:close/>
                </a:path>
              </a:pathLst>
            </a:custGeom>
            <a:solidFill>
              <a:srgbClr val="EC3A3B"/>
            </a:solidFill>
            <a:ln w="9525" cap="flat" cmpd="sng">
              <a:solidFill>
                <a:srgbClr val="EC3A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3270;p65">
            <a:extLst>
              <a:ext uri="{FF2B5EF4-FFF2-40B4-BE49-F238E27FC236}">
                <a16:creationId xmlns="" xmlns:a16="http://schemas.microsoft.com/office/drawing/2014/main" id="{0BA72CA6-0885-DEFE-93C9-12BDD0501535}"/>
              </a:ext>
            </a:extLst>
          </p:cNvPr>
          <p:cNvSpPr/>
          <p:nvPr/>
        </p:nvSpPr>
        <p:spPr>
          <a:xfrm>
            <a:off x="999465" y="199847"/>
            <a:ext cx="5703937" cy="762908"/>
          </a:xfrm>
          <a:prstGeom prst="roundRect">
            <a:avLst>
              <a:gd name="adj" fmla="val 15688"/>
            </a:avLst>
          </a:prstGeom>
          <a:solidFill>
            <a:srgbClr val="FFFDE5"/>
          </a:solidFill>
          <a:ln w="19050" cap="flat" cmpd="sng">
            <a:solidFill>
              <a:srgbClr val="36353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788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834;p25">
            <a:extLst>
              <a:ext uri="{FF2B5EF4-FFF2-40B4-BE49-F238E27FC236}">
                <a16:creationId xmlns="" xmlns:a16="http://schemas.microsoft.com/office/drawing/2014/main" id="{BE3F23C1-9D2A-3D16-FC3F-6D3B365F1B59}"/>
              </a:ext>
            </a:extLst>
          </p:cNvPr>
          <p:cNvSpPr/>
          <p:nvPr/>
        </p:nvSpPr>
        <p:spPr>
          <a:xfrm>
            <a:off x="123180" y="5265720"/>
            <a:ext cx="3562666" cy="1797152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1014;p25">
            <a:extLst>
              <a:ext uri="{FF2B5EF4-FFF2-40B4-BE49-F238E27FC236}">
                <a16:creationId xmlns=""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4279433" y="3854904"/>
            <a:ext cx="2038350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ผลผลิต</a:t>
            </a:r>
            <a:r>
              <a:rPr kumimoji="0" lang="th-TH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en-US" sz="1600" b="1" kern="0" noProof="0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(Output)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="" xmlns:a16="http://schemas.microsoft.com/office/drawing/2014/main" id="{10063B75-E9D1-4A3C-8D56-2ED17C1030EB}"/>
              </a:ext>
            </a:extLst>
          </p:cNvPr>
          <p:cNvSpPr txBox="1"/>
          <p:nvPr/>
        </p:nvSpPr>
        <p:spPr>
          <a:xfrm rot="19701898">
            <a:off x="1151766" y="43581"/>
            <a:ext cx="883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KM</a:t>
            </a: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" name="ตัวเชื่อมต่อตรง 2"/>
          <p:cNvCxnSpPr/>
          <p:nvPr/>
        </p:nvCxnSpPr>
        <p:spPr>
          <a:xfrm>
            <a:off x="3736538" y="1080261"/>
            <a:ext cx="0" cy="852746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ตัวเชื่อมต่อตรง 127"/>
          <p:cNvCxnSpPr/>
          <p:nvPr/>
        </p:nvCxnSpPr>
        <p:spPr>
          <a:xfrm>
            <a:off x="0" y="2795127"/>
            <a:ext cx="3706355" cy="6078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ตัวเชื่อมต่อตรง 128"/>
          <p:cNvCxnSpPr/>
          <p:nvPr/>
        </p:nvCxnSpPr>
        <p:spPr>
          <a:xfrm>
            <a:off x="30183" y="4710552"/>
            <a:ext cx="3706355" cy="6078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Google Shape;834;p25">
            <a:extLst>
              <a:ext uri="{FF2B5EF4-FFF2-40B4-BE49-F238E27FC236}">
                <a16:creationId xmlns="" xmlns:a16="http://schemas.microsoft.com/office/drawing/2014/main" id="{BE3F23C1-9D2A-3D16-FC3F-6D3B365F1B59}"/>
              </a:ext>
            </a:extLst>
          </p:cNvPr>
          <p:cNvSpPr/>
          <p:nvPr/>
        </p:nvSpPr>
        <p:spPr>
          <a:xfrm>
            <a:off x="148526" y="7651059"/>
            <a:ext cx="3562666" cy="1797152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สี่เหลี่ยมผืนผ้า: มุมมนเดียว 58">
            <a:extLst>
              <a:ext uri="{FF2B5EF4-FFF2-40B4-BE49-F238E27FC236}">
                <a16:creationId xmlns="" xmlns:a16="http://schemas.microsoft.com/office/drawing/2014/main" id="{04FD943D-8BA7-445B-9BC8-548E57AC744B}"/>
              </a:ext>
            </a:extLst>
          </p:cNvPr>
          <p:cNvSpPr/>
          <p:nvPr/>
        </p:nvSpPr>
        <p:spPr>
          <a:xfrm>
            <a:off x="226384" y="7231432"/>
            <a:ext cx="3380681" cy="314713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การปฏิบัติงานใหม่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2" name="Google Shape;1014;p25">
            <a:extLst>
              <a:ext uri="{FF2B5EF4-FFF2-40B4-BE49-F238E27FC236}">
                <a16:creationId xmlns=""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4325356" y="6377382"/>
            <a:ext cx="2038350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ผลลัพธ์</a:t>
            </a:r>
            <a:r>
              <a:rPr kumimoji="0" lang="th-TH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en-US" sz="1600" b="1" kern="0" noProof="0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(Outcome)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4665226" y="63981"/>
            <a:ext cx="2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เอกสารแนบ 2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486" y="1401254"/>
            <a:ext cx="32026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ปัจจุบัน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การเข้าถึงกิจกรรมของนักศึกษาพิการ ค่อนข้างมีข้อจำกัด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เพื่อให้เกิดเป็นระบบแบบแผน และรูปแบบการจัดกิจกรรมให้เหมาะสมกับนักศึกษาพิการทุกประเภทได้มีส่วนร่วม  และเข้าถึงกิจกรรมกับนักศึกษาปกติได้ ตลอดจนได้รับประโยชน์ และเกิดความรู้ความ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เข้าใจ จากกิจกรรมที่เข้าร่วม จึงเป็นที่มาของการจัดทำ </a:t>
            </a:r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KM </a:t>
            </a:r>
            <a:r>
              <a:rPr lang="th-TH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ในครั้งนี้ เพื่อพัฒนารูปแบบ วิธีการ กระบวนการ และขั้นตอนของการจัดกิจกรรม ให้เหมาะสมกับบริบทนักศึกษาพิการต่อไป</a:t>
            </a:r>
            <a:endParaRPr lang="en-US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185" y="3331259"/>
            <a:ext cx="36507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บริหารจัดการกิจกรรมเพื่อส่งเสริมให้นักศึกษาพิการสามารถเข้าร่วมได้ตามความเหมาะสม</a:t>
            </a:r>
            <a:endParaRPr lang="en-US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พัฒนาและเลือกวิธีการ ตลอดจนเลือกสรรกิจกรรมที่เหมาะสมให้กับนักศึกษาพิการแต่ละประเภท</a:t>
            </a:r>
            <a:endParaRPr lang="en-US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1200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3</a:t>
            </a:r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.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ปรับปรุง เพิ่มเติม ในส่วนของวิธีการถ่ายทอด ตลอดจนการนำเสนอ โดยการนำเสนอเนื้อหาที่เข้าใจง่าย ไม่ซับซ้อน ลดการคิดคำนวณ และให้เป็นรูปธรรมมากที่สุด</a:t>
            </a:r>
            <a:endParaRPr lang="en-US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914" y="5528648"/>
            <a:ext cx="323825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จัดกิจกรรมตามปกติ ไม่ได้เอื้อต่อนักศึกษาพิการ</a:t>
            </a:r>
            <a:endParaRPr lang="en-US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2. ให้นักศึกษาพิการเข้าร่วมกับนักศึกษา</a:t>
            </a:r>
            <a:r>
              <a:rPr lang="th-TH" sz="1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ปกติ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ทั่วไป</a:t>
            </a:r>
            <a:endParaRPr lang="en-US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3. </a:t>
            </a:r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กิจกรรมบางกิจกรรม มีนักศึกษาพิการบางประเภทเท่านั้นที่สามารถเข้าร่วมได้</a:t>
            </a:r>
            <a:endParaRPr lang="en-US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4. มีการคัดเลือกนักศึกษาพิการบางประเภทเข้าร่วมเพื่อเข้าร่วมกิจกรรม</a:t>
            </a:r>
            <a:endParaRPr lang="en-US" sz="1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534" y="8022294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1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มีการจัดกิจกรรมที่เอื้อต่อนักศึกษาพิการ และนักศึกษาปกติให้สามารถทำกิจกรรมร่วมกันได้มากที่สุด ทั้งนี้ขึ้นอยู่ตามความเหมาะสม ความสามารถ และศักยภาพของนักศึกษาพิการที่มีต่อกิจกรรมนั้นๆด้วย</a:t>
            </a:r>
            <a:endParaRPr lang="en-US" sz="1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2. อยู่ที่ดุลพินิจของผู้จัดกิจกรรม วิทยากร หรือผู้เข้าร่วมอื่น ที่จะช่วยกันพิจารณาให้นักศึกษาพิการสามารถเข้าร่วมกิจกรรมนั้นๆได้</a:t>
            </a:r>
            <a:endParaRPr lang="en-US" sz="1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5868" y="1641362"/>
            <a:ext cx="26541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สามารถนำแบบแผนไปประยุกต์และวางแผนเพื่อใช้ในการพัฒนากิจกรรมสำหรับนักศึกษาพิการได้</a:t>
            </a:r>
            <a:endParaRPr lang="en-US" sz="1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2. นำแนวทางปฏิบัติไปปรับใช้ให้เหมาะสมกับบริบทและสิ่งแวดล้อมขององค์กรผู้พิการ</a:t>
            </a:r>
            <a:endParaRPr lang="en-US" sz="1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1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3. </a:t>
            </a:r>
            <a:r>
              <a:rPr lang="th-TH" sz="1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ให้เป็นตัวอย่างให้กับองค์กรที่เกี่ยวข้องกับการสนับสนุนด้านการเรียนการสอนสำหรับนักศึกษาพิการ</a:t>
            </a:r>
            <a:endParaRPr lang="en-US" sz="1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7" name="กล่องข้อความ 34">
            <a:extLst>
              <a:ext uri="{FF2B5EF4-FFF2-40B4-BE49-F238E27FC236}">
                <a16:creationId xmlns="" xmlns:a16="http://schemas.microsoft.com/office/drawing/2014/main" id="{10063B75-E9D1-4A3C-8D56-2ED17C1030EB}"/>
              </a:ext>
            </a:extLst>
          </p:cNvPr>
          <p:cNvSpPr txBox="1"/>
          <p:nvPr/>
        </p:nvSpPr>
        <p:spPr>
          <a:xfrm>
            <a:off x="1377108" y="584549"/>
            <a:ext cx="543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DSS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งานพัฒนาและส่งเสริมการศึกษานักศึกษาพิการ กองพัฒนานักศึกษา 2567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39967" y="6837561"/>
            <a:ext cx="2942289" cy="24006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15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นักศึกษาพิการมีโอกาสได้ร่วมกิจกรรมทางสังคมกับนักศึกษาปกติ และบุคคลทั่วไปได้มากยิ่งขึ้น อันจะส่งผลโดยตรงต่อนักศึกษาพิการเองที่จะกล้าแสดงออก กล้าเผชิญโลกภายนอก กล้าเข้าสู่สังคม ถือเป็นการพัฒนาศักยภาพของนักศึกษาพิการที่สำคัญอย่างยิ่ง</a:t>
            </a:r>
            <a:endParaRPr lang="en-US" sz="1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5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2. บุคลากรที่เกี่ยวข้องกับการจัดการศึกษาสำหรับนักศึกษาพิการ มีทัศนคติที่ดีต่อนักศึกษาพิการ มีความเข้าใจในบริบทของนักศึกษาพิการมากยิ่งขึ้น ได้ทำความรู้จักและพบปะ พูดคุย ตลอดจนมีการแลกเปลี่ยน เรียนรู้ เพื่อสร้างสัมพันธภาพอันดีต่อกันในสังคมต่อไป</a:t>
            </a:r>
            <a:endParaRPr lang="en-US" sz="15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pSp>
        <p:nvGrpSpPr>
          <p:cNvPr id="62" name="กลุ่ม 61">
            <a:extLst>
              <a:ext uri="{FF2B5EF4-FFF2-40B4-BE49-F238E27FC236}">
                <a16:creationId xmlns="" xmlns:a16="http://schemas.microsoft.com/office/drawing/2014/main" id="{4A2602D4-6942-48F0-A087-58556BC97517}"/>
              </a:ext>
            </a:extLst>
          </p:cNvPr>
          <p:cNvGrpSpPr/>
          <p:nvPr/>
        </p:nvGrpSpPr>
        <p:grpSpPr>
          <a:xfrm>
            <a:off x="6168575" y="9031854"/>
            <a:ext cx="632956" cy="575790"/>
            <a:chOff x="395536" y="1376189"/>
            <a:chExt cx="3286833" cy="3490091"/>
          </a:xfrm>
        </p:grpSpPr>
        <p:grpSp>
          <p:nvGrpSpPr>
            <p:cNvPr id="63" name="Group 3">
              <a:extLst>
                <a:ext uri="{FF2B5EF4-FFF2-40B4-BE49-F238E27FC236}">
                  <a16:creationId xmlns="" xmlns:a16="http://schemas.microsoft.com/office/drawing/2014/main" id="{AC9BBF98-5543-4055-91D1-4C1AA99589A1}"/>
                </a:ext>
              </a:extLst>
            </p:cNvPr>
            <p:cNvGrpSpPr/>
            <p:nvPr/>
          </p:nvGrpSpPr>
          <p:grpSpPr>
            <a:xfrm>
              <a:off x="395536" y="1376189"/>
              <a:ext cx="3286833" cy="3490091"/>
              <a:chOff x="4848046" y="3681671"/>
              <a:chExt cx="2758049" cy="2928608"/>
            </a:xfrm>
            <a:solidFill>
              <a:srgbClr val="797B4F"/>
            </a:solidFill>
          </p:grpSpPr>
          <p:sp>
            <p:nvSpPr>
              <p:cNvPr id="119" name="Rounded Rectangle 4">
                <a:extLst>
                  <a:ext uri="{FF2B5EF4-FFF2-40B4-BE49-F238E27FC236}">
                    <a16:creationId xmlns="" xmlns:a16="http://schemas.microsoft.com/office/drawing/2014/main" id="{3A14DC19-9939-439E-AF4D-69C39FE72BD5}"/>
                  </a:ext>
                </a:extLst>
              </p:cNvPr>
              <p:cNvSpPr/>
              <p:nvPr/>
            </p:nvSpPr>
            <p:spPr>
              <a:xfrm>
                <a:off x="5903273" y="6071006"/>
                <a:ext cx="631463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0" name="Rounded Rectangle 5">
                <a:extLst>
                  <a:ext uri="{FF2B5EF4-FFF2-40B4-BE49-F238E27FC236}">
                    <a16:creationId xmlns="" xmlns:a16="http://schemas.microsoft.com/office/drawing/2014/main" id="{1C26F2A0-C032-4DD3-A3F6-FA4F492FD940}"/>
                  </a:ext>
                </a:extLst>
              </p:cNvPr>
              <p:cNvSpPr/>
              <p:nvPr/>
            </p:nvSpPr>
            <p:spPr>
              <a:xfrm>
                <a:off x="5929584" y="6274865"/>
                <a:ext cx="578841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1" name="Rounded Rectangle 6">
                <a:extLst>
                  <a:ext uri="{FF2B5EF4-FFF2-40B4-BE49-F238E27FC236}">
                    <a16:creationId xmlns="" xmlns:a16="http://schemas.microsoft.com/office/drawing/2014/main" id="{E410C377-C350-4382-BF80-84EDCC5B3523}"/>
                  </a:ext>
                </a:extLst>
              </p:cNvPr>
              <p:cNvSpPr/>
              <p:nvPr/>
            </p:nvSpPr>
            <p:spPr>
              <a:xfrm>
                <a:off x="5982205" y="6478724"/>
                <a:ext cx="473597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2" name="Rounded Rectangle 7">
                <a:extLst>
                  <a:ext uri="{FF2B5EF4-FFF2-40B4-BE49-F238E27FC236}">
                    <a16:creationId xmlns="" xmlns:a16="http://schemas.microsoft.com/office/drawing/2014/main" id="{A51002B8-2687-452C-9F98-A9D95A1846B5}"/>
                  </a:ext>
                </a:extLst>
              </p:cNvPr>
              <p:cNvSpPr/>
              <p:nvPr/>
            </p:nvSpPr>
            <p:spPr>
              <a:xfrm rot="2700000">
                <a:off x="7086448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3" name="Rounded Rectangle 8">
                <a:extLst>
                  <a:ext uri="{FF2B5EF4-FFF2-40B4-BE49-F238E27FC236}">
                    <a16:creationId xmlns="" xmlns:a16="http://schemas.microsoft.com/office/drawing/2014/main" id="{0AE49FB4-CF41-4D60-971A-11AC346F32EE}"/>
                  </a:ext>
                </a:extLst>
              </p:cNvPr>
              <p:cNvSpPr/>
              <p:nvPr/>
            </p:nvSpPr>
            <p:spPr>
              <a:xfrm rot="18900000" flipH="1">
                <a:off x="5218102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4" name="Rounded Rectangle 9">
                <a:extLst>
                  <a:ext uri="{FF2B5EF4-FFF2-40B4-BE49-F238E27FC236}">
                    <a16:creationId xmlns="" xmlns:a16="http://schemas.microsoft.com/office/drawing/2014/main" id="{D896A886-6F2E-4C4F-A276-E5BFD39075FC}"/>
                  </a:ext>
                </a:extLst>
              </p:cNvPr>
              <p:cNvSpPr/>
              <p:nvPr/>
            </p:nvSpPr>
            <p:spPr>
              <a:xfrm>
                <a:off x="6155070" y="3681671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5" name="Rounded Rectangle 10">
                <a:extLst>
                  <a:ext uri="{FF2B5EF4-FFF2-40B4-BE49-F238E27FC236}">
                    <a16:creationId xmlns="" xmlns:a16="http://schemas.microsoft.com/office/drawing/2014/main" id="{BE0EB556-48D2-4D37-9583-9EFE08CC5DE7}"/>
                  </a:ext>
                </a:extLst>
              </p:cNvPr>
              <p:cNvSpPr/>
              <p:nvPr/>
            </p:nvSpPr>
            <p:spPr>
              <a:xfrm rot="5400000">
                <a:off x="7354095" y="4745637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6" name="Rounded Rectangle 11">
                <a:extLst>
                  <a:ext uri="{FF2B5EF4-FFF2-40B4-BE49-F238E27FC236}">
                    <a16:creationId xmlns="" xmlns:a16="http://schemas.microsoft.com/office/drawing/2014/main" id="{A3B8A8F7-3138-420A-8D2E-F60D421F9B17}"/>
                  </a:ext>
                </a:extLst>
              </p:cNvPr>
              <p:cNvSpPr/>
              <p:nvPr/>
            </p:nvSpPr>
            <p:spPr>
              <a:xfrm rot="16200000" flipH="1">
                <a:off x="4956046" y="4745638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grpSp>
          <p:nvGrpSpPr>
            <p:cNvPr id="64" name="Group 12">
              <a:extLst>
                <a:ext uri="{FF2B5EF4-FFF2-40B4-BE49-F238E27FC236}">
                  <a16:creationId xmlns="" xmlns:a16="http://schemas.microsoft.com/office/drawing/2014/main" id="{C609D38D-0936-4766-97D3-852C7AD67443}"/>
                </a:ext>
              </a:extLst>
            </p:cNvPr>
            <p:cNvGrpSpPr/>
            <p:nvPr/>
          </p:nvGrpSpPr>
          <p:grpSpPr>
            <a:xfrm>
              <a:off x="1195903" y="1998538"/>
              <a:ext cx="1670013" cy="2047118"/>
              <a:chOff x="1195903" y="1537915"/>
              <a:chExt cx="1670013" cy="2047118"/>
            </a:xfrm>
            <a:solidFill>
              <a:srgbClr val="797B4F"/>
            </a:solidFill>
          </p:grpSpPr>
          <p:sp>
            <p:nvSpPr>
              <p:cNvPr id="65" name="Oval 21">
                <a:extLst>
                  <a:ext uri="{FF2B5EF4-FFF2-40B4-BE49-F238E27FC236}">
                    <a16:creationId xmlns="" xmlns:a16="http://schemas.microsoft.com/office/drawing/2014/main" id="{9D4221F2-8EEE-4519-95C4-7F4C5CEFCC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14470" y="1768048"/>
                <a:ext cx="264724" cy="26693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6" name="Oval 21">
                <a:extLst>
                  <a:ext uri="{FF2B5EF4-FFF2-40B4-BE49-F238E27FC236}">
                    <a16:creationId xmlns="" xmlns:a16="http://schemas.microsoft.com/office/drawing/2014/main" id="{C0567015-D6DC-4D6A-B19E-9BD55C6AF2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23964" y="190993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7" name="Oval 21">
                <a:extLst>
                  <a:ext uri="{FF2B5EF4-FFF2-40B4-BE49-F238E27FC236}">
                    <a16:creationId xmlns="" xmlns:a16="http://schemas.microsoft.com/office/drawing/2014/main" id="{50A825A5-BBF0-4F52-9C71-05FE1AA28E8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050853">
                <a:off x="1326433" y="2753031"/>
                <a:ext cx="173268" cy="17471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8" name="Oval 21">
                <a:extLst>
                  <a:ext uri="{FF2B5EF4-FFF2-40B4-BE49-F238E27FC236}">
                    <a16:creationId xmlns="" xmlns:a16="http://schemas.microsoft.com/office/drawing/2014/main" id="{D38956FA-66A3-4A78-8B54-E1BD699861D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88847">
                <a:off x="1195903" y="2266763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9" name="Oval 21">
                <a:extLst>
                  <a:ext uri="{FF2B5EF4-FFF2-40B4-BE49-F238E27FC236}">
                    <a16:creationId xmlns="" xmlns:a16="http://schemas.microsoft.com/office/drawing/2014/main" id="{F06F608B-6292-4D87-84D9-C158B18C48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14470" y="2278418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0" name="Oval 21">
                <a:extLst>
                  <a:ext uri="{FF2B5EF4-FFF2-40B4-BE49-F238E27FC236}">
                    <a16:creationId xmlns="" xmlns:a16="http://schemas.microsoft.com/office/drawing/2014/main" id="{6CCC0665-8F79-48F6-854A-736DCFF162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1800" y="2460930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1" name="Oval 21">
                <a:extLst>
                  <a:ext uri="{FF2B5EF4-FFF2-40B4-BE49-F238E27FC236}">
                    <a16:creationId xmlns="" xmlns:a16="http://schemas.microsoft.com/office/drawing/2014/main" id="{A66BD0A2-C10C-43F0-8339-359AB2656C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85429" y="2143218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2" name="Oval 21">
                <a:extLst>
                  <a:ext uri="{FF2B5EF4-FFF2-40B4-BE49-F238E27FC236}">
                    <a16:creationId xmlns="" xmlns:a16="http://schemas.microsoft.com/office/drawing/2014/main" id="{5BAC5920-F7F4-4FB0-8392-DCF0F4F8813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83757">
                <a:off x="1665484" y="3272892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3" name="Oval 21">
                <a:extLst>
                  <a:ext uri="{FF2B5EF4-FFF2-40B4-BE49-F238E27FC236}">
                    <a16:creationId xmlns="" xmlns:a16="http://schemas.microsoft.com/office/drawing/2014/main" id="{94E8DC63-6E91-4CC0-B5AF-3F98E82FCBB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364806">
                <a:off x="1656905" y="1674846"/>
                <a:ext cx="267508" cy="26974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4" name="Oval 21">
                <a:extLst>
                  <a:ext uri="{FF2B5EF4-FFF2-40B4-BE49-F238E27FC236}">
                    <a16:creationId xmlns="" xmlns:a16="http://schemas.microsoft.com/office/drawing/2014/main" id="{FE25D309-44D7-42C8-982E-E2ACCB84F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63017" y="1930545"/>
                <a:ext cx="424361" cy="42790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5" name="Oval 21">
                <a:extLst>
                  <a:ext uri="{FF2B5EF4-FFF2-40B4-BE49-F238E27FC236}">
                    <a16:creationId xmlns="" xmlns:a16="http://schemas.microsoft.com/office/drawing/2014/main" id="{8564FA75-E376-4FE5-A118-B2EC1A9162E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145186">
                <a:off x="1260512" y="1980363"/>
                <a:ext cx="333550" cy="336337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6" name="Oval 21">
                <a:extLst>
                  <a:ext uri="{FF2B5EF4-FFF2-40B4-BE49-F238E27FC236}">
                    <a16:creationId xmlns="" xmlns:a16="http://schemas.microsoft.com/office/drawing/2014/main" id="{5B89B73C-2226-49CF-AF38-1866ADBED19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1766846" y="2371713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7" name="Oval 21">
                <a:extLst>
                  <a:ext uri="{FF2B5EF4-FFF2-40B4-BE49-F238E27FC236}">
                    <a16:creationId xmlns="" xmlns:a16="http://schemas.microsoft.com/office/drawing/2014/main" id="{218E83B1-2774-4388-BB6D-ECB0EEC608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32245" y="1873583"/>
                <a:ext cx="591365" cy="596307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8" name="Oval 21">
                <a:extLst>
                  <a:ext uri="{FF2B5EF4-FFF2-40B4-BE49-F238E27FC236}">
                    <a16:creationId xmlns="" xmlns:a16="http://schemas.microsoft.com/office/drawing/2014/main" id="{925CA9E8-2331-4A94-97C0-E329FD3EBB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80219" y="1680508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9" name="Oval 21">
                <a:extLst>
                  <a:ext uri="{FF2B5EF4-FFF2-40B4-BE49-F238E27FC236}">
                    <a16:creationId xmlns="" xmlns:a16="http://schemas.microsoft.com/office/drawing/2014/main" id="{E28DDB3A-F740-4EFC-BC3F-8F5709A979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203558">
                <a:off x="1468306" y="2867514"/>
                <a:ext cx="139314" cy="14047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0" name="Oval 21">
                <a:extLst>
                  <a:ext uri="{FF2B5EF4-FFF2-40B4-BE49-F238E27FC236}">
                    <a16:creationId xmlns="" xmlns:a16="http://schemas.microsoft.com/office/drawing/2014/main" id="{79C64126-BA3D-4B56-B75D-13948BAC31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4605" y="2685223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1" name="Oval 21">
                <a:extLst>
                  <a:ext uri="{FF2B5EF4-FFF2-40B4-BE49-F238E27FC236}">
                    <a16:creationId xmlns="" xmlns:a16="http://schemas.microsoft.com/office/drawing/2014/main" id="{468622C9-DAF7-4CF3-88DC-8DE3BFBD02A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800405" y="2755645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2" name="Oval 21">
                <a:extLst>
                  <a:ext uri="{FF2B5EF4-FFF2-40B4-BE49-F238E27FC236}">
                    <a16:creationId xmlns="" xmlns:a16="http://schemas.microsoft.com/office/drawing/2014/main" id="{F191190F-F1B0-45A5-9507-F4F1B0F552E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185792">
                <a:off x="1591521" y="2830231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3" name="Oval 21">
                <a:extLst>
                  <a:ext uri="{FF2B5EF4-FFF2-40B4-BE49-F238E27FC236}">
                    <a16:creationId xmlns="" xmlns:a16="http://schemas.microsoft.com/office/drawing/2014/main" id="{25E76708-2F3F-48BB-91F8-C243A87C77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66870" y="2430818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4" name="Oval 21">
                <a:extLst>
                  <a:ext uri="{FF2B5EF4-FFF2-40B4-BE49-F238E27FC236}">
                    <a16:creationId xmlns="" xmlns:a16="http://schemas.microsoft.com/office/drawing/2014/main" id="{0D69DE59-F9D9-4B29-9CB2-CE61AB7AC8D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61415">
                <a:off x="1961493" y="1831077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5" name="Oval 21">
                <a:extLst>
                  <a:ext uri="{FF2B5EF4-FFF2-40B4-BE49-F238E27FC236}">
                    <a16:creationId xmlns="" xmlns:a16="http://schemas.microsoft.com/office/drawing/2014/main" id="{B27DE59A-FA09-438C-B437-B2E580ECF2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487267" y="2639444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6" name="Oval 21">
                <a:extLst>
                  <a:ext uri="{FF2B5EF4-FFF2-40B4-BE49-F238E27FC236}">
                    <a16:creationId xmlns="" xmlns:a16="http://schemas.microsoft.com/office/drawing/2014/main" id="{FF674FCC-E1B2-4874-B88D-F43E63B69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41171" y="2361128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7" name="Oval 21">
                <a:extLst>
                  <a:ext uri="{FF2B5EF4-FFF2-40B4-BE49-F238E27FC236}">
                    <a16:creationId xmlns="" xmlns:a16="http://schemas.microsoft.com/office/drawing/2014/main" id="{36DD8FC4-AF09-4233-B0F1-89F9D3D0D5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9336" y="2285667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8" name="Oval 21">
                <a:extLst>
                  <a:ext uri="{FF2B5EF4-FFF2-40B4-BE49-F238E27FC236}">
                    <a16:creationId xmlns="" xmlns:a16="http://schemas.microsoft.com/office/drawing/2014/main" id="{94500713-D7FD-4FFD-93B3-0B6C879464D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859187">
                <a:off x="1875957" y="3147672"/>
                <a:ext cx="196820" cy="19846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9" name="Oval 21">
                <a:extLst>
                  <a:ext uri="{FF2B5EF4-FFF2-40B4-BE49-F238E27FC236}">
                    <a16:creationId xmlns="" xmlns:a16="http://schemas.microsoft.com/office/drawing/2014/main" id="{B16CE42F-F03F-4900-B48D-1B4E29712C1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2016649" y="3174821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0" name="Oval 21">
                <a:extLst>
                  <a:ext uri="{FF2B5EF4-FFF2-40B4-BE49-F238E27FC236}">
                    <a16:creationId xmlns="" xmlns:a16="http://schemas.microsoft.com/office/drawing/2014/main" id="{A1D93B02-2DE7-4D22-82CF-50E46929FA5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2373855" y="2474192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1" name="Oval 21">
                <a:extLst>
                  <a:ext uri="{FF2B5EF4-FFF2-40B4-BE49-F238E27FC236}">
                    <a16:creationId xmlns="" xmlns:a16="http://schemas.microsoft.com/office/drawing/2014/main" id="{15CCA889-AAEF-4B1D-94BB-95F17DC99E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67966" y="2356564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2" name="Oval 21">
                <a:extLst>
                  <a:ext uri="{FF2B5EF4-FFF2-40B4-BE49-F238E27FC236}">
                    <a16:creationId xmlns="" xmlns:a16="http://schemas.microsoft.com/office/drawing/2014/main" id="{99D23812-AA75-404D-A49A-B3F31DFE41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91720" y="2905247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3" name="Oval 21">
                <a:extLst>
                  <a:ext uri="{FF2B5EF4-FFF2-40B4-BE49-F238E27FC236}">
                    <a16:creationId xmlns="" xmlns:a16="http://schemas.microsoft.com/office/drawing/2014/main" id="{CF069EB9-D069-4BBF-BD3C-D8B2C0CBA8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31788" y="2312226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4" name="Oval 21">
                <a:extLst>
                  <a:ext uri="{FF2B5EF4-FFF2-40B4-BE49-F238E27FC236}">
                    <a16:creationId xmlns="" xmlns:a16="http://schemas.microsoft.com/office/drawing/2014/main" id="{ABE285B7-BD16-4149-83A4-A40303658E9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770483" y="2955490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5" name="Oval 21">
                <a:extLst>
                  <a:ext uri="{FF2B5EF4-FFF2-40B4-BE49-F238E27FC236}">
                    <a16:creationId xmlns="" xmlns:a16="http://schemas.microsoft.com/office/drawing/2014/main" id="{5D7E22C6-4CCA-4074-8F3D-AFDA4019A1E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2115911" y="2614000"/>
                <a:ext cx="275390" cy="27769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6" name="Oval 21">
                <a:extLst>
                  <a:ext uri="{FF2B5EF4-FFF2-40B4-BE49-F238E27FC236}">
                    <a16:creationId xmlns="" xmlns:a16="http://schemas.microsoft.com/office/drawing/2014/main" id="{D1461AF0-4C53-45A6-94FD-B47D392DC2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84293" y="2894551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7" name="Oval 21">
                <a:extLst>
                  <a:ext uri="{FF2B5EF4-FFF2-40B4-BE49-F238E27FC236}">
                    <a16:creationId xmlns="" xmlns:a16="http://schemas.microsoft.com/office/drawing/2014/main" id="{D72237D0-04CC-4503-9CA7-AAFB9D897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52479" y="2464579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8" name="Oval 21">
                <a:extLst>
                  <a:ext uri="{FF2B5EF4-FFF2-40B4-BE49-F238E27FC236}">
                    <a16:creationId xmlns="" xmlns:a16="http://schemas.microsoft.com/office/drawing/2014/main" id="{B308DD51-DE62-4353-9B58-7C66D271AE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80435" y="2877367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9" name="Oval 21">
                <a:extLst>
                  <a:ext uri="{FF2B5EF4-FFF2-40B4-BE49-F238E27FC236}">
                    <a16:creationId xmlns="" xmlns:a16="http://schemas.microsoft.com/office/drawing/2014/main" id="{CBAA014F-3C2F-491F-9898-C610E72A47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00241" y="303937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0" name="Oval 21">
                <a:extLst>
                  <a:ext uri="{FF2B5EF4-FFF2-40B4-BE49-F238E27FC236}">
                    <a16:creationId xmlns="" xmlns:a16="http://schemas.microsoft.com/office/drawing/2014/main" id="{FB55B3C2-2317-4B7D-843E-BAE97F3182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61493" y="3484382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1" name="Oval 21">
                <a:extLst>
                  <a:ext uri="{FF2B5EF4-FFF2-40B4-BE49-F238E27FC236}">
                    <a16:creationId xmlns="" xmlns:a16="http://schemas.microsoft.com/office/drawing/2014/main" id="{FF57FD37-502C-471F-B05D-BE7CE59CF2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29662" y="300355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2" name="Oval 21">
                <a:extLst>
                  <a:ext uri="{FF2B5EF4-FFF2-40B4-BE49-F238E27FC236}">
                    <a16:creationId xmlns="" xmlns:a16="http://schemas.microsoft.com/office/drawing/2014/main" id="{4FA7CB74-02AE-490C-BBB2-DDD5850552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48031" y="3057800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3" name="Oval 21">
                <a:extLst>
                  <a:ext uri="{FF2B5EF4-FFF2-40B4-BE49-F238E27FC236}">
                    <a16:creationId xmlns="" xmlns:a16="http://schemas.microsoft.com/office/drawing/2014/main" id="{CCE0F4B6-ADB3-42EE-A3A4-8BEF3EC654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40222" y="3161559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4" name="Oval 21">
                <a:extLst>
                  <a:ext uri="{FF2B5EF4-FFF2-40B4-BE49-F238E27FC236}">
                    <a16:creationId xmlns="" xmlns:a16="http://schemas.microsoft.com/office/drawing/2014/main" id="{07BF0775-46D5-49B7-A652-409E91E62F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61060" y="2871624"/>
                <a:ext cx="228226" cy="23013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5" name="Oval 21">
                <a:extLst>
                  <a:ext uri="{FF2B5EF4-FFF2-40B4-BE49-F238E27FC236}">
                    <a16:creationId xmlns="" xmlns:a16="http://schemas.microsoft.com/office/drawing/2014/main" id="{C8B47CF7-B99A-41AF-86F5-669197F725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9001" y="3119404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6" name="Oval 21">
                <a:extLst>
                  <a:ext uri="{FF2B5EF4-FFF2-40B4-BE49-F238E27FC236}">
                    <a16:creationId xmlns="" xmlns:a16="http://schemas.microsoft.com/office/drawing/2014/main" id="{281334E3-1E6A-4C7C-A49E-6BCAB1E538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89480" y="2513009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7" name="Oval 21">
                <a:extLst>
                  <a:ext uri="{FF2B5EF4-FFF2-40B4-BE49-F238E27FC236}">
                    <a16:creationId xmlns="" xmlns:a16="http://schemas.microsoft.com/office/drawing/2014/main" id="{2ED9BEEE-B57B-484D-AFFD-A7F15768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82300" y="244457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8" name="Oval 21">
                <a:extLst>
                  <a:ext uri="{FF2B5EF4-FFF2-40B4-BE49-F238E27FC236}">
                    <a16:creationId xmlns="" xmlns:a16="http://schemas.microsoft.com/office/drawing/2014/main" id="{E45596F9-184F-45C4-8429-86AF6A0CD2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49364" y="2506052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9" name="Oval 21">
                <a:extLst>
                  <a:ext uri="{FF2B5EF4-FFF2-40B4-BE49-F238E27FC236}">
                    <a16:creationId xmlns="" xmlns:a16="http://schemas.microsoft.com/office/drawing/2014/main" id="{6B45E6F4-EE55-4F6B-8F02-5AC10EB2F5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20432" y="2794749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0" name="Oval 21">
                <a:extLst>
                  <a:ext uri="{FF2B5EF4-FFF2-40B4-BE49-F238E27FC236}">
                    <a16:creationId xmlns="" xmlns:a16="http://schemas.microsoft.com/office/drawing/2014/main" id="{FB733F96-CB79-4176-B897-0607A9847B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42196" y="3210761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1" name="Oval 21">
                <a:extLst>
                  <a:ext uri="{FF2B5EF4-FFF2-40B4-BE49-F238E27FC236}">
                    <a16:creationId xmlns="" xmlns:a16="http://schemas.microsoft.com/office/drawing/2014/main" id="{0659A194-72C4-40EC-9120-3BADEF91E4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48211" y="1600868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2" name="Oval 21">
                <a:extLst>
                  <a:ext uri="{FF2B5EF4-FFF2-40B4-BE49-F238E27FC236}">
                    <a16:creationId xmlns="" xmlns:a16="http://schemas.microsoft.com/office/drawing/2014/main" id="{724255E9-8791-491E-8220-90996BB3EE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55627" y="1537915"/>
                <a:ext cx="228226" cy="23013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3" name="Oval 21">
                <a:extLst>
                  <a:ext uri="{FF2B5EF4-FFF2-40B4-BE49-F238E27FC236}">
                    <a16:creationId xmlns="" xmlns:a16="http://schemas.microsoft.com/office/drawing/2014/main" id="{16C1DCF9-5AA2-447B-8D2D-4A6824A141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20246" y="1755731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4" name="Oval 21">
                <a:extLst>
                  <a:ext uri="{FF2B5EF4-FFF2-40B4-BE49-F238E27FC236}">
                    <a16:creationId xmlns="" xmlns:a16="http://schemas.microsoft.com/office/drawing/2014/main" id="{E5985DF5-7EAB-4971-A1A7-42CEDC30BC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69089" y="1901516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5" name="Oval 21">
                <a:extLst>
                  <a:ext uri="{FF2B5EF4-FFF2-40B4-BE49-F238E27FC236}">
                    <a16:creationId xmlns="" xmlns:a16="http://schemas.microsoft.com/office/drawing/2014/main" id="{B97ABB80-1A1A-456C-B187-AE0B564FD2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42856" y="1699484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6" name="Oval 21">
                <a:extLst>
                  <a:ext uri="{FF2B5EF4-FFF2-40B4-BE49-F238E27FC236}">
                    <a16:creationId xmlns="" xmlns:a16="http://schemas.microsoft.com/office/drawing/2014/main" id="{9B4A96EF-24E7-40DB-AA5F-B8F1C964D9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36404" y="1732638"/>
                <a:ext cx="152882" cy="15415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7" name="Oval 21">
                <a:extLst>
                  <a:ext uri="{FF2B5EF4-FFF2-40B4-BE49-F238E27FC236}">
                    <a16:creationId xmlns="" xmlns:a16="http://schemas.microsoft.com/office/drawing/2014/main" id="{D6E33D0D-1E6D-44B3-B3C3-23D607AC9B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99216" y="1600868"/>
                <a:ext cx="66122" cy="6667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8" name="Oval 21">
                <a:extLst>
                  <a:ext uri="{FF2B5EF4-FFF2-40B4-BE49-F238E27FC236}">
                    <a16:creationId xmlns="" xmlns:a16="http://schemas.microsoft.com/office/drawing/2014/main" id="{715E3025-AB30-4CE6-AA43-10CEDB6FF0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64289" y="1954875"/>
                <a:ext cx="66122" cy="6667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4040716" y="4392482"/>
            <a:ext cx="2524578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thaiDist"/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บุคลากรที่เกี่ยวข้องกับการจัดการศึกษาสำหรับนักศึกษาพิการ ตลอดจนตัวนักศึกษาพิการเอง มีความรู้ความเข้าใจเกี่ยวกับกิจกรรม และวิธีการจัดกิจกรรมรวมไปถึงการเลือกกิจกรรม ตลอดจนการนำรูปแบบวิธีการ ในการจัดกิจกรรมไปปรับใช้ให้เหมาะสมกับความพิการแต่ละประเภทได้</a:t>
            </a:r>
            <a:endParaRPr lang="en-US" sz="1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09240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แผนความเป็นเลิ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งานนำเสนอ5" id="{0077291A-4D2C-41B0-A1CB-46F7DDBB17BF}" vid="{F4AE49EE-4BBC-4F48-BF3D-1089FE348F02}"/>
    </a:ext>
  </a:extLst>
</a:theme>
</file>

<file path=ppt/theme/theme2.xml><?xml version="1.0" encoding="utf-8"?>
<a:theme xmlns:a="http://schemas.openxmlformats.org/drawingml/2006/main" name="1_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แบบสีฟ้า</Template>
  <TotalTime>1192</TotalTime>
  <Words>526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แผนความเป็นเลิศ</vt:lpstr>
      <vt:lpstr>1_Contents Slide Master</vt:lpstr>
      <vt:lpstr>Contents Slide Master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dsssnru001</cp:lastModifiedBy>
  <cp:revision>117</cp:revision>
  <cp:lastPrinted>2024-01-25T02:53:04Z</cp:lastPrinted>
  <dcterms:created xsi:type="dcterms:W3CDTF">2021-11-29T07:01:40Z</dcterms:created>
  <dcterms:modified xsi:type="dcterms:W3CDTF">2024-02-07T04:44:41Z</dcterms:modified>
</cp:coreProperties>
</file>