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5"/>
  </p:notesMasterIdLst>
  <p:sldIdLst>
    <p:sldId id="266" r:id="rId4"/>
  </p:sldIdLst>
  <p:sldSz cx="6858000" cy="9906000" type="A4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FF"/>
    <a:srgbClr val="FFFFCC"/>
    <a:srgbClr val="FFFF99"/>
    <a:srgbClr val="D5F1F3"/>
    <a:srgbClr val="32AEB8"/>
    <a:srgbClr val="00487E"/>
    <a:srgbClr val="00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41" autoAdjust="0"/>
    <p:restoredTop sz="94660"/>
  </p:normalViewPr>
  <p:slideViewPr>
    <p:cSldViewPr snapToGrid="0">
      <p:cViewPr>
        <p:scale>
          <a:sx n="120" d="100"/>
          <a:sy n="12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384F-1C92-445F-9A9F-51E18A0F0EF1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0770-E416-4B4F-8299-57E204BDFB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0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E71866-27CB-4715-920B-7EB1CFFD2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901694C-0514-41E8-A4F2-04DBEAD1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2BAA22-B77E-4C8F-B367-E50E865F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4CAB1AE-8D64-4094-9AFF-B601F1EF52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705010-5259-4AFF-A0CD-89FD074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02E4CB-1C99-42DF-BF0A-60B69113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6512" y="9378598"/>
            <a:ext cx="385763" cy="527403"/>
          </a:xfrm>
        </p:spPr>
        <p:txBody>
          <a:bodyPr/>
          <a:lstStyle>
            <a:lvl1pPr>
              <a:defRPr sz="135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white"/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6A1547-CA27-47F7-BD81-B95B5751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E7E434-0EC5-4096-9FDE-67705C0D4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00740F-116A-485D-B1F9-9B9C9482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BDAEF20-7DC2-4C5C-8137-A2C2A9CC47D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95FADD-CA6D-4C17-B9A3-74041323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74CADE-2D03-4FAA-B689-1F724CDF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05F3335-38FB-491C-AABE-4073C997C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77CEF5B-8FB4-4A3C-915D-919323ED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963656D-409F-40AC-B8E8-C86082AD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8C35FB4E-63C1-4D24-8952-F40801363E9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98E4AD-C8F7-4643-B4C2-1274E86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7E4E70-9F3B-42C8-8314-5194E937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6831378" cy="16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4753" cy="9906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49565"/>
            <a:ext cx="5670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6" y="6417521"/>
            <a:ext cx="815588" cy="3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533810" y="9537521"/>
            <a:ext cx="632419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0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2245" y="2430746"/>
            <a:ext cx="1188132" cy="381333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6831378" cy="15946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34913" y="2604079"/>
            <a:ext cx="1080120" cy="3466667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575" y="2768934"/>
            <a:ext cx="972108" cy="31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37588" y="2604079"/>
            <a:ext cx="1080120" cy="3466667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4919" y="2777416"/>
            <a:ext cx="972108" cy="31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3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000" y="345800"/>
            <a:ext cx="6588000" cy="92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06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0000" y="852233"/>
            <a:ext cx="5778000" cy="8245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56892" y="0"/>
            <a:ext cx="1944216" cy="99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60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1" y="3150135"/>
            <a:ext cx="3162859" cy="445030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18323" y="3334061"/>
            <a:ext cx="2214246" cy="3670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831378" cy="16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4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16832" y="2434367"/>
            <a:ext cx="2079000" cy="6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0314" y="2434367"/>
            <a:ext cx="1376832" cy="3328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50314" y="5761997"/>
            <a:ext cx="1376832" cy="3328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6831378" cy="16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4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08820" y="7587961"/>
            <a:ext cx="1620180" cy="2318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29000" y="1"/>
            <a:ext cx="1620180" cy="2318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820" y="0"/>
            <a:ext cx="1620000" cy="762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29180" y="2279333"/>
            <a:ext cx="1620000" cy="762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8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40547A-2AA2-4073-87B4-136DC50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27404"/>
            <a:ext cx="6253447" cy="1914702"/>
          </a:xfrm>
        </p:spPr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70DCB3-2DFF-4EF6-A25A-168D8068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2637014"/>
            <a:ext cx="6253447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E4CFB9-B11C-4129-A83B-AB812F6D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3FF915EA-8703-4A1E-A79D-1FFB910955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754E89D-2EE3-48C6-AB1E-E6C2C2BC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F08AEC3C-550A-4A7C-864B-EE4DA679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6512" y="9378598"/>
            <a:ext cx="385763" cy="527403"/>
          </a:xfrm>
        </p:spPr>
        <p:txBody>
          <a:bodyPr/>
          <a:lstStyle>
            <a:lvl1pPr>
              <a:defRPr sz="135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white"/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831378" cy="16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25821"/>
            <a:ext cx="2545731" cy="65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6713" y="2780891"/>
            <a:ext cx="2328221" cy="411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45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5566762"/>
            <a:ext cx="6858000" cy="433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0523" y="2990835"/>
            <a:ext cx="973913" cy="4319761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745941" y="3356571"/>
            <a:ext cx="857381" cy="3471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182896" y="4022498"/>
            <a:ext cx="973913" cy="4319761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38314" y="4413807"/>
            <a:ext cx="857381" cy="3471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675270" y="2664265"/>
            <a:ext cx="973913" cy="4319761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730687" y="3055576"/>
            <a:ext cx="857381" cy="3471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167642" y="4516337"/>
            <a:ext cx="973913" cy="4319761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23060" y="4907648"/>
            <a:ext cx="857381" cy="3471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6831378" cy="16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49565"/>
            <a:ext cx="6858000" cy="1495539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203729"/>
            <a:ext cx="357930" cy="13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265507" y="2179358"/>
            <a:ext cx="2137380" cy="7028033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98949" y="2595187"/>
            <a:ext cx="81390" cy="624091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1649130" y="2680037"/>
            <a:ext cx="967453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8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53" y="0"/>
            <a:ext cx="1188132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3" y="1806964"/>
            <a:ext cx="1188132" cy="67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2114" y="1806964"/>
            <a:ext cx="594066" cy="67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90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53" y="0"/>
            <a:ext cx="1188132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2" y="5646412"/>
            <a:ext cx="709124" cy="40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9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47845"/>
            <a:ext cx="6858000" cy="3358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47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032671" y="5507729"/>
            <a:ext cx="810090" cy="2080231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43" y="5797408"/>
            <a:ext cx="263346" cy="15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81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47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9559333"/>
            <a:ext cx="6858000" cy="34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858000" cy="138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10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47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084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631" y="178358"/>
            <a:ext cx="6642738" cy="9549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9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59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595713"/>
            <a:ext cx="1620180" cy="3605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745940" y="2595713"/>
            <a:ext cx="1620180" cy="3605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91880" y="2595713"/>
            <a:ext cx="1620180" cy="3605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37820" y="2595713"/>
            <a:ext cx="1620180" cy="3605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201139"/>
            <a:ext cx="1620000" cy="3051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46000" y="6201139"/>
            <a:ext cx="1620000" cy="3051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492000" y="6201139"/>
            <a:ext cx="1620000" cy="3051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38000" y="6201139"/>
            <a:ext cx="1620000" cy="3051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47034"/>
            <a:ext cx="6858000" cy="4258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9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59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2179360"/>
            <a:ext cx="5422703" cy="70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85110" y="3132052"/>
            <a:ext cx="2598913" cy="4935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50658" y="6478504"/>
            <a:ext cx="2268252" cy="1941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1AC388-4103-413D-B410-D504CDE3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ABCE4B-AAD7-4F79-9A7D-62AA37CD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2D023C9-3CBB-42AE-87BD-BA5E466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A52E702C-C054-4DE4-9A3D-71FDCAA1771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FC28F8-37AF-4674-A965-38DC43BD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0CEDFC-C5C5-4346-8A16-70F3868B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9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59267"/>
            <a:ext cx="6858000" cy="5547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389156"/>
            <a:ext cx="6858000" cy="4258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6" y="2007260"/>
            <a:ext cx="2151954" cy="66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5234" y="2263412"/>
            <a:ext cx="756084" cy="4922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2452" y="2428852"/>
            <a:ext cx="1241075" cy="4922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48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294874" cy="990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645024" y="0"/>
            <a:ext cx="2700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672024" y="2526334"/>
            <a:ext cx="135000" cy="4853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02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2"/>
            <a:ext cx="6858000" cy="5925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1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48880" y="349811"/>
            <a:ext cx="4509120" cy="11094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48880" y="1459267"/>
            <a:ext cx="4509120" cy="5547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294874" cy="990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59852" y="2179360"/>
            <a:ext cx="2294874" cy="7726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58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92538"/>
            <a:ext cx="4833156" cy="8320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1716" y="376495"/>
            <a:ext cx="1458162" cy="9153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67891" y="376495"/>
            <a:ext cx="1458162" cy="9153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234065" y="376495"/>
            <a:ext cx="1458162" cy="9153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16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33156" y="515174"/>
            <a:ext cx="1620000" cy="4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33156" y="5230364"/>
            <a:ext cx="1620000" cy="4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89660" y="515174"/>
            <a:ext cx="1620000" cy="4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989660" y="5230364"/>
            <a:ext cx="1620000" cy="4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463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652" y="6339822"/>
            <a:ext cx="6561348" cy="11094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652" y="7449278"/>
            <a:ext cx="6561348" cy="5547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59333"/>
            <a:ext cx="6858000" cy="34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858000" cy="138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0658" y="653855"/>
            <a:ext cx="2484096" cy="5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96952" y="653855"/>
            <a:ext cx="3510390" cy="2565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96952" y="3496661"/>
            <a:ext cx="1080000" cy="2565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212147" y="3496661"/>
            <a:ext cx="1080000" cy="2565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27342" y="3496661"/>
            <a:ext cx="1080000" cy="2565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717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985" y="178359"/>
            <a:ext cx="6509923" cy="10461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9744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811"/>
            <a:ext cx="6858000" cy="11094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265507" y="2179358"/>
            <a:ext cx="2137380" cy="7028033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49" y="2595187"/>
            <a:ext cx="81390" cy="624091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1649130" y="2680037"/>
            <a:ext cx="967453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2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3E6357-914C-4E03-A668-A578994E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D09EC15-DCAF-4623-90E1-7848194B8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0CA9CAD-E1E3-4C48-83ED-D8520748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EB8564D-F8B7-422C-A2F2-3B7F74DD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9913A18D-7CAA-433E-81D7-15FD20C871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1E1BC8D-2780-4DAB-A849-2A8A834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A01CA86-C6EF-4998-90BA-E22BCF0E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7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8385E-ADBD-4AE3-99CD-918BA8E2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6739138-6F6F-4D1C-BB91-BB6F1F68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D1FCA3E-CD86-4A84-9451-32F2D260A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AE292E0-36F9-42C3-AECC-35E70FF45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B2AD963-1A68-44C6-8967-D05DA7087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8EAF65D-5E5B-46C7-A897-5509019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8E20D15F-C05E-45B0-9E75-E5B5AED411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99CFD50-1432-407E-B7D3-FFB245D1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272E1AB-3A84-434D-B8DB-D7EB12E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FCDCC9-19B0-4A2B-96BF-DAE53430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40710D-87DD-4D16-9FB7-0DBDD11A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F57FF45-FB63-4FBF-918E-6C13804B2D4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6EE9F06-AFD7-4E80-8B18-89F5DEB5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9FCEFD4-A8B9-4D4C-8E03-D81DA81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3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A2BDC43-000F-4ED6-B6C0-90A6A69E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87970875-BE7D-4968-9849-9CC77AEC166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5E93B9F-E4CF-4B4B-A48F-4E541479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9470F7D-250F-4506-A1EB-9BA0112D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6A23D5-8EBD-4AE9-B995-66C6A017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58FE95-F179-4C8B-8145-57DCFC49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4B7CC5-799C-4831-83A4-6B20A3C15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C3FD1A2-2C3C-48E9-A1B5-68C111AC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716FC34-AF73-455B-B6AC-8524E7CCEAB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513774E-6009-466C-B566-FAA57FE1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9EE7A09-7F9C-400C-80C2-438F2C81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0EBADC-5109-41E9-ABF3-494BAAA1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94A806-1717-4108-BCCF-C512D8E89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8467629-33A9-4962-8A37-4E7404F39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1D6AA75-DA17-426A-9E7F-B6578F4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CB4ED8A8-5C5C-4417-94E3-5C97363FCF5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1B8F514-5478-42DD-9889-22CDA86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40002A-00B9-45BD-B6A6-D5D57077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9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C0376D7-BC30-4793-9350-6263792E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AF4602-FED0-49D3-89FB-A4310F05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3FF8FC-67AA-487D-91BF-E1BAEB9F8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0E7DA4D5-A62F-4E96-9587-1572B11FD04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30/01/67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1FC536-CE1B-49B1-8552-9287227F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1C6D3FF-C692-4D31-A245-C983EB7F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913F21D7-7E49-43BA-B424-47CE1BDC8B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78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68578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444;p33">
            <a:extLst>
              <a:ext uri="{FF2B5EF4-FFF2-40B4-BE49-F238E27FC236}">
                <a16:creationId xmlns:a16="http://schemas.microsoft.com/office/drawing/2014/main" id="{835DCE3F-A6A8-62C1-2F55-A5FB6A24854B}"/>
              </a:ext>
            </a:extLst>
          </p:cNvPr>
          <p:cNvGrpSpPr/>
          <p:nvPr/>
        </p:nvGrpSpPr>
        <p:grpSpPr>
          <a:xfrm>
            <a:off x="488635" y="1594286"/>
            <a:ext cx="3074998" cy="3250000"/>
            <a:chOff x="414821" y="3074225"/>
            <a:chExt cx="1571128" cy="1863082"/>
          </a:xfrm>
        </p:grpSpPr>
        <p:sp>
          <p:nvSpPr>
            <p:cNvPr id="15" name="Google Shape;1445;p33">
              <a:extLst>
                <a:ext uri="{FF2B5EF4-FFF2-40B4-BE49-F238E27FC236}">
                  <a16:creationId xmlns:a16="http://schemas.microsoft.com/office/drawing/2014/main" id="{8793C19B-D8BD-1A99-B329-E71F82F9C92D}"/>
                </a:ext>
              </a:extLst>
            </p:cNvPr>
            <p:cNvSpPr/>
            <p:nvPr/>
          </p:nvSpPr>
          <p:spPr>
            <a:xfrm>
              <a:off x="424457" y="3074225"/>
              <a:ext cx="1494304" cy="31163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7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48;p33">
              <a:extLst>
                <a:ext uri="{FF2B5EF4-FFF2-40B4-BE49-F238E27FC236}">
                  <a16:creationId xmlns:a16="http://schemas.microsoft.com/office/drawing/2014/main" id="{1F2BFAE2-C3AB-AFDD-C666-2C29D50DAFF7}"/>
                </a:ext>
              </a:extLst>
            </p:cNvPr>
            <p:cNvSpPr/>
            <p:nvPr/>
          </p:nvSpPr>
          <p:spPr>
            <a:xfrm>
              <a:off x="424457" y="3074225"/>
              <a:ext cx="1481380" cy="186308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372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th-TH" sz="1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lang="th-TH" sz="1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  <a:p>
              <a:pPr algn="thaiDist">
                <a:buClr>
                  <a:srgbClr val="000000"/>
                </a:buClr>
                <a:buFont typeface="Arial"/>
                <a:buNone/>
                <a:defRPr/>
              </a:pPr>
              <a:r>
                <a:rPr lang="th-TH" sz="14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   </a:t>
              </a:r>
              <a:r>
                <a:rPr lang="th-TH" sz="1400" kern="0" dirty="0"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ในกระบวนการออกแบบงานก่อสร้างต้องอาศัยความร่วมมือทั้งจากผู้ออกแบบ ผู้ใช้งาน และผู้บริหารองค์กร ซึ่งการสื่อสารและทำความเข้าใจรายละเอียดโครงการเป็นสิ่งสำคัญ ที่ผ่านมาการนำเสนองานออกแบบด้วยภาพ 2 มิติ อาจสร้างความเข้าใจที่คลาดเคลื่อน ด้วยเหตุนี้จึงมีความจำเป็นในการพัฒนากระบวนการออกแบบให้มีประสิทธิภาพมากยิ่งขึ้น เพื่อลดปัญหาดังกล่าว หน่วยออกแบบฯ จึงนำนวัตกรรมการออกแบบภาพจำลอง 3 มิติ เข้ามาใช้ในการสื่อสารกับผู้มีส่วนเกี่ยวข้องภายในมหาวิทยาลัยฯ</a:t>
              </a:r>
              <a:endParaRPr sz="1400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17" name="Google Shape;1451;p33">
              <a:extLst>
                <a:ext uri="{FF2B5EF4-FFF2-40B4-BE49-F238E27FC236}">
                  <a16:creationId xmlns:a16="http://schemas.microsoft.com/office/drawing/2014/main" id="{4288EEDE-AD45-B052-64F8-6D9234B07CC4}"/>
                </a:ext>
              </a:extLst>
            </p:cNvPr>
            <p:cNvSpPr txBox="1"/>
            <p:nvPr/>
          </p:nvSpPr>
          <p:spPr>
            <a:xfrm>
              <a:off x="414821" y="3101034"/>
              <a:ext cx="1571128" cy="344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th-TH" sz="1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Fira Sans Extra Condensed"/>
                  <a:cs typeface="TH SarabunPSK" panose="020B0500040200020003" pitchFamily="34" charset="-34"/>
                  <a:sym typeface="Fira Sans Extra Condensed"/>
                </a:rPr>
                <a:t>ที่มาของปัญหา</a:t>
              </a:r>
              <a:endParaRPr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ira Sans Extra Condensed"/>
                <a:cs typeface="TH SarabunPSK" panose="020B0500040200020003" pitchFamily="34" charset="-34"/>
                <a:sym typeface="Fira Sans Extra Condensed"/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70268" y="999824"/>
            <a:ext cx="6797669" cy="52851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10" name="รูปแบบอิสระ: รูปร่าง 109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 rot="5400000">
            <a:off x="204953" y="-197019"/>
            <a:ext cx="2227569" cy="2617807"/>
          </a:xfrm>
          <a:custGeom>
            <a:avLst/>
            <a:gdLst>
              <a:gd name="connsiteX0" fmla="*/ 0 w 5466652"/>
              <a:gd name="connsiteY0" fmla="*/ 0 h 5859619"/>
              <a:gd name="connsiteX1" fmla="*/ 2228826 w 5466652"/>
              <a:gd name="connsiteY1" fmla="*/ 0 h 5859619"/>
              <a:gd name="connsiteX2" fmla="*/ 5466652 w 5466652"/>
              <a:gd name="connsiteY2" fmla="*/ 5859619 h 5859619"/>
              <a:gd name="connsiteX3" fmla="*/ 0 w 5466652"/>
              <a:gd name="connsiteY3" fmla="*/ 5859619 h 5859619"/>
              <a:gd name="connsiteX4" fmla="*/ 0 w 5466652"/>
              <a:gd name="connsiteY4" fmla="*/ 0 h 5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5859619">
                <a:moveTo>
                  <a:pt x="0" y="0"/>
                </a:moveTo>
                <a:lnTo>
                  <a:pt x="2228826" y="0"/>
                </a:lnTo>
                <a:lnTo>
                  <a:pt x="5466652" y="5859619"/>
                </a:lnTo>
                <a:lnTo>
                  <a:pt x="0" y="585961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1575"/>
          </a:p>
        </p:txBody>
      </p:sp>
      <p:sp>
        <p:nvSpPr>
          <p:cNvPr id="11" name="รูปแบบอิสระ: รูปร่าง 109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 rot="5400000">
            <a:off x="51406" y="-48935"/>
            <a:ext cx="1361496" cy="1459366"/>
          </a:xfrm>
          <a:custGeom>
            <a:avLst/>
            <a:gdLst>
              <a:gd name="connsiteX0" fmla="*/ 0 w 5466652"/>
              <a:gd name="connsiteY0" fmla="*/ 0 h 5859619"/>
              <a:gd name="connsiteX1" fmla="*/ 2228826 w 5466652"/>
              <a:gd name="connsiteY1" fmla="*/ 0 h 5859619"/>
              <a:gd name="connsiteX2" fmla="*/ 5466652 w 5466652"/>
              <a:gd name="connsiteY2" fmla="*/ 5859619 h 5859619"/>
              <a:gd name="connsiteX3" fmla="*/ 0 w 5466652"/>
              <a:gd name="connsiteY3" fmla="*/ 5859619 h 5859619"/>
              <a:gd name="connsiteX4" fmla="*/ 0 w 5466652"/>
              <a:gd name="connsiteY4" fmla="*/ 0 h 5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5859619">
                <a:moveTo>
                  <a:pt x="0" y="0"/>
                </a:moveTo>
                <a:lnTo>
                  <a:pt x="2228826" y="0"/>
                </a:lnTo>
                <a:lnTo>
                  <a:pt x="5466652" y="5859619"/>
                </a:lnTo>
                <a:lnTo>
                  <a:pt x="0" y="5859619"/>
                </a:lnTo>
                <a:lnTo>
                  <a:pt x="0" y="0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defRPr/>
            </a:pPr>
            <a:endParaRPr lang="th-TH" sz="1575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 rot="19701898">
            <a:off x="-227233" y="629598"/>
            <a:ext cx="3370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3858964-F5C7-494F-9500-BEB3C957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93" y="33633"/>
            <a:ext cx="718682" cy="84804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0063B75-E9D1-4A3C-8D56-2ED17C1030EB}"/>
              </a:ext>
            </a:extLst>
          </p:cNvPr>
          <p:cNvSpPr txBox="1"/>
          <p:nvPr/>
        </p:nvSpPr>
        <p:spPr>
          <a:xfrm rot="19701898">
            <a:off x="204801" y="178480"/>
            <a:ext cx="88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27445E2-3660-4995-AEAE-2DB7B64A785A}"/>
              </a:ext>
            </a:extLst>
          </p:cNvPr>
          <p:cNvSpPr txBox="1"/>
          <p:nvPr/>
        </p:nvSpPr>
        <p:spPr>
          <a:xfrm>
            <a:off x="2553139" y="150915"/>
            <a:ext cx="3672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นวัตกรรมภาพ 3 มิติ ในการออกแบบ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งานอาคารสถานที่และยานพาหนะ กองกลาง สำนักงานอธิการบดี</a:t>
            </a:r>
          </a:p>
        </p:txBody>
      </p:sp>
      <p:sp>
        <p:nvSpPr>
          <p:cNvPr id="127" name="กล่องข้อความ 126">
            <a:extLst>
              <a:ext uri="{FF2B5EF4-FFF2-40B4-BE49-F238E27FC236}">
                <a16:creationId xmlns:a16="http://schemas.microsoft.com/office/drawing/2014/main" id="{5B4E1A36-9632-4151-BC3A-5D9EF66F1165}"/>
              </a:ext>
            </a:extLst>
          </p:cNvPr>
          <p:cNvSpPr txBox="1"/>
          <p:nvPr/>
        </p:nvSpPr>
        <p:spPr>
          <a:xfrm>
            <a:off x="2109788" y="951793"/>
            <a:ext cx="95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ประเภท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3C47EF87-6EE9-477F-BACB-03F2F1E9E725}"/>
              </a:ext>
            </a:extLst>
          </p:cNvPr>
          <p:cNvSpPr/>
          <p:nvPr/>
        </p:nvSpPr>
        <p:spPr>
          <a:xfrm>
            <a:off x="0" y="9679652"/>
            <a:ext cx="6858000" cy="22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 มหาวิทยาลัยราชภัฏสกลนคร</a:t>
            </a: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8BCA2557-BEFF-F92A-BB76-ADC3E58725D4}"/>
              </a:ext>
            </a:extLst>
          </p:cNvPr>
          <p:cNvGrpSpPr/>
          <p:nvPr/>
        </p:nvGrpSpPr>
        <p:grpSpPr>
          <a:xfrm>
            <a:off x="330423" y="4828026"/>
            <a:ext cx="3085914" cy="1839248"/>
            <a:chOff x="3513373" y="1970989"/>
            <a:chExt cx="3085914" cy="2304437"/>
          </a:xfrm>
        </p:grpSpPr>
        <p:sp>
          <p:nvSpPr>
            <p:cNvPr id="19" name="Google Shape;1469;p33">
              <a:extLst>
                <a:ext uri="{FF2B5EF4-FFF2-40B4-BE49-F238E27FC236}">
                  <a16:creationId xmlns:a16="http://schemas.microsoft.com/office/drawing/2014/main" id="{119019B2-9867-920B-2B10-BC1DD7D09751}"/>
                </a:ext>
              </a:extLst>
            </p:cNvPr>
            <p:cNvSpPr/>
            <p:nvPr/>
          </p:nvSpPr>
          <p:spPr>
            <a:xfrm>
              <a:off x="3521016" y="1978398"/>
              <a:ext cx="3078271" cy="229702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855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lang="th-TH" sz="16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  <a:p>
              <a:pPr algn="thaiDist">
                <a:buClr>
                  <a:srgbClr val="000000"/>
                </a:buClr>
                <a:defRPr/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การนำนวัตกรรมการออกแบบภาพ 3 มิติ (3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b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มาปรับใช้ในกระบวนการออกแบบ </a:t>
              </a:r>
              <a:r>
                <a:rPr lang="th-TH" sz="1400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เพื่อนำเสนอรายละเอียดของโครงการก่อสร้างให้สมบูรณ์และเสมือนจริงยิ่งขึ้น</a:t>
              </a:r>
              <a:endParaRPr sz="1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5B169CC0-5C74-B753-2137-B140922F70AE}"/>
                </a:ext>
              </a:extLst>
            </p:cNvPr>
            <p:cNvGrpSpPr/>
            <p:nvPr/>
          </p:nvGrpSpPr>
          <p:grpSpPr>
            <a:xfrm>
              <a:off x="3513373" y="1970989"/>
              <a:ext cx="3072266" cy="561611"/>
              <a:chOff x="3513373" y="1970989"/>
              <a:chExt cx="3072266" cy="561611"/>
            </a:xfrm>
          </p:grpSpPr>
          <p:sp>
            <p:nvSpPr>
              <p:cNvPr id="18" name="Google Shape;1467;p33">
                <a:extLst>
                  <a:ext uri="{FF2B5EF4-FFF2-40B4-BE49-F238E27FC236}">
                    <a16:creationId xmlns:a16="http://schemas.microsoft.com/office/drawing/2014/main" id="{428E039C-E966-0E7A-F468-A57AE903DF49}"/>
                  </a:ext>
                </a:extLst>
              </p:cNvPr>
              <p:cNvSpPr/>
              <p:nvPr/>
            </p:nvSpPr>
            <p:spPr>
              <a:xfrm>
                <a:off x="3513373" y="1970989"/>
                <a:ext cx="3072266" cy="5616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55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472;p33">
                <a:extLst>
                  <a:ext uri="{FF2B5EF4-FFF2-40B4-BE49-F238E27FC236}">
                    <a16:creationId xmlns:a16="http://schemas.microsoft.com/office/drawing/2014/main" id="{353022EA-1C2A-8D7A-23A5-8D9E2F4E5932}"/>
                  </a:ext>
                </a:extLst>
              </p:cNvPr>
              <p:cNvSpPr txBox="1"/>
              <p:nvPr/>
            </p:nvSpPr>
            <p:spPr>
              <a:xfrm>
                <a:off x="3974456" y="2045950"/>
                <a:ext cx="1930306" cy="424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  <a:buFont typeface="Arial"/>
                  <a:buNone/>
                  <a:defRPr/>
                </a:pPr>
                <a:r>
                  <a:rPr lang="th-TH" sz="18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"/>
                    <a:cs typeface="TH SarabunPSK" panose="020B0500040200020003" pitchFamily="34" charset="-34"/>
                    <a:sym typeface="Fira Sans Extra Condensed"/>
                  </a:rPr>
                  <a:t>แนวทางการแก้ไขปัญหา</a:t>
                </a:r>
                <a:endParaRPr sz="18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"/>
                  <a:cs typeface="TH SarabunPSK" panose="020B0500040200020003" pitchFamily="34" charset="-34"/>
                  <a:sym typeface="Fira Sans Extra Condensed"/>
                </a:endParaRPr>
              </a:p>
            </p:txBody>
          </p:sp>
        </p:grpSp>
      </p:grpSp>
      <p:grpSp>
        <p:nvGrpSpPr>
          <p:cNvPr id="23" name="Google Shape;459;p21">
            <a:extLst>
              <a:ext uri="{FF2B5EF4-FFF2-40B4-BE49-F238E27FC236}">
                <a16:creationId xmlns:a16="http://schemas.microsoft.com/office/drawing/2014/main" id="{8D185E47-9CEF-A81C-FE33-EB3313128398}"/>
              </a:ext>
            </a:extLst>
          </p:cNvPr>
          <p:cNvGrpSpPr/>
          <p:nvPr/>
        </p:nvGrpSpPr>
        <p:grpSpPr>
          <a:xfrm>
            <a:off x="3493758" y="3687941"/>
            <a:ext cx="2982398" cy="1886659"/>
            <a:chOff x="-1167446" y="1609267"/>
            <a:chExt cx="1402675" cy="940656"/>
          </a:xfrm>
        </p:grpSpPr>
        <p:sp>
          <p:nvSpPr>
            <p:cNvPr id="24" name="Google Shape;460;p21">
              <a:extLst>
                <a:ext uri="{FF2B5EF4-FFF2-40B4-BE49-F238E27FC236}">
                  <a16:creationId xmlns:a16="http://schemas.microsoft.com/office/drawing/2014/main" id="{024130CC-4D04-E270-B6C6-7CF274759A22}"/>
                </a:ext>
              </a:extLst>
            </p:cNvPr>
            <p:cNvSpPr/>
            <p:nvPr/>
          </p:nvSpPr>
          <p:spPr>
            <a:xfrm>
              <a:off x="-1167446" y="1740753"/>
              <a:ext cx="1402675" cy="809170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thaiDist">
                <a:buClr>
                  <a:srgbClr val="000000"/>
                </a:buClr>
                <a:defRPr/>
              </a:pPr>
              <a:r>
                <a:rPr lang="th-TH" sz="1400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แบบจำลองภาพ 3 มิติ และทัศนียภาพเสมือนจริง ทั้งภายในและภายนอกอาคาร</a:t>
              </a:r>
            </a:p>
          </p:txBody>
        </p:sp>
        <p:sp>
          <p:nvSpPr>
            <p:cNvPr id="26" name="Google Shape;462;p21">
              <a:extLst>
                <a:ext uri="{FF2B5EF4-FFF2-40B4-BE49-F238E27FC236}">
                  <a16:creationId xmlns:a16="http://schemas.microsoft.com/office/drawing/2014/main" id="{18CF9584-7123-86B0-13F9-A4BF0FA47F61}"/>
                </a:ext>
              </a:extLst>
            </p:cNvPr>
            <p:cNvSpPr/>
            <p:nvPr/>
          </p:nvSpPr>
          <p:spPr>
            <a:xfrm>
              <a:off x="-1167446" y="1703012"/>
              <a:ext cx="917472" cy="297099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63;p21">
              <a:extLst>
                <a:ext uri="{FF2B5EF4-FFF2-40B4-BE49-F238E27FC236}">
                  <a16:creationId xmlns:a16="http://schemas.microsoft.com/office/drawing/2014/main" id="{0C834A09-F133-C9F8-EC1E-6FE8F33DAA73}"/>
                </a:ext>
              </a:extLst>
            </p:cNvPr>
            <p:cNvSpPr/>
            <p:nvPr/>
          </p:nvSpPr>
          <p:spPr>
            <a:xfrm>
              <a:off x="-1167445" y="1609267"/>
              <a:ext cx="910896" cy="325221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th-TH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</a:t>
              </a:r>
              <a:r>
                <a:rPr lang="th-TH" sz="1800" b="0" i="0" u="none" strike="noStrike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ผลผลิต (</a:t>
              </a:r>
              <a:r>
                <a:rPr lang="en-US" sz="1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</a:t>
              </a:r>
              <a:r>
                <a:rPr lang="en-US" sz="1800" b="0" i="0" u="none" strike="noStrike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utput)</a:t>
              </a:r>
              <a:endParaRPr lang="en-US" sz="1200" b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oogle Shape;481;p21">
            <a:extLst>
              <a:ext uri="{FF2B5EF4-FFF2-40B4-BE49-F238E27FC236}">
                <a16:creationId xmlns:a16="http://schemas.microsoft.com/office/drawing/2014/main" id="{71076236-E7C3-2031-4418-58E8E3827CD0}"/>
              </a:ext>
            </a:extLst>
          </p:cNvPr>
          <p:cNvGrpSpPr/>
          <p:nvPr/>
        </p:nvGrpSpPr>
        <p:grpSpPr>
          <a:xfrm>
            <a:off x="3465219" y="1674916"/>
            <a:ext cx="3042051" cy="4459518"/>
            <a:chOff x="4068473" y="-701872"/>
            <a:chExt cx="1330496" cy="4677620"/>
          </a:xfrm>
        </p:grpSpPr>
        <p:sp>
          <p:nvSpPr>
            <p:cNvPr id="43" name="Google Shape;482;p21">
              <a:extLst>
                <a:ext uri="{FF2B5EF4-FFF2-40B4-BE49-F238E27FC236}">
                  <a16:creationId xmlns:a16="http://schemas.microsoft.com/office/drawing/2014/main" id="{F61C0871-BCC4-6BD2-C397-D58100F01C4A}"/>
                </a:ext>
              </a:extLst>
            </p:cNvPr>
            <p:cNvSpPr/>
            <p:nvPr/>
          </p:nvSpPr>
          <p:spPr>
            <a:xfrm>
              <a:off x="4068473" y="-497657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thai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th-TH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ผู้ใช้งานสามารถศึกษารายละเอียดโครงการจากแบบจำลอง 3 มิติ และสามารถสื่อสารพร้อมทั้งให้ข้อเสนอแนะกับผู้ออกแบบได้</a:t>
              </a:r>
              <a:endPara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45" name="Google Shape;484;p21">
              <a:extLst>
                <a:ext uri="{FF2B5EF4-FFF2-40B4-BE49-F238E27FC236}">
                  <a16:creationId xmlns:a16="http://schemas.microsoft.com/office/drawing/2014/main" id="{DDB8B28B-F4A6-E81A-67A4-27D123941934}"/>
                </a:ext>
              </a:extLst>
            </p:cNvPr>
            <p:cNvSpPr/>
            <p:nvPr/>
          </p:nvSpPr>
          <p:spPr>
            <a:xfrm>
              <a:off x="4196052" y="-488233"/>
              <a:ext cx="917504" cy="275869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85;p21">
              <a:extLst>
                <a:ext uri="{FF2B5EF4-FFF2-40B4-BE49-F238E27FC236}">
                  <a16:creationId xmlns:a16="http://schemas.microsoft.com/office/drawing/2014/main" id="{B28A6298-856A-1955-E4E1-B7BD1AA199C5}"/>
                </a:ext>
              </a:extLst>
            </p:cNvPr>
            <p:cNvSpPr/>
            <p:nvPr/>
          </p:nvSpPr>
          <p:spPr>
            <a:xfrm>
              <a:off x="4141143" y="-701872"/>
              <a:ext cx="1058866" cy="459094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th-TH" sz="1600" b="1" kern="0" dirty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การนำความรู้ไปใช้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endParaRPr>
            </a:p>
          </p:txBody>
        </p:sp>
        <p:sp>
          <p:nvSpPr>
            <p:cNvPr id="48" name="Google Shape;487;p21">
              <a:extLst>
                <a:ext uri="{FF2B5EF4-FFF2-40B4-BE49-F238E27FC236}">
                  <a16:creationId xmlns:a16="http://schemas.microsoft.com/office/drawing/2014/main" id="{A5E5F866-B635-521A-A42C-83E926DE00DD}"/>
                </a:ext>
              </a:extLst>
            </p:cNvPr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88;p21">
              <a:extLst>
                <a:ext uri="{FF2B5EF4-FFF2-40B4-BE49-F238E27FC236}">
                  <a16:creationId xmlns:a16="http://schemas.microsoft.com/office/drawing/2014/main" id="{A14093C3-2766-7F45-07A2-2A8A8CCF70CA}"/>
                </a:ext>
              </a:extLst>
            </p:cNvPr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วงรี 225">
            <a:extLst>
              <a:ext uri="{FF2B5EF4-FFF2-40B4-BE49-F238E27FC236}">
                <a16:creationId xmlns:a16="http://schemas.microsoft.com/office/drawing/2014/main" id="{DB39936B-26E6-EAEB-8DDB-5571F7E3759B}"/>
              </a:ext>
            </a:extLst>
          </p:cNvPr>
          <p:cNvSpPr/>
          <p:nvPr/>
        </p:nvSpPr>
        <p:spPr>
          <a:xfrm>
            <a:off x="3084885" y="997793"/>
            <a:ext cx="236519" cy="2185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7" name="กล่องข้อความ 226">
            <a:extLst>
              <a:ext uri="{FF2B5EF4-FFF2-40B4-BE49-F238E27FC236}">
                <a16:creationId xmlns:a16="http://schemas.microsoft.com/office/drawing/2014/main" id="{48B386E3-2121-F3DE-FACB-772F86C4D987}"/>
              </a:ext>
            </a:extLst>
          </p:cNvPr>
          <p:cNvSpPr txBox="1"/>
          <p:nvPr/>
        </p:nvSpPr>
        <p:spPr>
          <a:xfrm>
            <a:off x="2983687" y="951740"/>
            <a:ext cx="365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1. พัฒนาปรับปรุงการปฏิบัติงาน </a:t>
            </a:r>
          </a:p>
        </p:txBody>
      </p:sp>
      <p:sp>
        <p:nvSpPr>
          <p:cNvPr id="230" name="วงรี 229">
            <a:extLst>
              <a:ext uri="{FF2B5EF4-FFF2-40B4-BE49-F238E27FC236}">
                <a16:creationId xmlns:a16="http://schemas.microsoft.com/office/drawing/2014/main" id="{1457D64C-81DD-79C3-93AE-B011F976F5B8}"/>
              </a:ext>
            </a:extLst>
          </p:cNvPr>
          <p:cNvSpPr/>
          <p:nvPr/>
        </p:nvSpPr>
        <p:spPr>
          <a:xfrm>
            <a:off x="4474813" y="1272827"/>
            <a:ext cx="236519" cy="2185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8" name="กล่องข้อความ 227">
            <a:extLst>
              <a:ext uri="{FF2B5EF4-FFF2-40B4-BE49-F238E27FC236}">
                <a16:creationId xmlns:a16="http://schemas.microsoft.com/office/drawing/2014/main" id="{ED3404CC-F619-EE94-F999-B2D48344AA10}"/>
              </a:ext>
            </a:extLst>
          </p:cNvPr>
          <p:cNvSpPr txBox="1"/>
          <p:nvPr/>
        </p:nvSpPr>
        <p:spPr>
          <a:xfrm>
            <a:off x="4396412" y="1214852"/>
            <a:ext cx="365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3. นวัตกรรมสนับสนุนการปฏิบัติงาน</a:t>
            </a:r>
          </a:p>
        </p:txBody>
      </p:sp>
      <p:sp>
        <p:nvSpPr>
          <p:cNvPr id="229" name="วงรี 228">
            <a:extLst>
              <a:ext uri="{FF2B5EF4-FFF2-40B4-BE49-F238E27FC236}">
                <a16:creationId xmlns:a16="http://schemas.microsoft.com/office/drawing/2014/main" id="{B101FEF5-C9C3-41EA-B622-55B82503CE09}"/>
              </a:ext>
            </a:extLst>
          </p:cNvPr>
          <p:cNvSpPr/>
          <p:nvPr/>
        </p:nvSpPr>
        <p:spPr>
          <a:xfrm>
            <a:off x="3084885" y="1259757"/>
            <a:ext cx="236519" cy="2185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1" name="กล่องข้อความ 230">
            <a:extLst>
              <a:ext uri="{FF2B5EF4-FFF2-40B4-BE49-F238E27FC236}">
                <a16:creationId xmlns:a16="http://schemas.microsoft.com/office/drawing/2014/main" id="{34DE1831-6271-8A07-597A-22029C736CB5}"/>
              </a:ext>
            </a:extLst>
          </p:cNvPr>
          <p:cNvSpPr txBox="1"/>
          <p:nvPr/>
        </p:nvSpPr>
        <p:spPr>
          <a:xfrm>
            <a:off x="3109217" y="1225954"/>
            <a:ext cx="152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2. แนวปฏิบัติที่ดี</a:t>
            </a:r>
          </a:p>
        </p:txBody>
      </p:sp>
      <p:sp>
        <p:nvSpPr>
          <p:cNvPr id="232" name="Text Box 3">
            <a:extLst>
              <a:ext uri="{FF2B5EF4-FFF2-40B4-BE49-F238E27FC236}">
                <a16:creationId xmlns:a16="http://schemas.microsoft.com/office/drawing/2014/main" id="{14C686B2-6DDC-516B-5883-9299CEB7D6A2}"/>
              </a:ext>
            </a:extLst>
          </p:cNvPr>
          <p:cNvSpPr txBox="1"/>
          <p:nvPr/>
        </p:nvSpPr>
        <p:spPr>
          <a:xfrm>
            <a:off x="5657647" y="1540613"/>
            <a:ext cx="1103630" cy="3619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เอกสารแนบ 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2" name="รูปภาพ 31" descr="รูปภาพประกอบด้วย กลางแจ้ง, ท้องฟ้า, เมฆ, ต้นไม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9FB6F7-391D-67C0-58A4-2C8CA23CB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07" y="5187293"/>
            <a:ext cx="3084752" cy="2056903"/>
          </a:xfrm>
          <a:prstGeom prst="rect">
            <a:avLst/>
          </a:prstGeom>
        </p:spPr>
      </p:pic>
      <p:grpSp>
        <p:nvGrpSpPr>
          <p:cNvPr id="33" name="Google Shape;459;p21">
            <a:extLst>
              <a:ext uri="{FF2B5EF4-FFF2-40B4-BE49-F238E27FC236}">
                <a16:creationId xmlns:a16="http://schemas.microsoft.com/office/drawing/2014/main" id="{784FBBFD-353F-9AC7-C6DD-26A33DBF7DE8}"/>
              </a:ext>
            </a:extLst>
          </p:cNvPr>
          <p:cNvGrpSpPr/>
          <p:nvPr/>
        </p:nvGrpSpPr>
        <p:grpSpPr>
          <a:xfrm>
            <a:off x="3493758" y="7330268"/>
            <a:ext cx="3069163" cy="1998974"/>
            <a:chOff x="-1167446" y="1609267"/>
            <a:chExt cx="1398525" cy="984359"/>
          </a:xfrm>
        </p:grpSpPr>
        <p:sp>
          <p:nvSpPr>
            <p:cNvPr id="34" name="Google Shape;460;p21">
              <a:extLst>
                <a:ext uri="{FF2B5EF4-FFF2-40B4-BE49-F238E27FC236}">
                  <a16:creationId xmlns:a16="http://schemas.microsoft.com/office/drawing/2014/main" id="{810355C9-9FE7-F0B8-65F9-305B0C1FBA4E}"/>
                </a:ext>
              </a:extLst>
            </p:cNvPr>
            <p:cNvSpPr/>
            <p:nvPr/>
          </p:nvSpPr>
          <p:spPr>
            <a:xfrm>
              <a:off x="-1167446" y="1771812"/>
              <a:ext cx="1398525" cy="821814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thaiDist"/>
              <a:r>
                <a:rPr lang="th-TH" sz="1400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การสร้างแบบจำลอง 3 มิติ สามารถสร้างความเข้าใจในรูปแบบรายการ ลดข้อผิดพลาด</a:t>
              </a:r>
              <a:r>
                <a:rPr lang="en-US" sz="1400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400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เพิ่มประสิทธิภาพในการทำงานร่วมกัน สามารถนำไปใช้ประโยชน์ในงานก่อสร้าง และบริหารจัดการด้านอาคารสถานที่</a:t>
              </a:r>
            </a:p>
          </p:txBody>
        </p:sp>
        <p:sp>
          <p:nvSpPr>
            <p:cNvPr id="37" name="Google Shape;462;p21">
              <a:extLst>
                <a:ext uri="{FF2B5EF4-FFF2-40B4-BE49-F238E27FC236}">
                  <a16:creationId xmlns:a16="http://schemas.microsoft.com/office/drawing/2014/main" id="{D179DB04-B4CD-5D0F-4877-B28878648C2A}"/>
                </a:ext>
              </a:extLst>
            </p:cNvPr>
            <p:cNvSpPr/>
            <p:nvPr/>
          </p:nvSpPr>
          <p:spPr>
            <a:xfrm>
              <a:off x="-1167446" y="1669011"/>
              <a:ext cx="917472" cy="297099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63;p21">
              <a:extLst>
                <a:ext uri="{FF2B5EF4-FFF2-40B4-BE49-F238E27FC236}">
                  <a16:creationId xmlns:a16="http://schemas.microsoft.com/office/drawing/2014/main" id="{607DB638-64CD-9326-1044-61207DC02076}"/>
                </a:ext>
              </a:extLst>
            </p:cNvPr>
            <p:cNvSpPr/>
            <p:nvPr/>
          </p:nvSpPr>
          <p:spPr>
            <a:xfrm>
              <a:off x="-1167445" y="1609267"/>
              <a:ext cx="917471" cy="297099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th-TH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th-TH" sz="1800" b="0" i="0" u="none" strike="noStrike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ผลลัพธ์ (</a:t>
              </a:r>
              <a:r>
                <a:rPr lang="en-US" sz="1800" b="0" i="0" u="none" strike="noStrike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Outcome)</a:t>
              </a:r>
              <a:endParaRPr lang="en-US" sz="1100" b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3ABFB975-A3CF-0357-E177-B68E95A3E340}"/>
              </a:ext>
            </a:extLst>
          </p:cNvPr>
          <p:cNvGrpSpPr/>
          <p:nvPr/>
        </p:nvGrpSpPr>
        <p:grpSpPr>
          <a:xfrm>
            <a:off x="275027" y="6772309"/>
            <a:ext cx="3204347" cy="919624"/>
            <a:chOff x="3513373" y="1970989"/>
            <a:chExt cx="3085914" cy="2304437"/>
          </a:xfrm>
        </p:grpSpPr>
        <p:sp>
          <p:nvSpPr>
            <p:cNvPr id="62" name="Google Shape;1469;p33">
              <a:extLst>
                <a:ext uri="{FF2B5EF4-FFF2-40B4-BE49-F238E27FC236}">
                  <a16:creationId xmlns:a16="http://schemas.microsoft.com/office/drawing/2014/main" id="{5901A2F8-C2DB-64E2-F372-B712F6E51FE3}"/>
                </a:ext>
              </a:extLst>
            </p:cNvPr>
            <p:cNvSpPr/>
            <p:nvPr/>
          </p:nvSpPr>
          <p:spPr>
            <a:xfrm>
              <a:off x="3521016" y="1978398"/>
              <a:ext cx="3078271" cy="229702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855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br>
                <a:rPr lang="th-TH" sz="16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</a:b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การออกแบบและเขียนแบบโครงการก่อสร้างด้วยระบบภาพ 2 มิติ (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2D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grpSp>
          <p:nvGrpSpPr>
            <p:cNvPr id="63" name="กลุ่ม 62">
              <a:extLst>
                <a:ext uri="{FF2B5EF4-FFF2-40B4-BE49-F238E27FC236}">
                  <a16:creationId xmlns:a16="http://schemas.microsoft.com/office/drawing/2014/main" id="{11DE46DC-F926-A3B8-4E29-B4CB216D99A3}"/>
                </a:ext>
              </a:extLst>
            </p:cNvPr>
            <p:cNvGrpSpPr/>
            <p:nvPr/>
          </p:nvGrpSpPr>
          <p:grpSpPr>
            <a:xfrm>
              <a:off x="3513373" y="1970989"/>
              <a:ext cx="3072266" cy="589389"/>
              <a:chOff x="3513373" y="1970989"/>
              <a:chExt cx="3072266" cy="589389"/>
            </a:xfrm>
          </p:grpSpPr>
          <p:sp>
            <p:nvSpPr>
              <p:cNvPr id="64" name="Google Shape;1467;p33">
                <a:extLst>
                  <a:ext uri="{FF2B5EF4-FFF2-40B4-BE49-F238E27FC236}">
                    <a16:creationId xmlns:a16="http://schemas.microsoft.com/office/drawing/2014/main" id="{A8925796-3903-E66E-316C-3EEFD0980BF1}"/>
                  </a:ext>
                </a:extLst>
              </p:cNvPr>
              <p:cNvSpPr/>
              <p:nvPr/>
            </p:nvSpPr>
            <p:spPr>
              <a:xfrm>
                <a:off x="3513373" y="1970989"/>
                <a:ext cx="3072266" cy="5616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472;p33">
                <a:extLst>
                  <a:ext uri="{FF2B5EF4-FFF2-40B4-BE49-F238E27FC236}">
                    <a16:creationId xmlns:a16="http://schemas.microsoft.com/office/drawing/2014/main" id="{08BA7249-7AA5-084B-934B-B77ABF41D882}"/>
                  </a:ext>
                </a:extLst>
              </p:cNvPr>
              <p:cNvSpPr txBox="1"/>
              <p:nvPr/>
            </p:nvSpPr>
            <p:spPr>
              <a:xfrm>
                <a:off x="4474518" y="2135738"/>
                <a:ext cx="1930306" cy="424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800" b="0" i="0" u="none" strike="noStrike" dirty="0">
                    <a:solidFill>
                      <a:schemeClr val="bg1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การปฏิบัติงานเดิม</a:t>
                </a:r>
                <a:endParaRPr lang="th-TH" sz="1200" b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6" name="กลุ่ม 65">
            <a:extLst>
              <a:ext uri="{FF2B5EF4-FFF2-40B4-BE49-F238E27FC236}">
                <a16:creationId xmlns:a16="http://schemas.microsoft.com/office/drawing/2014/main" id="{48C4FDC3-E593-3C66-EF5C-1A2F079BFD76}"/>
              </a:ext>
            </a:extLst>
          </p:cNvPr>
          <p:cNvGrpSpPr/>
          <p:nvPr/>
        </p:nvGrpSpPr>
        <p:grpSpPr>
          <a:xfrm>
            <a:off x="260872" y="7824652"/>
            <a:ext cx="3204347" cy="1779870"/>
            <a:chOff x="3513373" y="1970989"/>
            <a:chExt cx="3085914" cy="2248626"/>
          </a:xfrm>
        </p:grpSpPr>
        <p:sp>
          <p:nvSpPr>
            <p:cNvPr id="67" name="Google Shape;1469;p33">
              <a:extLst>
                <a:ext uri="{FF2B5EF4-FFF2-40B4-BE49-F238E27FC236}">
                  <a16:creationId xmlns:a16="http://schemas.microsoft.com/office/drawing/2014/main" id="{63B48627-A31E-E8FC-52C0-61EA84BE7D52}"/>
                </a:ext>
              </a:extLst>
            </p:cNvPr>
            <p:cNvSpPr/>
            <p:nvPr/>
          </p:nvSpPr>
          <p:spPr>
            <a:xfrm>
              <a:off x="3521016" y="1978397"/>
              <a:ext cx="3078271" cy="224121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855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thaiDist">
                <a:buClr>
                  <a:srgbClr val="000000"/>
                </a:buClr>
                <a:defRPr/>
              </a:pPr>
              <a:br>
                <a:rPr lang="th-TH" sz="16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</a:b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การออกแบบและเขียนแบบโครงการก่อสร้างด้วยระบบภาพ 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มิติ (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3D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เพื่อประสานงานสถาปัตยกรรม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งานวิศวกรรมโครงสร้าง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งานวิศวกรรมไฟฟ้าและสื่อสาร รวมถึงงานอื่นๆ เข้าด้วยกัน</a:t>
              </a:r>
              <a:endParaRPr sz="1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grpSp>
          <p:nvGrpSpPr>
            <p:cNvPr id="68" name="กลุ่ม 67">
              <a:extLst>
                <a:ext uri="{FF2B5EF4-FFF2-40B4-BE49-F238E27FC236}">
                  <a16:creationId xmlns:a16="http://schemas.microsoft.com/office/drawing/2014/main" id="{EA772BE4-AC99-ED9D-CA4D-6194FBF0DD65}"/>
                </a:ext>
              </a:extLst>
            </p:cNvPr>
            <p:cNvGrpSpPr/>
            <p:nvPr/>
          </p:nvGrpSpPr>
          <p:grpSpPr>
            <a:xfrm>
              <a:off x="3513373" y="1970989"/>
              <a:ext cx="3072266" cy="589389"/>
              <a:chOff x="3513373" y="1970989"/>
              <a:chExt cx="3072266" cy="589389"/>
            </a:xfrm>
          </p:grpSpPr>
          <p:sp>
            <p:nvSpPr>
              <p:cNvPr id="69" name="Google Shape;1467;p33">
                <a:extLst>
                  <a:ext uri="{FF2B5EF4-FFF2-40B4-BE49-F238E27FC236}">
                    <a16:creationId xmlns:a16="http://schemas.microsoft.com/office/drawing/2014/main" id="{E384B751-2930-2305-F999-E7A9815D3407}"/>
                  </a:ext>
                </a:extLst>
              </p:cNvPr>
              <p:cNvSpPr/>
              <p:nvPr/>
            </p:nvSpPr>
            <p:spPr>
              <a:xfrm>
                <a:off x="3513373" y="1970989"/>
                <a:ext cx="3072266" cy="5616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472;p33">
                <a:extLst>
                  <a:ext uri="{FF2B5EF4-FFF2-40B4-BE49-F238E27FC236}">
                    <a16:creationId xmlns:a16="http://schemas.microsoft.com/office/drawing/2014/main" id="{7FF482AE-47A0-3428-C880-26D2E6C06E36}"/>
                  </a:ext>
                </a:extLst>
              </p:cNvPr>
              <p:cNvSpPr txBox="1"/>
              <p:nvPr/>
            </p:nvSpPr>
            <p:spPr>
              <a:xfrm>
                <a:off x="4474518" y="2135738"/>
                <a:ext cx="1930306" cy="424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1800" b="0" i="0" u="none" strike="noStrike" dirty="0">
                    <a:solidFill>
                      <a:schemeClr val="bg1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การปฏิบัติงานใหม่</a:t>
                </a:r>
                <a:endParaRPr lang="th-TH" sz="1200" b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0924018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แผนความเป็นเลิ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5" id="{0077291A-4D2C-41B0-A1CB-46F7DDBB17BF}" vid="{F4AE49EE-4BBC-4F48-BF3D-1089FE348F02}"/>
    </a:ext>
  </a:extLst>
</a:theme>
</file>

<file path=ppt/theme/theme2.xml><?xml version="1.0" encoding="utf-8"?>
<a:theme xmlns:a="http://schemas.openxmlformats.org/drawingml/2006/main" name="1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แบบสีฟ้า</Template>
  <TotalTime>1497</TotalTime>
  <Words>320</Words>
  <Application>Microsoft Office PowerPoint</Application>
  <PresentationFormat>กระดาษ A4 (210x297 มม.)</PresentationFormat>
  <Paragraphs>26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แผนความเป็นเลิศ</vt:lpstr>
      <vt:lpstr>1_Contents Slide Master</vt:lpstr>
      <vt:lpstr>Contents Slide Master</vt:lpstr>
      <vt:lpstr>งานนำเสนอ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dell</cp:lastModifiedBy>
  <cp:revision>114</cp:revision>
  <cp:lastPrinted>2023-01-09T07:52:35Z</cp:lastPrinted>
  <dcterms:created xsi:type="dcterms:W3CDTF">2021-11-29T07:01:40Z</dcterms:created>
  <dcterms:modified xsi:type="dcterms:W3CDTF">2024-01-30T11:44:56Z</dcterms:modified>
</cp:coreProperties>
</file>