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  <p:sldMasterId id="2147483707" r:id="rId3"/>
    <p:sldMasterId id="2147483719" r:id="rId4"/>
    <p:sldMasterId id="2147483721" r:id="rId5"/>
    <p:sldMasterId id="2147483736" r:id="rId6"/>
  </p:sldMasterIdLst>
  <p:notesMasterIdLst>
    <p:notesMasterId r:id="rId43"/>
  </p:notesMasterIdLst>
  <p:sldIdLst>
    <p:sldId id="420" r:id="rId7"/>
    <p:sldId id="540" r:id="rId8"/>
    <p:sldId id="541" r:id="rId9"/>
    <p:sldId id="542" r:id="rId10"/>
    <p:sldId id="497" r:id="rId11"/>
    <p:sldId id="491" r:id="rId12"/>
    <p:sldId id="543" r:id="rId13"/>
    <p:sldId id="546" r:id="rId14"/>
    <p:sldId id="544" r:id="rId15"/>
    <p:sldId id="547" r:id="rId16"/>
    <p:sldId id="566" r:id="rId17"/>
    <p:sldId id="567" r:id="rId18"/>
    <p:sldId id="548" r:id="rId19"/>
    <p:sldId id="488" r:id="rId20"/>
    <p:sldId id="256" r:id="rId21"/>
    <p:sldId id="551" r:id="rId22"/>
    <p:sldId id="552" r:id="rId23"/>
    <p:sldId id="549" r:id="rId24"/>
    <p:sldId id="554" r:id="rId25"/>
    <p:sldId id="555" r:id="rId26"/>
    <p:sldId id="556" r:id="rId27"/>
    <p:sldId id="557" r:id="rId28"/>
    <p:sldId id="553" r:id="rId29"/>
    <p:sldId id="480" r:id="rId30"/>
    <p:sldId id="558" r:id="rId31"/>
    <p:sldId id="481" r:id="rId32"/>
    <p:sldId id="565" r:id="rId33"/>
    <p:sldId id="507" r:id="rId34"/>
    <p:sldId id="562" r:id="rId35"/>
    <p:sldId id="511" r:id="rId36"/>
    <p:sldId id="559" r:id="rId37"/>
    <p:sldId id="513" r:id="rId38"/>
    <p:sldId id="560" r:id="rId39"/>
    <p:sldId id="563" r:id="rId40"/>
    <p:sldId id="508" r:id="rId41"/>
    <p:sldId id="400" r:id="rId42"/>
  </p:sldIdLst>
  <p:sldSz cx="9144000" cy="6858000" type="screen4x3"/>
  <p:notesSz cx="6888163" cy="100203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E6E6E6"/>
    <a:srgbClr val="99FFCC"/>
    <a:srgbClr val="FF6600"/>
    <a:srgbClr val="FFD966"/>
    <a:srgbClr val="FFCCCC"/>
    <a:srgbClr val="CCCCFF"/>
    <a:srgbClr val="FFFFCC"/>
    <a:srgbClr val="FF66FF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ลักษณะสีปานกลาง 4 - เน้น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สไตล์สีปานกลาง 2 - เน้น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สไตล์สีปานกลาง 2 - เน้น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สไตล์สีปานกลาง 2 - เน้น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สไตล์สีปานกลาง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สไตล์สีปานกลาง 2 - เน้น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E171933-4619-4E11-9A3F-F7608DF75F80}" styleName="สไตล์สีปานกลาง 1 - เน้น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0A1B5D5-9B99-4C35-A422-299274C87663}" styleName="สไตล์สีปานกลาง 1 - เน้น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สไตล์สีอ่อน 2 - เน้น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D083AE6-46FA-4A59-8FB0-9F97EB10719F}" styleName="สไตล์สีอ่อน 3 - เน้น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8B1032C-EA38-4F05-BA0D-38AFFFC7BED3}" styleName="สไตล์สีอ่อน 3 - เน้น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สไตล์สีอ่อน 3 - เน้น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สไตล์สีปานกลาง 2 - เน้น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276" autoAdjust="0"/>
  </p:normalViewPr>
  <p:slideViewPr>
    <p:cSldViewPr snapToGrid="0">
      <p:cViewPr varScale="1">
        <p:scale>
          <a:sx n="104" d="100"/>
          <a:sy n="104" d="100"/>
        </p:scale>
        <p:origin x="178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theme" Target="theme/theme1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viewProps" Target="viewProps.xml"/><Relationship Id="rId20" Type="http://schemas.openxmlformats.org/officeDocument/2006/relationships/slide" Target="slides/slide14.xml"/><Relationship Id="rId41" Type="http://schemas.openxmlformats.org/officeDocument/2006/relationships/slide" Target="slides/slide3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11E74230-5E58-495D-B1F6-F96FE2938B1B}" type="datetimeFigureOut">
              <a:rPr lang="th-TH" smtClean="0"/>
              <a:t>08/04/65</a:t>
            </a:fld>
            <a:endParaRPr lang="th-TH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52538"/>
            <a:ext cx="450691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C509872E-D138-42F6-AA8B-7B959938FCD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7463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09872E-D138-42F6-AA8B-7B959938FCDA}" type="slidenum">
              <a:rPr lang="th-TH" smtClean="0"/>
              <a:t>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315283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09872E-D138-42F6-AA8B-7B959938FCDA}" type="slidenum">
              <a:rPr lang="th-TH" smtClean="0"/>
              <a:t>24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054130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09872E-D138-42F6-AA8B-7B959938FCDA}" type="slidenum">
              <a:rPr lang="th-TH" smtClean="0"/>
              <a:t>25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309630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09872E-D138-42F6-AA8B-7B959938FCDA}" type="slidenum">
              <a:rPr lang="th-TH" smtClean="0"/>
              <a:t>26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360522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09872E-D138-42F6-AA8B-7B959938FCDA}" type="slidenum">
              <a:rPr lang="th-TH" smtClean="0"/>
              <a:t>27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37091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E84576-AC38-4F40-AC62-14CBF119CCDA}" type="slidenum">
              <a:rPr lang="th-TH" smtClean="0"/>
              <a:pPr/>
              <a:t>36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45882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09872E-D138-42F6-AA8B-7B959938FCDA}" type="slidenum">
              <a:rPr lang="th-TH" smtClean="0"/>
              <a:t>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39021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E84576-AC38-4F40-AC62-14CBF119CCDA}" type="slidenum">
              <a:rPr lang="th-TH" smtClean="0"/>
              <a:pPr/>
              <a:t>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791595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09872E-D138-42F6-AA8B-7B959938FCDA}" type="slidenum">
              <a:rPr lang="th-TH" smtClean="0"/>
              <a:t>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062807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09872E-D138-42F6-AA8B-7B959938FCDA}" type="slidenum">
              <a:rPr lang="th-TH" smtClean="0"/>
              <a:t>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419224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09872E-D138-42F6-AA8B-7B959938FCDA}" type="slidenum">
              <a:rPr lang="th-TH" smtClean="0"/>
              <a:t>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116462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E84576-AC38-4F40-AC62-14CBF119CCDA}" type="slidenum">
              <a:rPr lang="th-TH" smtClean="0"/>
              <a:pPr/>
              <a:t>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004809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09872E-D138-42F6-AA8B-7B959938FCDA}" type="slidenum">
              <a:rPr lang="th-TH" smtClean="0"/>
              <a:t>15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447747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09872E-D138-42F6-AA8B-7B959938FCDA}" type="slidenum">
              <a:rPr lang="th-TH" smtClean="0"/>
              <a:t>18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53597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620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48178" y="743253"/>
            <a:ext cx="2592000" cy="5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166" indent="0">
              <a:buNone/>
              <a:defRPr sz="2800"/>
            </a:lvl2pPr>
            <a:lvl3pPr marL="914333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29" indent="0">
              <a:buNone/>
              <a:defRPr sz="2000"/>
            </a:lvl6pPr>
            <a:lvl7pPr marL="2742995" indent="0">
              <a:buNone/>
              <a:defRPr sz="2000"/>
            </a:lvl7pPr>
            <a:lvl8pPr marL="3200160" indent="0">
              <a:buNone/>
              <a:defRPr sz="2000"/>
            </a:lvl8pPr>
            <a:lvl9pPr marL="3657326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012448" y="743253"/>
            <a:ext cx="2592000" cy="5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166" indent="0">
              <a:buNone/>
              <a:defRPr sz="2800"/>
            </a:lvl2pPr>
            <a:lvl3pPr marL="914333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29" indent="0">
              <a:buNone/>
              <a:defRPr sz="2000"/>
            </a:lvl6pPr>
            <a:lvl7pPr marL="2742995" indent="0">
              <a:buNone/>
              <a:defRPr sz="2000"/>
            </a:lvl7pPr>
            <a:lvl8pPr marL="3200160" indent="0">
              <a:buNone/>
              <a:defRPr sz="2000"/>
            </a:lvl8pPr>
            <a:lvl9pPr marL="3657326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3280313" y="743253"/>
            <a:ext cx="2592000" cy="5376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166" indent="0">
              <a:buNone/>
              <a:defRPr sz="2800"/>
            </a:lvl2pPr>
            <a:lvl3pPr marL="914333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29" indent="0">
              <a:buNone/>
              <a:defRPr sz="2000"/>
            </a:lvl6pPr>
            <a:lvl7pPr marL="2742995" indent="0">
              <a:buNone/>
              <a:defRPr sz="2000"/>
            </a:lvl7pPr>
            <a:lvl8pPr marL="3200160" indent="0">
              <a:buNone/>
              <a:defRPr sz="2000"/>
            </a:lvl8pPr>
            <a:lvl9pPr marL="3657326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5735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059902" y="1"/>
            <a:ext cx="30242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166" indent="0">
              <a:buNone/>
              <a:defRPr sz="2800"/>
            </a:lvl2pPr>
            <a:lvl3pPr marL="914333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29" indent="0">
              <a:buNone/>
              <a:defRPr sz="2000"/>
            </a:lvl6pPr>
            <a:lvl7pPr marL="2742995" indent="0">
              <a:buNone/>
              <a:defRPr sz="2000"/>
            </a:lvl7pPr>
            <a:lvl8pPr marL="3200160" indent="0">
              <a:buNone/>
              <a:defRPr sz="2000"/>
            </a:lvl8pPr>
            <a:lvl9pPr marL="3657326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572100" y="3429000"/>
            <a:ext cx="1512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166" indent="0">
              <a:buNone/>
              <a:defRPr sz="2800"/>
            </a:lvl2pPr>
            <a:lvl3pPr marL="914333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29" indent="0">
              <a:buNone/>
              <a:defRPr sz="2000"/>
            </a:lvl6pPr>
            <a:lvl7pPr marL="2742995" indent="0">
              <a:buNone/>
              <a:defRPr sz="2000"/>
            </a:lvl7pPr>
            <a:lvl8pPr marL="3200160" indent="0">
              <a:buNone/>
              <a:defRPr sz="2000"/>
            </a:lvl8pPr>
            <a:lvl9pPr marL="3657326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3059900" y="3429000"/>
            <a:ext cx="1512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166" indent="0">
              <a:buNone/>
              <a:defRPr sz="2800"/>
            </a:lvl2pPr>
            <a:lvl3pPr marL="914333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29" indent="0">
              <a:buNone/>
              <a:defRPr sz="2000"/>
            </a:lvl6pPr>
            <a:lvl7pPr marL="2742995" indent="0">
              <a:buNone/>
              <a:defRPr sz="2000"/>
            </a:lvl7pPr>
            <a:lvl8pPr marL="3200160" indent="0">
              <a:buNone/>
              <a:defRPr sz="2000"/>
            </a:lvl8pPr>
            <a:lvl9pPr marL="3657326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718397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426012" y="720006"/>
            <a:ext cx="1728192" cy="538275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166" indent="0">
              <a:buNone/>
              <a:defRPr sz="2800"/>
            </a:lvl2pPr>
            <a:lvl3pPr marL="914333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29" indent="0">
              <a:buNone/>
              <a:defRPr sz="2000"/>
            </a:lvl6pPr>
            <a:lvl7pPr marL="2742995" indent="0">
              <a:buNone/>
              <a:defRPr sz="2000"/>
            </a:lvl7pPr>
            <a:lvl8pPr marL="3200160" indent="0">
              <a:buNone/>
              <a:defRPr sz="2000"/>
            </a:lvl8pPr>
            <a:lvl9pPr marL="3657326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53804" y="720006"/>
            <a:ext cx="1728192" cy="538275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166" indent="0">
              <a:buNone/>
              <a:defRPr sz="2800"/>
            </a:lvl2pPr>
            <a:lvl3pPr marL="914333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29" indent="0">
              <a:buNone/>
              <a:defRPr sz="2000"/>
            </a:lvl6pPr>
            <a:lvl7pPr marL="2742995" indent="0">
              <a:buNone/>
              <a:defRPr sz="2000"/>
            </a:lvl7pPr>
            <a:lvl8pPr marL="3200160" indent="0">
              <a:buNone/>
              <a:defRPr sz="2000"/>
            </a:lvl8pPr>
            <a:lvl9pPr marL="3657326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298220" y="720006"/>
            <a:ext cx="1728192" cy="538275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166" indent="0">
              <a:buNone/>
              <a:defRPr sz="2800"/>
            </a:lvl2pPr>
            <a:lvl3pPr marL="914333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29" indent="0">
              <a:buNone/>
              <a:defRPr sz="2000"/>
            </a:lvl6pPr>
            <a:lvl7pPr marL="2742995" indent="0">
              <a:buNone/>
              <a:defRPr sz="2000"/>
            </a:lvl7pPr>
            <a:lvl8pPr marL="3200160" indent="0">
              <a:buNone/>
              <a:defRPr sz="2000"/>
            </a:lvl8pPr>
            <a:lvl9pPr marL="3657326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65863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-1"/>
            <a:ext cx="9144000" cy="68580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166" indent="0">
              <a:buNone/>
              <a:defRPr sz="2800"/>
            </a:lvl2pPr>
            <a:lvl3pPr marL="914333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29" indent="0">
              <a:buNone/>
              <a:defRPr sz="2000"/>
            </a:lvl6pPr>
            <a:lvl7pPr marL="2742995" indent="0">
              <a:buNone/>
              <a:defRPr sz="2000"/>
            </a:lvl7pPr>
            <a:lvl8pPr marL="3200160" indent="0">
              <a:buNone/>
              <a:defRPr sz="2000"/>
            </a:lvl8pPr>
            <a:lvl9pPr marL="3657326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803240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5">
            <a:extLst>
              <a:ext uri="{FF2B5EF4-FFF2-40B4-BE49-F238E27FC236}">
                <a16:creationId xmlns:a16="http://schemas.microsoft.com/office/drawing/2014/main" id="{C7304401-68B8-4E0E-A9DB-540B76DF928B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3563888" y="851534"/>
            <a:ext cx="4320480" cy="6006468"/>
          </a:xfrm>
          <a:custGeom>
            <a:avLst/>
            <a:gdLst>
              <a:gd name="connsiteX0" fmla="*/ 2160240 w 4320480"/>
              <a:gd name="connsiteY0" fmla="*/ 0 h 4504851"/>
              <a:gd name="connsiteX1" fmla="*/ 4320480 w 4320480"/>
              <a:gd name="connsiteY1" fmla="*/ 4504851 h 4504851"/>
              <a:gd name="connsiteX2" fmla="*/ 0 w 4320480"/>
              <a:gd name="connsiteY2" fmla="*/ 4504851 h 4504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20480" h="4504851">
                <a:moveTo>
                  <a:pt x="2160240" y="0"/>
                </a:moveTo>
                <a:lnTo>
                  <a:pt x="4320480" y="4504851"/>
                </a:lnTo>
                <a:lnTo>
                  <a:pt x="0" y="450485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166" indent="0">
              <a:buNone/>
              <a:defRPr sz="2800"/>
            </a:lvl2pPr>
            <a:lvl3pPr marL="914333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29" indent="0">
              <a:buNone/>
              <a:defRPr sz="2000"/>
            </a:lvl6pPr>
            <a:lvl7pPr marL="2742995" indent="0">
              <a:buNone/>
              <a:defRPr sz="2000"/>
            </a:lvl7pPr>
            <a:lvl8pPr marL="3200160" indent="0">
              <a:buNone/>
              <a:defRPr sz="2000"/>
            </a:lvl8pPr>
            <a:lvl9pPr marL="3657326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8" name="그림 개체 틀 7">
            <a:extLst>
              <a:ext uri="{FF2B5EF4-FFF2-40B4-BE49-F238E27FC236}">
                <a16:creationId xmlns:a16="http://schemas.microsoft.com/office/drawing/2014/main" id="{D2ABAD60-FE41-4786-B9AF-4454375D2129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5635630" y="7"/>
            <a:ext cx="3508370" cy="5785689"/>
          </a:xfrm>
          <a:custGeom>
            <a:avLst/>
            <a:gdLst>
              <a:gd name="connsiteX0" fmla="*/ 0 w 3508370"/>
              <a:gd name="connsiteY0" fmla="*/ 0 h 4339267"/>
              <a:gd name="connsiteX1" fmla="*/ 3508370 w 3508370"/>
              <a:gd name="connsiteY1" fmla="*/ 0 h 4339267"/>
              <a:gd name="connsiteX2" fmla="*/ 3504823 w 3508370"/>
              <a:gd name="connsiteY2" fmla="*/ 1594801 h 4339267"/>
              <a:gd name="connsiteX3" fmla="*/ 2097974 w 3508370"/>
              <a:gd name="connsiteY3" fmla="*/ 4339267 h 4339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08370" h="4339267">
                <a:moveTo>
                  <a:pt x="0" y="0"/>
                </a:moveTo>
                <a:lnTo>
                  <a:pt x="3508370" y="0"/>
                </a:lnTo>
                <a:cubicBezTo>
                  <a:pt x="3507188" y="531600"/>
                  <a:pt x="3506005" y="1063201"/>
                  <a:pt x="3504823" y="1594801"/>
                </a:cubicBezTo>
                <a:lnTo>
                  <a:pt x="2097974" y="433926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166" indent="0">
              <a:buNone/>
              <a:defRPr sz="2800"/>
            </a:lvl2pPr>
            <a:lvl3pPr marL="914333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29" indent="0">
              <a:buNone/>
              <a:defRPr sz="2000"/>
            </a:lvl6pPr>
            <a:lvl7pPr marL="2742995" indent="0">
              <a:buNone/>
              <a:defRPr sz="2000"/>
            </a:lvl7pPr>
            <a:lvl8pPr marL="3200160" indent="0">
              <a:buNone/>
              <a:defRPr sz="2000"/>
            </a:lvl8pPr>
            <a:lvl9pPr marL="3657326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60372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1" y="0"/>
            <a:ext cx="5076056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166" indent="0">
              <a:buNone/>
              <a:defRPr sz="2800"/>
            </a:lvl2pPr>
            <a:lvl3pPr marL="914333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29" indent="0">
              <a:buNone/>
              <a:defRPr sz="2000"/>
            </a:lvl6pPr>
            <a:lvl7pPr marL="2742995" indent="0">
              <a:buNone/>
              <a:defRPr sz="2000"/>
            </a:lvl7pPr>
            <a:lvl8pPr marL="3200160" indent="0">
              <a:buNone/>
              <a:defRPr sz="2000"/>
            </a:lvl8pPr>
            <a:lvl9pPr marL="3657326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516013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123484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20198432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43"/>
            <a:ext cx="9144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3" name="Rounded Rectangle 12"/>
          <p:cNvSpPr/>
          <p:nvPr userDrawn="1"/>
        </p:nvSpPr>
        <p:spPr>
          <a:xfrm>
            <a:off x="354010" y="1508788"/>
            <a:ext cx="2849840" cy="4865561"/>
          </a:xfrm>
          <a:prstGeom prst="roundRect">
            <a:avLst>
              <a:gd name="adj" fmla="val 396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/>
          </a:p>
        </p:txBody>
      </p:sp>
      <p:sp>
        <p:nvSpPr>
          <p:cNvPr id="16" name="Rounded Rectangle 15"/>
          <p:cNvSpPr/>
          <p:nvPr userDrawn="1"/>
        </p:nvSpPr>
        <p:spPr>
          <a:xfrm>
            <a:off x="531933" y="1796671"/>
            <a:ext cx="108520" cy="4320631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>
              <a:solidFill>
                <a:schemeClr val="bg1"/>
              </a:solidFill>
            </a:endParaRPr>
          </a:p>
        </p:txBody>
      </p:sp>
      <p:sp>
        <p:nvSpPr>
          <p:cNvPr id="17" name="Half Frame 16"/>
          <p:cNvSpPr/>
          <p:nvPr userDrawn="1"/>
        </p:nvSpPr>
        <p:spPr>
          <a:xfrm rot="5400000">
            <a:off x="2508923" y="1734658"/>
            <a:ext cx="669775" cy="50233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863246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48182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5C71C-E627-4D3F-A4D6-F975E138BE1D}" type="datetime1">
              <a:rPr lang="th-TH" smtClean="0"/>
              <a:t>08/04/65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291E2-3199-4DD5-9D78-B08F37F63074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98665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179288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857504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92EDC-CBAA-42C3-A82D-DF28FF9439B5}" type="datetime1">
              <a:rPr lang="th-TH" smtClean="0"/>
              <a:t>08/04/65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D9A03-9CAE-4DEF-A956-53C005770E5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791469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44386-7BCF-4F66-AA1D-2FABB1FDA8B9}" type="datetime1">
              <a:rPr lang="th-TH" smtClean="0"/>
              <a:t>08/04/65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D9A03-9CAE-4DEF-A956-53C005770E5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975522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E0F4D-86E4-4592-B157-16A732B9A959}" type="datetime1">
              <a:rPr lang="th-TH" smtClean="0"/>
              <a:t>08/04/65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D9A03-9CAE-4DEF-A956-53C005770E5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733178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9378D-0089-4ADD-A11C-1299F2679708}" type="datetime1">
              <a:rPr lang="th-TH" smtClean="0"/>
              <a:t>08/04/65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D9A03-9CAE-4DEF-A956-53C005770E5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858904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45B68-EDE2-4430-8C91-D312294C72E9}" type="datetime1">
              <a:rPr lang="th-TH" smtClean="0"/>
              <a:t>08/04/65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D9A03-9CAE-4DEF-A956-53C005770E5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015991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2946F-EB3A-4A75-BB1A-4AC3AE32BAB8}" type="datetime1">
              <a:rPr lang="th-TH" smtClean="0"/>
              <a:t>08/04/65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D9A03-9CAE-4DEF-A956-53C005770E5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036791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08AE6-ACAE-48DF-95DC-B374C4F8CAB9}" type="datetime1">
              <a:rPr lang="th-TH" smtClean="0"/>
              <a:t>08/04/65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D9A03-9CAE-4DEF-A956-53C005770E5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864525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801BF-C772-44A3-9CD6-27439F2A805B}" type="datetime1">
              <a:rPr lang="th-TH" smtClean="0"/>
              <a:t>08/04/65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D9A03-9CAE-4DEF-A956-53C005770E5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073299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57CC3-DBFF-4787-BB90-D4E56A4FA28B}" type="datetime1">
              <a:rPr lang="th-TH" smtClean="0"/>
              <a:t>08/04/65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D9A03-9CAE-4DEF-A956-53C005770E5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674052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61844-43B8-4EBB-8600-7D03338A0478}" type="datetime1">
              <a:rPr lang="th-TH" smtClean="0"/>
              <a:t>08/04/65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D9A03-9CAE-4DEF-A956-53C005770E5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2545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3" y="0"/>
            <a:ext cx="7524328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96613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0" y="200177"/>
            <a:ext cx="9144000" cy="7757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55674156-3125-48CE-B7AD-16F5FF6CA05A}"/>
              </a:ext>
            </a:extLst>
          </p:cNvPr>
          <p:cNvSpPr/>
          <p:nvPr userDrawn="1"/>
        </p:nvSpPr>
        <p:spPr>
          <a:xfrm>
            <a:off x="0" y="6597352"/>
            <a:ext cx="9144000" cy="26064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10" name="텍스트 개체 틀 2">
            <a:extLst>
              <a:ext uri="{FF2B5EF4-FFF2-40B4-BE49-F238E27FC236}">
                <a16:creationId xmlns:a16="http://schemas.microsoft.com/office/drawing/2014/main" id="{BEA53C6E-B822-48C1-AE43-123E9E431F6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0" y="1005382"/>
            <a:ext cx="9144000" cy="419379"/>
          </a:xfrm>
          <a:prstGeom prst="rect">
            <a:avLst/>
          </a:prstGeom>
        </p:spPr>
        <p:txBody>
          <a:bodyPr anchor="ctr"/>
          <a:lstStyle>
            <a:lvl1pPr marL="0" marR="0" indent="0" algn="ctr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ctr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Subtitle in this line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860861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01497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95699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2843808" y="502830"/>
            <a:ext cx="3456384" cy="4620329"/>
            <a:chOff x="1115616" y="1275607"/>
            <a:chExt cx="2585656" cy="2592286"/>
          </a:xfrm>
        </p:grpSpPr>
        <p:pic>
          <p:nvPicPr>
            <p:cNvPr id="5" name="Picture 2" descr="E:\002-KIMS BUSINESS\007-02-Googleslidesppt\02-GSppt-Contents-Kim\20170215\03-abs\item01-png.png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1275607"/>
              <a:ext cx="2585656" cy="2592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Oval 5"/>
            <p:cNvSpPr/>
            <p:nvPr userDrawn="1"/>
          </p:nvSpPr>
          <p:spPr>
            <a:xfrm>
              <a:off x="1796376" y="1959682"/>
              <a:ext cx="1224136" cy="12241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38100" dir="18900000">
                <a:prstClr val="black">
                  <a:alpha val="2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/>
            </a:p>
          </p:txBody>
        </p:sp>
      </p:grpSp>
      <p:sp>
        <p:nvSpPr>
          <p:cNvPr id="7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829098" y="5106393"/>
            <a:ext cx="3456384" cy="76808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Welcome!!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828950" y="5925277"/>
            <a:ext cx="3456384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1733538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9144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9144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0228196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9144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9144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694187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863568" y="2133096"/>
            <a:ext cx="1440000" cy="192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842131" y="2129832"/>
            <a:ext cx="1440000" cy="192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834733" y="2129832"/>
            <a:ext cx="1440000" cy="192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827011" y="2133096"/>
            <a:ext cx="1440000" cy="192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Block Arc 1"/>
          <p:cNvSpPr/>
          <p:nvPr userDrawn="1"/>
        </p:nvSpPr>
        <p:spPr>
          <a:xfrm>
            <a:off x="683568" y="1893096"/>
            <a:ext cx="1800000" cy="2400000"/>
          </a:xfrm>
          <a:prstGeom prst="blockArc">
            <a:avLst>
              <a:gd name="adj1" fmla="val 10800000"/>
              <a:gd name="adj2" fmla="val 94979"/>
              <a:gd name="adj3" fmla="val 540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800">
              <a:solidFill>
                <a:schemeClr val="tx1"/>
              </a:solidFill>
            </a:endParaRPr>
          </a:p>
        </p:txBody>
      </p:sp>
      <p:sp>
        <p:nvSpPr>
          <p:cNvPr id="12" name="Block Arc 11"/>
          <p:cNvSpPr/>
          <p:nvPr userDrawn="1"/>
        </p:nvSpPr>
        <p:spPr>
          <a:xfrm>
            <a:off x="2671382" y="1893096"/>
            <a:ext cx="1800000" cy="2400000"/>
          </a:xfrm>
          <a:prstGeom prst="blockArc">
            <a:avLst>
              <a:gd name="adj1" fmla="val 10800000"/>
              <a:gd name="adj2" fmla="val 94979"/>
              <a:gd name="adj3" fmla="val 540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800" dirty="0">
              <a:solidFill>
                <a:schemeClr val="tx1"/>
              </a:solidFill>
            </a:endParaRPr>
          </a:p>
        </p:txBody>
      </p:sp>
      <p:sp>
        <p:nvSpPr>
          <p:cNvPr id="13" name="Block Arc 12"/>
          <p:cNvSpPr/>
          <p:nvPr userDrawn="1"/>
        </p:nvSpPr>
        <p:spPr>
          <a:xfrm>
            <a:off x="4659196" y="1893096"/>
            <a:ext cx="1800000" cy="2400000"/>
          </a:xfrm>
          <a:prstGeom prst="blockArc">
            <a:avLst>
              <a:gd name="adj1" fmla="val 10800000"/>
              <a:gd name="adj2" fmla="val 94979"/>
              <a:gd name="adj3" fmla="val 540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800">
              <a:solidFill>
                <a:schemeClr val="tx1"/>
              </a:solidFill>
            </a:endParaRPr>
          </a:p>
        </p:txBody>
      </p:sp>
      <p:sp>
        <p:nvSpPr>
          <p:cNvPr id="14" name="Block Arc 13"/>
          <p:cNvSpPr/>
          <p:nvPr userDrawn="1"/>
        </p:nvSpPr>
        <p:spPr>
          <a:xfrm>
            <a:off x="6647011" y="1893096"/>
            <a:ext cx="1800000" cy="2400000"/>
          </a:xfrm>
          <a:prstGeom prst="blockArc">
            <a:avLst>
              <a:gd name="adj1" fmla="val 10800000"/>
              <a:gd name="adj2" fmla="val 94979"/>
              <a:gd name="adj3" fmla="val 540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800">
              <a:solidFill>
                <a:schemeClr val="tx1"/>
              </a:solidFill>
            </a:endParaRP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EDBECCA6-8618-46C3-A8D4-3B6399CCEF8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9144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1D40A599-6D66-4DC9-82BB-52C171B56B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9144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9709394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9144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354008" y="1508786"/>
            <a:ext cx="2849840" cy="4865561"/>
            <a:chOff x="354008" y="1131589"/>
            <a:chExt cx="2849840" cy="3649171"/>
          </a:xfrm>
        </p:grpSpPr>
        <p:sp>
          <p:nvSpPr>
            <p:cNvPr id="6" name="Rounded Rectangle 5"/>
            <p:cNvSpPr/>
            <p:nvPr/>
          </p:nvSpPr>
          <p:spPr>
            <a:xfrm>
              <a:off x="354008" y="1131589"/>
              <a:ext cx="2849840" cy="3649171"/>
            </a:xfrm>
            <a:prstGeom prst="roundRect">
              <a:avLst>
                <a:gd name="adj" fmla="val 3968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bg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71473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37170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196858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2771800" y="1873019"/>
            <a:ext cx="6372200" cy="40324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A6C3AF05-0B8F-485E-983F-1B40340199E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9144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D183D1CC-DF98-45E3-B7CE-601603E40D0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9144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976750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179288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9144721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3059832" cy="29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084000" y="3930000"/>
            <a:ext cx="3060000" cy="29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955741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528392" y="0"/>
            <a:ext cx="2123728" cy="42930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7020272" y="2564904"/>
            <a:ext cx="2123728" cy="42930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431442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717859" y="1700808"/>
            <a:ext cx="2448545" cy="269873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3339543" y="1700808"/>
            <a:ext cx="2448273" cy="269873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960955" y="1700808"/>
            <a:ext cx="2448273" cy="269873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DDA4CE02-F7F3-4BCD-B8DB-4DFD03965E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64638"/>
            <a:ext cx="9144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39A54B34-6F96-4E3E-B72E-E680E3CE27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932723"/>
            <a:ext cx="9144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3562453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Fullppt\005-PNG이미지\모니터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287" y="1700809"/>
            <a:ext cx="2923753" cy="335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D:\Fullppt\005-PNG이미지\모니터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647" y="1700809"/>
            <a:ext cx="2923753" cy="335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582656" y="1832542"/>
            <a:ext cx="2700000" cy="21131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820964" y="1832542"/>
            <a:ext cx="2736000" cy="21131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2F3CBFE9-6225-4EAB-9415-3558F6BE9A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9144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9E9189EF-3C10-45A2-8749-4187192ACE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9144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8355632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nut 3"/>
          <p:cNvSpPr/>
          <p:nvPr userDrawn="1"/>
        </p:nvSpPr>
        <p:spPr>
          <a:xfrm>
            <a:off x="2847111" y="1572993"/>
            <a:ext cx="3401564" cy="4535419"/>
          </a:xfrm>
          <a:prstGeom prst="donut">
            <a:avLst>
              <a:gd name="adj" fmla="val 135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/>
              </a:solidFill>
            </a:endParaRPr>
          </a:p>
        </p:txBody>
      </p:sp>
      <p:pic>
        <p:nvPicPr>
          <p:cNvPr id="5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225" y="1438674"/>
            <a:ext cx="3373328" cy="544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566329" y="1622871"/>
            <a:ext cx="1945465" cy="40068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9B4F25E9-AA8C-4BD3-BF1F-56D20DF8DD5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9144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40BDE80-4E1C-47DE-8168-381888FDC3F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9144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1309534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46714" y="1562579"/>
            <a:ext cx="1944000" cy="13914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546378" y="3816222"/>
            <a:ext cx="1944000" cy="16321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546378" y="2956276"/>
            <a:ext cx="1944000" cy="70793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800"/>
          </a:p>
        </p:txBody>
      </p:sp>
      <p:sp>
        <p:nvSpPr>
          <p:cNvPr id="5" name="Rectangle 4"/>
          <p:cNvSpPr/>
          <p:nvPr userDrawn="1"/>
        </p:nvSpPr>
        <p:spPr>
          <a:xfrm>
            <a:off x="546042" y="5447872"/>
            <a:ext cx="1944000" cy="7079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800"/>
          </a:p>
        </p:txBody>
      </p:sp>
      <p:sp>
        <p:nvSpPr>
          <p:cNvPr id="6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2583307" y="1562579"/>
            <a:ext cx="1944000" cy="13914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582971" y="3816222"/>
            <a:ext cx="1944000" cy="16321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2582971" y="2956276"/>
            <a:ext cx="1944000" cy="70793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800"/>
          </a:p>
        </p:txBody>
      </p:sp>
      <p:sp>
        <p:nvSpPr>
          <p:cNvPr id="9" name="Rectangle 8"/>
          <p:cNvSpPr/>
          <p:nvPr userDrawn="1"/>
        </p:nvSpPr>
        <p:spPr>
          <a:xfrm>
            <a:off x="2582635" y="5447872"/>
            <a:ext cx="1944000" cy="7079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80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619900" y="1562579"/>
            <a:ext cx="1944000" cy="13914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619564" y="3816222"/>
            <a:ext cx="1944000" cy="16321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4619564" y="2956276"/>
            <a:ext cx="1944000" cy="7079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800"/>
          </a:p>
        </p:txBody>
      </p:sp>
      <p:sp>
        <p:nvSpPr>
          <p:cNvPr id="13" name="Rectangle 12"/>
          <p:cNvSpPr/>
          <p:nvPr userDrawn="1"/>
        </p:nvSpPr>
        <p:spPr>
          <a:xfrm>
            <a:off x="4619228" y="5447872"/>
            <a:ext cx="1944000" cy="70793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80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6656494" y="1562579"/>
            <a:ext cx="1944000" cy="13914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6656158" y="3816222"/>
            <a:ext cx="1944000" cy="16321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6656158" y="2956276"/>
            <a:ext cx="1944000" cy="7079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800"/>
          </a:p>
        </p:txBody>
      </p:sp>
      <p:sp>
        <p:nvSpPr>
          <p:cNvPr id="17" name="Rectangle 16"/>
          <p:cNvSpPr/>
          <p:nvPr userDrawn="1"/>
        </p:nvSpPr>
        <p:spPr>
          <a:xfrm>
            <a:off x="6655822" y="5447872"/>
            <a:ext cx="1944000" cy="70793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800"/>
          </a:p>
        </p:txBody>
      </p:sp>
    </p:spTree>
    <p:extLst>
      <p:ext uri="{BB962C8B-B14F-4D97-AF65-F5344CB8AC3E}">
        <p14:creationId xmlns:p14="http://schemas.microsoft.com/office/powerpoint/2010/main" val="129531014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0" y="200177"/>
            <a:ext cx="9144000" cy="7757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55674156-3125-48CE-B7AD-16F5FF6CA05A}"/>
              </a:ext>
            </a:extLst>
          </p:cNvPr>
          <p:cNvSpPr/>
          <p:nvPr userDrawn="1"/>
        </p:nvSpPr>
        <p:spPr>
          <a:xfrm>
            <a:off x="0" y="6597352"/>
            <a:ext cx="9144000" cy="26064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10" name="텍스트 개체 틀 2">
            <a:extLst>
              <a:ext uri="{FF2B5EF4-FFF2-40B4-BE49-F238E27FC236}">
                <a16:creationId xmlns:a16="http://schemas.microsoft.com/office/drawing/2014/main" id="{BEA53C6E-B822-48C1-AE43-123E9E431F6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0" y="1005382"/>
            <a:ext cx="9144000" cy="419379"/>
          </a:xfrm>
          <a:prstGeom prst="rect">
            <a:avLst/>
          </a:prstGeom>
        </p:spPr>
        <p:txBody>
          <a:bodyPr anchor="ctr"/>
          <a:lstStyle>
            <a:lvl1pPr marL="0" marR="0" indent="0" algn="ctr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ctr" defTabSz="685800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Subtitle in this line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5971751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92EDC-CBAA-42C3-A82D-DF28FF9439B5}" type="datetime1">
              <a:rPr lang="th-TH" smtClean="0"/>
              <a:t>08/04/65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D9A03-9CAE-4DEF-A956-53C005770E5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37993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3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mond 10"/>
          <p:cNvSpPr/>
          <p:nvPr userDrawn="1"/>
        </p:nvSpPr>
        <p:spPr>
          <a:xfrm>
            <a:off x="3203848" y="-3096"/>
            <a:ext cx="2700000" cy="2408459"/>
          </a:xfrm>
          <a:custGeom>
            <a:avLst/>
            <a:gdLst/>
            <a:ahLst/>
            <a:cxnLst/>
            <a:rect l="l" t="t" r="r" b="b"/>
            <a:pathLst>
              <a:path w="2700000" h="1806344">
                <a:moveTo>
                  <a:pt x="456344" y="0"/>
                </a:moveTo>
                <a:lnTo>
                  <a:pt x="2243656" y="0"/>
                </a:lnTo>
                <a:lnTo>
                  <a:pt x="2700000" y="456344"/>
                </a:lnTo>
                <a:lnTo>
                  <a:pt x="1350000" y="1806344"/>
                </a:lnTo>
                <a:lnTo>
                  <a:pt x="0" y="45634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/>
          </a:p>
        </p:txBody>
      </p:sp>
      <p:sp>
        <p:nvSpPr>
          <p:cNvPr id="5" name="Isosceles Triangle 4"/>
          <p:cNvSpPr/>
          <p:nvPr userDrawn="1"/>
        </p:nvSpPr>
        <p:spPr>
          <a:xfrm>
            <a:off x="3746892" y="5774992"/>
            <a:ext cx="1650216" cy="1083013"/>
          </a:xfrm>
          <a:prstGeom prst="triangl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/>
          </a:p>
        </p:txBody>
      </p:sp>
      <p:sp>
        <p:nvSpPr>
          <p:cNvPr id="6" name="Isosceles Triangle 5"/>
          <p:cNvSpPr/>
          <p:nvPr userDrawn="1"/>
        </p:nvSpPr>
        <p:spPr>
          <a:xfrm>
            <a:off x="4041648" y="5991752"/>
            <a:ext cx="1060704" cy="739147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/>
          </a:p>
        </p:txBody>
      </p:sp>
      <p:sp>
        <p:nvSpPr>
          <p:cNvPr id="8" name="그림 개체 틀 7">
            <a:extLst>
              <a:ext uri="{FF2B5EF4-FFF2-40B4-BE49-F238E27FC236}">
                <a16:creationId xmlns:a16="http://schemas.microsoft.com/office/drawing/2014/main" id="{28FC5FB3-D739-474A-9148-1ABF4FC27690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293848" y="2"/>
            <a:ext cx="2520000" cy="2281540"/>
          </a:xfrm>
          <a:custGeom>
            <a:avLst/>
            <a:gdLst>
              <a:gd name="connsiteX0" fmla="*/ 442968 w 2520000"/>
              <a:gd name="connsiteY0" fmla="*/ 0 h 1711155"/>
              <a:gd name="connsiteX1" fmla="*/ 985757 w 2520000"/>
              <a:gd name="connsiteY1" fmla="*/ 0 h 1711155"/>
              <a:gd name="connsiteX2" fmla="*/ 2080270 w 2520000"/>
              <a:gd name="connsiteY2" fmla="*/ 4702 h 1711155"/>
              <a:gd name="connsiteX3" fmla="*/ 2520000 w 2520000"/>
              <a:gd name="connsiteY3" fmla="*/ 451155 h 1711155"/>
              <a:gd name="connsiteX4" fmla="*/ 1260000 w 2520000"/>
              <a:gd name="connsiteY4" fmla="*/ 1711155 h 1711155"/>
              <a:gd name="connsiteX5" fmla="*/ 0 w 2520000"/>
              <a:gd name="connsiteY5" fmla="*/ 451155 h 1711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000" h="1711155">
                <a:moveTo>
                  <a:pt x="442968" y="0"/>
                </a:moveTo>
                <a:lnTo>
                  <a:pt x="985757" y="0"/>
                </a:lnTo>
                <a:lnTo>
                  <a:pt x="2080270" y="4702"/>
                </a:lnTo>
                <a:lnTo>
                  <a:pt x="2520000" y="451155"/>
                </a:lnTo>
                <a:lnTo>
                  <a:pt x="1260000" y="1711155"/>
                </a:lnTo>
                <a:lnTo>
                  <a:pt x="0" y="45115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166" indent="0">
              <a:buNone/>
              <a:defRPr sz="2800"/>
            </a:lvl2pPr>
            <a:lvl3pPr marL="914333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29" indent="0">
              <a:buNone/>
              <a:defRPr sz="2000"/>
            </a:lvl6pPr>
            <a:lvl7pPr marL="2742995" indent="0">
              <a:buNone/>
              <a:defRPr sz="2000"/>
            </a:lvl7pPr>
            <a:lvl8pPr marL="3200160" indent="0">
              <a:buNone/>
              <a:defRPr sz="2000"/>
            </a:lvl8pPr>
            <a:lvl9pPr marL="3657326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86113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179288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565878" y="1568923"/>
            <a:ext cx="1871760" cy="406832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2612855" y="1568085"/>
            <a:ext cx="1871760" cy="40683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4659832" y="1567246"/>
            <a:ext cx="1871760" cy="406832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6706810" y="1566403"/>
            <a:ext cx="1871760" cy="406832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825478" y="1760119"/>
            <a:ext cx="1352567" cy="180342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166" indent="0">
              <a:buNone/>
              <a:defRPr sz="2800"/>
            </a:lvl2pPr>
            <a:lvl3pPr marL="914333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29" indent="0">
              <a:buNone/>
              <a:defRPr sz="2000"/>
            </a:lvl6pPr>
            <a:lvl7pPr marL="2742995" indent="0">
              <a:buNone/>
              <a:defRPr sz="2000"/>
            </a:lvl7pPr>
            <a:lvl8pPr marL="3200160" indent="0">
              <a:buNone/>
              <a:defRPr sz="2000"/>
            </a:lvl8pPr>
            <a:lvl9pPr marL="3657326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966410" y="1760119"/>
            <a:ext cx="1352567" cy="180342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166" indent="0">
              <a:buNone/>
              <a:defRPr sz="2800"/>
            </a:lvl2pPr>
            <a:lvl3pPr marL="914333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29" indent="0">
              <a:buNone/>
              <a:defRPr sz="2000"/>
            </a:lvl6pPr>
            <a:lvl7pPr marL="2742995" indent="0">
              <a:buNone/>
              <a:defRPr sz="2000"/>
            </a:lvl7pPr>
            <a:lvl8pPr marL="3200160" indent="0">
              <a:buNone/>
              <a:defRPr sz="2000"/>
            </a:lvl8pPr>
            <a:lvl9pPr marL="3657326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2872455" y="1760119"/>
            <a:ext cx="1352567" cy="180342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166" indent="0">
              <a:buNone/>
              <a:defRPr sz="2800"/>
            </a:lvl2pPr>
            <a:lvl3pPr marL="914333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29" indent="0">
              <a:buNone/>
              <a:defRPr sz="2000"/>
            </a:lvl6pPr>
            <a:lvl7pPr marL="2742995" indent="0">
              <a:buNone/>
              <a:defRPr sz="2000"/>
            </a:lvl7pPr>
            <a:lvl8pPr marL="3200160" indent="0">
              <a:buNone/>
              <a:defRPr sz="2000"/>
            </a:lvl8pPr>
            <a:lvl9pPr marL="3657326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919432" y="1760119"/>
            <a:ext cx="1352567" cy="180342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166" indent="0">
              <a:buNone/>
              <a:defRPr sz="2800"/>
            </a:lvl2pPr>
            <a:lvl3pPr marL="914333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29" indent="0">
              <a:buNone/>
              <a:defRPr sz="2000"/>
            </a:lvl6pPr>
            <a:lvl7pPr marL="2742995" indent="0">
              <a:buNone/>
              <a:defRPr sz="2000"/>
            </a:lvl7pPr>
            <a:lvl8pPr marL="3200160" indent="0">
              <a:buNone/>
              <a:defRPr sz="2000"/>
            </a:lvl8pPr>
            <a:lvl9pPr marL="3657326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75128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KBM-정애\014-Fullppt\PNG이미지\모니터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755" y="601930"/>
            <a:ext cx="3282039" cy="4363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1363708" y="779700"/>
            <a:ext cx="2991584" cy="27690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166" indent="0">
              <a:buNone/>
              <a:defRPr sz="2800"/>
            </a:lvl2pPr>
            <a:lvl3pPr marL="914333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29" indent="0">
              <a:buNone/>
              <a:defRPr sz="2000"/>
            </a:lvl6pPr>
            <a:lvl7pPr marL="2742995" indent="0">
              <a:buNone/>
              <a:defRPr sz="2000"/>
            </a:lvl7pPr>
            <a:lvl8pPr marL="3200160" indent="0">
              <a:buNone/>
              <a:defRPr sz="2000"/>
            </a:lvl8pPr>
            <a:lvl9pPr marL="3657326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143456" y="1727823"/>
            <a:ext cx="3055840" cy="2975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166" indent="0">
              <a:buNone/>
              <a:defRPr sz="2800"/>
            </a:lvl2pPr>
            <a:lvl3pPr marL="914333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29" indent="0">
              <a:buNone/>
              <a:defRPr sz="2000"/>
            </a:lvl6pPr>
            <a:lvl7pPr marL="2742995" indent="0">
              <a:buNone/>
              <a:defRPr sz="2000"/>
            </a:lvl7pPr>
            <a:lvl8pPr marL="3200160" indent="0">
              <a:buNone/>
              <a:defRPr sz="2000"/>
            </a:lvl8pPr>
            <a:lvl9pPr marL="3657326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95312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179288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pic>
        <p:nvPicPr>
          <p:cNvPr id="11" name="Picture 4" descr="D:\KBM-정애\014-Fullppt\PNG이미지\노트북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2" y="3332995"/>
            <a:ext cx="3600400" cy="2441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753800" y="3686192"/>
            <a:ext cx="1711407" cy="166622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166" indent="0">
              <a:buNone/>
              <a:defRPr sz="2800"/>
            </a:lvl2pPr>
            <a:lvl3pPr marL="914333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29" indent="0">
              <a:buNone/>
              <a:defRPr sz="2000"/>
            </a:lvl6pPr>
            <a:lvl7pPr marL="2742995" indent="0">
              <a:buNone/>
              <a:defRPr sz="2000"/>
            </a:lvl7pPr>
            <a:lvl8pPr marL="3200160" indent="0">
              <a:buNone/>
              <a:defRPr sz="2000"/>
            </a:lvl8pPr>
            <a:lvl9pPr marL="3657326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38470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-1"/>
            <a:ext cx="9144000" cy="362161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166" indent="0">
              <a:buNone/>
              <a:defRPr sz="2800"/>
            </a:lvl2pPr>
            <a:lvl3pPr marL="914333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29" indent="0">
              <a:buNone/>
              <a:defRPr sz="2000"/>
            </a:lvl6pPr>
            <a:lvl7pPr marL="2742995" indent="0">
              <a:buNone/>
              <a:defRPr sz="2000"/>
            </a:lvl7pPr>
            <a:lvl8pPr marL="3200160" indent="0">
              <a:buNone/>
              <a:defRPr sz="2000"/>
            </a:lvl8pPr>
            <a:lvl9pPr marL="3657326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91077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image" Target="../media/image6.jpg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2109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 ftr="0" dt="0"/>
  <p:txStyles>
    <p:titleStyle>
      <a:lvl1pPr algn="ctr" defTabSz="685750" rtl="0" eaLnBrk="1" latinLnBrk="1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56" indent="-257156" algn="l" defTabSz="68575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70" indent="-214297" algn="l" defTabSz="685750" rtl="0" eaLnBrk="1" latinLnBrk="1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86" indent="-171438" algn="l" defTabSz="685750" rtl="0" eaLnBrk="1" latinLnBrk="1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60" indent="-171438" algn="l" defTabSz="685750" rtl="0" eaLnBrk="1" latinLnBrk="1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35" indent="-171438" algn="l" defTabSz="685750" rtl="0" eaLnBrk="1" latinLnBrk="1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09" indent="-171438" algn="l" defTabSz="685750" rtl="0" eaLnBrk="1" latinLnBrk="1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4" indent="-171438" algn="l" defTabSz="685750" rtl="0" eaLnBrk="1" latinLnBrk="1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685750" rtl="0" eaLnBrk="1" latinLnBrk="1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3" indent="-171438" algn="l" defTabSz="685750" rtl="0" eaLnBrk="1" latinLnBrk="1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68575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5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50" algn="l" defTabSz="68575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5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5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68575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5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5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5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2001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</p:sldLayoutIdLst>
  <p:hf hdr="0" ftr="0" dt="0"/>
  <p:txStyles>
    <p:titleStyle>
      <a:lvl1pPr algn="ctr" defTabSz="914333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75" indent="-342875" algn="l" defTabSz="914333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95" indent="-285729" algn="l" defTabSz="914333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15" indent="-228582" algn="l" defTabSz="914333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80" indent="-228582" algn="l" defTabSz="914333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46" indent="-228582" algn="l" defTabSz="914333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1" indent="-228582" algn="l" defTabSz="914333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2" algn="l" defTabSz="914333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2" algn="l" defTabSz="914333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09" indent="-228582" algn="l" defTabSz="914333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333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6" algn="l" defTabSz="914333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3" algn="l" defTabSz="914333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3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3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29" algn="l" defTabSz="914333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5" algn="l" defTabSz="914333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3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6" algn="l" defTabSz="914333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dirty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66C86F-4384-4FB0-95EC-84538634B637}" type="datetime1">
              <a:rPr lang="th-TH" smtClean="0"/>
              <a:t>08/04/65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74956" y="6518394"/>
            <a:ext cx="10033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fld id="{D08E56A6-C465-4C76-AD11-715E9242A514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38513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39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H SarabunPSK" panose="020B0500040200020003" pitchFamily="34" charset="-34"/>
          <a:ea typeface="+mj-ea"/>
          <a:cs typeface="TH SarabunPSK" panose="020B0500040200020003" pitchFamily="34" charset="-34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H SarabunPSK" panose="020B0500040200020003" pitchFamily="34" charset="-34"/>
          <a:ea typeface="+mn-ea"/>
          <a:cs typeface="TH SarabunPSK" panose="020B0500040200020003" pitchFamily="34" charset="-34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H SarabunPSK" panose="020B0500040200020003" pitchFamily="34" charset="-34"/>
          <a:ea typeface="+mn-ea"/>
          <a:cs typeface="TH SarabunPSK" panose="020B0500040200020003" pitchFamily="34" charset="-34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H SarabunPSK" panose="020B0500040200020003" pitchFamily="34" charset="-34"/>
          <a:ea typeface="+mn-ea"/>
          <a:cs typeface="TH SarabunPSK" panose="020B0500040200020003" pitchFamily="34" charset="-34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H SarabunPSK" panose="020B0500040200020003" pitchFamily="34" charset="-34"/>
          <a:ea typeface="+mn-ea"/>
          <a:cs typeface="TH SarabunPSK" panose="020B0500040200020003" pitchFamily="34" charset="-34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H SarabunPSK" panose="020B0500040200020003" pitchFamily="34" charset="-34"/>
          <a:ea typeface="+mn-ea"/>
          <a:cs typeface="TH SarabunPSK" panose="020B0500040200020003" pitchFamily="34" charset="-34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7811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</p:sldLayoutIdLst>
  <p:txStyles>
    <p:titleStyle>
      <a:lvl1pPr algn="ctr" defTabSz="914378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914378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37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5839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50441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5.jpg"/><Relationship Id="rId5" Type="http://schemas.openxmlformats.org/officeDocument/2006/relationships/image" Target="../media/image20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29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8.png"/><Relationship Id="rId5" Type="http://schemas.openxmlformats.org/officeDocument/2006/relationships/image" Target="../media/image22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4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2E0000A7-A930-4939-9B0A-D3D4FE141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78B469-B793-462F-AF0E-55112375AD52}" type="slidenum">
              <a:rPr kumimoji="0" lang="th-TH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th-TH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itchFamily="34" charset="-34"/>
              <a:ea typeface="+mn-ea"/>
              <a:cs typeface="TH SarabunPSK" pitchFamily="34" charset="-34"/>
            </a:endParaRPr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2400D1B8-C902-4EFA-A1DA-FDB7A59235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877" y="0"/>
            <a:ext cx="4848301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13E4B9E6-11F8-479B-86EB-B6DE9360EE4F}"/>
              </a:ext>
            </a:extLst>
          </p:cNvPr>
          <p:cNvSpPr txBox="1"/>
          <p:nvPr/>
        </p:nvSpPr>
        <p:spPr>
          <a:xfrm>
            <a:off x="3585976" y="86061"/>
            <a:ext cx="3098202" cy="46166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เอกสารประกอบระเบียบวาระที่ 5</a:t>
            </a:r>
          </a:p>
        </p:txBody>
      </p:sp>
    </p:spTree>
    <p:extLst>
      <p:ext uri="{BB962C8B-B14F-4D97-AF65-F5344CB8AC3E}">
        <p14:creationId xmlns:p14="http://schemas.microsoft.com/office/powerpoint/2010/main" val="2884622723"/>
      </p:ext>
    </p:extLst>
  </p:cSld>
  <p:clrMapOvr>
    <a:masterClrMapping/>
  </p:clrMapOvr>
  <p:transition spd="slow"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C9748F64-6FE7-4D2C-AB9F-02DD7491C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D9A03-9CAE-4DEF-A956-53C005770E55}" type="slidenum">
              <a:rPr lang="th-TH" smtClean="0"/>
              <a:t>10</a:t>
            </a:fld>
            <a:endParaRPr lang="th-TH"/>
          </a:p>
        </p:txBody>
      </p:sp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E55C9EB1-8429-4542-91EC-E62722247397}"/>
              </a:ext>
            </a:extLst>
          </p:cNvPr>
          <p:cNvSpPr/>
          <p:nvPr/>
        </p:nvSpPr>
        <p:spPr>
          <a:xfrm>
            <a:off x="-1" y="-8515"/>
            <a:ext cx="9240819" cy="65864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0596AD25-00DF-4CED-B3C0-76726FE20521}"/>
              </a:ext>
            </a:extLst>
          </p:cNvPr>
          <p:cNvSpPr txBox="1"/>
          <p:nvPr/>
        </p:nvSpPr>
        <p:spPr>
          <a:xfrm>
            <a:off x="1376977" y="-8515"/>
            <a:ext cx="6486861" cy="65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th-TH" sz="3200" b="1" spc="-3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ตำแหน่งยุทธศาสตร์ของสำนักงานอธิการบดีในปัจจุบัน</a:t>
            </a:r>
            <a:endParaRPr lang="en-US" sz="3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E70E17C1-CDA3-4DE9-8D46-997106B646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734" y="832411"/>
            <a:ext cx="5317824" cy="379337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D30A1E6A-8B5B-41C7-84B6-56CCE6216E38}"/>
              </a:ext>
            </a:extLst>
          </p:cNvPr>
          <p:cNvSpPr txBox="1"/>
          <p:nvPr/>
        </p:nvSpPr>
        <p:spPr>
          <a:xfrm>
            <a:off x="5486187" y="832411"/>
            <a:ext cx="3492156" cy="5405582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>
              <a:lnSpc>
                <a:spcPct val="115000"/>
              </a:lnSpc>
              <a:spcAft>
                <a:spcPts val="800"/>
              </a:spcAft>
            </a:pPr>
            <a:r>
              <a:rPr lang="th-TH" sz="1700" b="1" spc="-3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จากตำแหน่งยุทธศาสตร์ในปัจจุบันที่อยู่ตำแหน่ง </a:t>
            </a:r>
            <a:r>
              <a:rPr lang="en-US" sz="1700" b="1" spc="-30" dirty="0">
                <a:solidFill>
                  <a:srgbClr val="FF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“</a:t>
            </a:r>
            <a:r>
              <a:rPr lang="th-TH" sz="1700" b="1" spc="-30" dirty="0">
                <a:solidFill>
                  <a:srgbClr val="FF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ปรับปรุง</a:t>
            </a:r>
            <a:r>
              <a:rPr lang="en-US" sz="1700" b="1" spc="-30" dirty="0">
                <a:solidFill>
                  <a:srgbClr val="FF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”</a:t>
            </a:r>
            <a:r>
              <a:rPr lang="th-TH" sz="1700" b="1" spc="-30" dirty="0">
                <a:solidFill>
                  <a:srgbClr val="FF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สำนักงานอธิการบดีต้องปรับปรุงสถานการณ์โดยการลด/ขจัด ประเด็นที่เป็นจุดอ่อนและประเด็นที่เป็นภัยคุกคาม เพื่อให้อยู่ในตำแหน่ง </a:t>
            </a:r>
            <a:r>
              <a:rPr lang="en-US" sz="1700" b="1" spc="-30" dirty="0">
                <a:solidFill>
                  <a:srgbClr val="FF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“</a:t>
            </a:r>
            <a:r>
              <a:rPr lang="th-TH" sz="1700" b="1" spc="-30" dirty="0">
                <a:solidFill>
                  <a:srgbClr val="FF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รุกดำเนินการเอง</a:t>
            </a:r>
            <a:r>
              <a:rPr lang="en-US" sz="1700" b="1" spc="-30" dirty="0">
                <a:solidFill>
                  <a:srgbClr val="FF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” </a:t>
            </a:r>
            <a:r>
              <a:rPr lang="th-TH" sz="1700" b="1" spc="-30" dirty="0">
                <a:solidFill>
                  <a:srgbClr val="FF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หรือ </a:t>
            </a:r>
            <a:r>
              <a:rPr lang="en-US" sz="1700" b="1" spc="-30" dirty="0">
                <a:solidFill>
                  <a:srgbClr val="FF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“</a:t>
            </a:r>
            <a:r>
              <a:rPr lang="th-TH" sz="1700" b="1" spc="-30" dirty="0">
                <a:solidFill>
                  <a:srgbClr val="FF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เร่งขยายงาน</a:t>
            </a:r>
            <a:r>
              <a:rPr lang="en-US" sz="1700" b="1" spc="-30" dirty="0">
                <a:solidFill>
                  <a:srgbClr val="FF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”  </a:t>
            </a:r>
            <a:endParaRPr lang="th-TH" sz="1700" b="1" spc="-30" dirty="0">
              <a:solidFill>
                <a:srgbClr val="FF0000"/>
              </a:solidFill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algn="thaiDist">
              <a:lnSpc>
                <a:spcPct val="115000"/>
              </a:lnSpc>
              <a:spcAft>
                <a:spcPts val="800"/>
              </a:spcAft>
            </a:pPr>
            <a:r>
              <a:rPr lang="th-TH" sz="1700" b="1" spc="-3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โดยต้องให้สัดส่วน </a:t>
            </a:r>
            <a:r>
              <a:rPr lang="en-US" sz="1700" b="1" spc="-3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SO:WT </a:t>
            </a:r>
            <a:r>
              <a:rPr lang="th-TH" sz="1700" b="1" spc="-3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ไม่น้อยกว่า 3</a:t>
            </a:r>
            <a:r>
              <a:rPr lang="en-US" sz="1700" b="1" spc="-3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:1 </a:t>
            </a:r>
            <a:endParaRPr lang="th-TH" sz="1700" b="1" spc="-3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algn="thaiDist">
              <a:lnSpc>
                <a:spcPct val="115000"/>
              </a:lnSpc>
              <a:spcAft>
                <a:spcPts val="800"/>
              </a:spcAft>
            </a:pPr>
            <a:r>
              <a:rPr lang="th-TH" sz="1700" b="1" spc="-3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จึงขอให้คณะกรรมการพิจารณาให้ค่าคะแนนในการ</a:t>
            </a:r>
          </a:p>
          <a:p>
            <a:pPr algn="thaiDist">
              <a:lnSpc>
                <a:spcPct val="115000"/>
              </a:lnSpc>
              <a:spcAft>
                <a:spcPts val="800"/>
              </a:spcAft>
            </a:pPr>
            <a:r>
              <a:rPr lang="th-TH" sz="1700" b="1" spc="-30" dirty="0">
                <a:solidFill>
                  <a:srgbClr val="0070C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ลดจุดอ่อน </a:t>
            </a:r>
            <a:r>
              <a:rPr lang="en-US" sz="1700" b="1" spc="-30" dirty="0">
                <a:solidFill>
                  <a:srgbClr val="0070C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(W) </a:t>
            </a:r>
            <a:r>
              <a:rPr lang="th-TH" sz="1700" b="1" spc="-30" dirty="0">
                <a:solidFill>
                  <a:srgbClr val="0070C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หรือขจัดภัยคุกคาม </a:t>
            </a:r>
            <a:r>
              <a:rPr lang="en-US" sz="1700" b="1" spc="-30" dirty="0">
                <a:solidFill>
                  <a:srgbClr val="0070C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(T) </a:t>
            </a:r>
            <a:r>
              <a:rPr lang="th-TH" sz="1700" b="1" spc="-3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เพื่อปรับปรุงหรือท้าทายตำแหน่งยุทธศาสตร์ของสำนักงานอธิการบดี </a:t>
            </a:r>
          </a:p>
          <a:p>
            <a:pPr algn="thaiDist">
              <a:lnSpc>
                <a:spcPct val="115000"/>
              </a:lnSpc>
              <a:spcAft>
                <a:spcPts val="800"/>
              </a:spcAft>
            </a:pPr>
            <a:r>
              <a:rPr lang="th-TH" sz="1700" b="1" spc="-3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ซึ่งค่าคะแนนมี ดังนี้</a:t>
            </a:r>
          </a:p>
          <a:p>
            <a:pPr algn="thaiDist">
              <a:lnSpc>
                <a:spcPct val="107000"/>
              </a:lnSpc>
              <a:spcAft>
                <a:spcPts val="800"/>
              </a:spcAft>
            </a:pPr>
            <a:r>
              <a:rPr lang="th-TH" sz="1700" b="1" spc="-30" dirty="0">
                <a:solidFill>
                  <a:srgbClr val="7030A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คะแนน 5	หมายถึง 	เร่งดำเนินการด่วนที่สุด</a:t>
            </a:r>
            <a:endParaRPr lang="en-US" sz="1700" b="1" dirty="0">
              <a:solidFill>
                <a:srgbClr val="7030A0"/>
              </a:solidFill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algn="thaiDist">
              <a:lnSpc>
                <a:spcPct val="107000"/>
              </a:lnSpc>
              <a:spcAft>
                <a:spcPts val="800"/>
              </a:spcAft>
            </a:pPr>
            <a:r>
              <a:rPr lang="th-TH" sz="1700" b="1" spc="-30" dirty="0">
                <a:solidFill>
                  <a:srgbClr val="7030A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คะแนน 4	หมายถึง	เร่งดำเนินการด่วน</a:t>
            </a:r>
            <a:endParaRPr lang="en-US" sz="1700" b="1" dirty="0">
              <a:solidFill>
                <a:srgbClr val="7030A0"/>
              </a:solidFill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algn="thaiDist">
              <a:lnSpc>
                <a:spcPct val="107000"/>
              </a:lnSpc>
              <a:spcAft>
                <a:spcPts val="800"/>
              </a:spcAft>
            </a:pPr>
            <a:r>
              <a:rPr lang="th-TH" sz="1700" b="1" spc="-30" dirty="0">
                <a:solidFill>
                  <a:srgbClr val="7030A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คะแนน 3 	หมายถึง	เร่งดำเนินการ</a:t>
            </a:r>
            <a:endParaRPr lang="en-US" sz="1700" b="1" dirty="0">
              <a:solidFill>
                <a:srgbClr val="7030A0"/>
              </a:solidFill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algn="thaiDist">
              <a:lnSpc>
                <a:spcPct val="107000"/>
              </a:lnSpc>
              <a:spcAft>
                <a:spcPts val="800"/>
              </a:spcAft>
            </a:pPr>
            <a:r>
              <a:rPr lang="th-TH" sz="1700" b="1" spc="-30" dirty="0">
                <a:solidFill>
                  <a:srgbClr val="7030A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คะแนน 2 	หมายถึง	ดำเนินการ</a:t>
            </a:r>
            <a:endParaRPr lang="en-US" sz="1700" b="1" dirty="0">
              <a:solidFill>
                <a:srgbClr val="7030A0"/>
              </a:solidFill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r>
              <a:rPr lang="th-TH" sz="1700" b="1" spc="-30" dirty="0">
                <a:solidFill>
                  <a:srgbClr val="7030A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คะแนน 1	หมายถึง	รอดำเนินการ</a:t>
            </a:r>
            <a:endParaRPr lang="en-US" sz="1700" b="1" dirty="0">
              <a:solidFill>
                <a:srgbClr val="7030A0"/>
              </a:solidFill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sp>
        <p:nvSpPr>
          <p:cNvPr id="9" name="วงรี 8">
            <a:extLst>
              <a:ext uri="{FF2B5EF4-FFF2-40B4-BE49-F238E27FC236}">
                <a16:creationId xmlns:a16="http://schemas.microsoft.com/office/drawing/2014/main" id="{0ED90155-62E4-4250-ACAB-F24E8893A72F}"/>
              </a:ext>
            </a:extLst>
          </p:cNvPr>
          <p:cNvSpPr/>
          <p:nvPr/>
        </p:nvSpPr>
        <p:spPr>
          <a:xfrm>
            <a:off x="1173777" y="1930400"/>
            <a:ext cx="260350" cy="254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52231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C9748F64-6FE7-4D2C-AB9F-02DD7491C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D9A03-9CAE-4DEF-A956-53C005770E55}" type="slidenum">
              <a:rPr lang="th-TH" smtClean="0"/>
              <a:t>11</a:t>
            </a:fld>
            <a:endParaRPr lang="th-TH"/>
          </a:p>
        </p:txBody>
      </p:sp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E55C9EB1-8429-4542-91EC-E62722247397}"/>
              </a:ext>
            </a:extLst>
          </p:cNvPr>
          <p:cNvSpPr/>
          <p:nvPr/>
        </p:nvSpPr>
        <p:spPr>
          <a:xfrm>
            <a:off x="-1" y="-8515"/>
            <a:ext cx="9240819" cy="65864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0596AD25-00DF-4CED-B3C0-76726FE20521}"/>
              </a:ext>
            </a:extLst>
          </p:cNvPr>
          <p:cNvSpPr txBox="1"/>
          <p:nvPr/>
        </p:nvSpPr>
        <p:spPr>
          <a:xfrm>
            <a:off x="1376977" y="-8515"/>
            <a:ext cx="8034878" cy="65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th-TH" sz="3200" b="1" spc="-3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ท้าทายตำแหน่งยุทธศาสตร์ของสำนักงานอธิการบดี</a:t>
            </a:r>
            <a:endParaRPr lang="en-US" sz="3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graphicFrame>
        <p:nvGraphicFramePr>
          <p:cNvPr id="2" name="ตาราง 1">
            <a:extLst>
              <a:ext uri="{FF2B5EF4-FFF2-40B4-BE49-F238E27FC236}">
                <a16:creationId xmlns:a16="http://schemas.microsoft.com/office/drawing/2014/main" id="{FFBFE70C-2CD7-45EA-929C-0A2EA1059E15}"/>
              </a:ext>
            </a:extLst>
          </p:cNvPr>
          <p:cNvGraphicFramePr>
            <a:graphicFrameLocks noGrp="1"/>
          </p:cNvGraphicFramePr>
          <p:nvPr/>
        </p:nvGraphicFramePr>
        <p:xfrm>
          <a:off x="212437" y="1004051"/>
          <a:ext cx="8765906" cy="44437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37145">
                  <a:extLst>
                    <a:ext uri="{9D8B030D-6E8A-4147-A177-3AD203B41FA5}">
                      <a16:colId xmlns:a16="http://schemas.microsoft.com/office/drawing/2014/main" val="2597621458"/>
                    </a:ext>
                  </a:extLst>
                </a:gridCol>
                <a:gridCol w="606317">
                  <a:extLst>
                    <a:ext uri="{9D8B030D-6E8A-4147-A177-3AD203B41FA5}">
                      <a16:colId xmlns:a16="http://schemas.microsoft.com/office/drawing/2014/main" val="346744767"/>
                    </a:ext>
                  </a:extLst>
                </a:gridCol>
                <a:gridCol w="976275">
                  <a:extLst>
                    <a:ext uri="{9D8B030D-6E8A-4147-A177-3AD203B41FA5}">
                      <a16:colId xmlns:a16="http://schemas.microsoft.com/office/drawing/2014/main" val="1110344478"/>
                    </a:ext>
                  </a:extLst>
                </a:gridCol>
                <a:gridCol w="3216565">
                  <a:extLst>
                    <a:ext uri="{9D8B030D-6E8A-4147-A177-3AD203B41FA5}">
                      <a16:colId xmlns:a16="http://schemas.microsoft.com/office/drawing/2014/main" val="373478944"/>
                    </a:ext>
                  </a:extLst>
                </a:gridCol>
                <a:gridCol w="1109868">
                  <a:extLst>
                    <a:ext uri="{9D8B030D-6E8A-4147-A177-3AD203B41FA5}">
                      <a16:colId xmlns:a16="http://schemas.microsoft.com/office/drawing/2014/main" val="1458487365"/>
                    </a:ext>
                  </a:extLst>
                </a:gridCol>
                <a:gridCol w="1109868">
                  <a:extLst>
                    <a:ext uri="{9D8B030D-6E8A-4147-A177-3AD203B41FA5}">
                      <a16:colId xmlns:a16="http://schemas.microsoft.com/office/drawing/2014/main" val="396381564"/>
                    </a:ext>
                  </a:extLst>
                </a:gridCol>
                <a:gridCol w="1109868">
                  <a:extLst>
                    <a:ext uri="{9D8B030D-6E8A-4147-A177-3AD203B41FA5}">
                      <a16:colId xmlns:a16="http://schemas.microsoft.com/office/drawing/2014/main" val="3956563037"/>
                    </a:ext>
                  </a:extLst>
                </a:gridCol>
              </a:tblGrid>
              <a:tr h="8368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ลำดับ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800" dirty="0">
                          <a:solidFill>
                            <a:srgbClr val="7030A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ค่าคะแนน</a:t>
                      </a:r>
                      <a:endParaRPr lang="en-US" sz="1800" dirty="0">
                        <a:solidFill>
                          <a:srgbClr val="7030A0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800" dirty="0">
                          <a:solidFill>
                            <a:srgbClr val="7030A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คะแนน</a:t>
                      </a:r>
                      <a:endParaRPr lang="en-US" sz="1800" dirty="0">
                        <a:solidFill>
                          <a:srgbClr val="7030A0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ประเด็น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ประเด็นยุทธศาสตร์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KPI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กลยุทธ์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8116208"/>
                  </a:ext>
                </a:extLst>
              </a:tr>
              <a:tr h="8368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W1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9.70%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W05 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กระบวนการขั้นตอนการทำงาน (</a:t>
                      </a: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Flow Chart) 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หรือ ผังการทำงาน มีเฉพาะบางหน่วยงาน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0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</a:t>
                      </a:r>
                      <a:endParaRPr lang="en-US" sz="20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KPI-1</a:t>
                      </a:r>
                      <a:endParaRPr lang="th-TH" sz="18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SI-1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33279398"/>
                  </a:ext>
                </a:extLst>
              </a:tr>
              <a:tr h="6935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W2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7.36%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W01 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การวางแผนและการบริหารจัดการ การใช้งบประมาณไม่ตรงตามเป้าหมายที่กำหนดไว้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0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</a:t>
                      </a:r>
                      <a:endParaRPr lang="en-US" sz="20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KPI-2</a:t>
                      </a:r>
                      <a:endParaRPr lang="th-TH" sz="18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SI-2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77699681"/>
                  </a:ext>
                </a:extLst>
              </a:tr>
              <a:tr h="6005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W3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7.27%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W04 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สภาพแวดล้อมด้านกายภาพและภูมิทัศน์ยังขาดความเป็น </a:t>
                      </a: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Green  University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73533563"/>
                  </a:ext>
                </a:extLst>
              </a:tr>
              <a:tr h="8889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W4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5.32%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W07 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บุคลากรทำงานแทนกันไม่ได้ เนื่องด้วยไม่มีระบบพี่เลี้ยง ในกรณีที่อีกคนติดภารกิจหรือไปราชการ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0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</a:t>
                      </a:r>
                      <a:endParaRPr lang="en-US" sz="20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KPI-3</a:t>
                      </a:r>
                      <a:endParaRPr lang="th-TH" sz="18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SI-3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33363357"/>
                  </a:ext>
                </a:extLst>
              </a:tr>
              <a:tr h="5578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W5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4.72%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W06 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บุคลากรที่ได้รับการแต่งตั้งให้เข้าสู่ตำแหน่งที่สูงขึ้นมีสัดส่วนน้อย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KPI-7</a:t>
                      </a:r>
                      <a:endParaRPr lang="th-TH" sz="18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SI-7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29967873"/>
                  </a:ext>
                </a:extLst>
              </a:tr>
            </a:tbl>
          </a:graphicData>
        </a:graphic>
      </p:graphicFrame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962B76BA-0296-4A91-8818-131D528EBB9C}"/>
              </a:ext>
            </a:extLst>
          </p:cNvPr>
          <p:cNvSpPr/>
          <p:nvPr/>
        </p:nvSpPr>
        <p:spPr>
          <a:xfrm>
            <a:off x="803564" y="1810327"/>
            <a:ext cx="683491" cy="362902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411804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C9748F64-6FE7-4D2C-AB9F-02DD7491C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D9A03-9CAE-4DEF-A956-53C005770E55}" type="slidenum">
              <a:rPr lang="th-TH" smtClean="0"/>
              <a:t>12</a:t>
            </a:fld>
            <a:endParaRPr lang="th-TH"/>
          </a:p>
        </p:txBody>
      </p:sp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E55C9EB1-8429-4542-91EC-E62722247397}"/>
              </a:ext>
            </a:extLst>
          </p:cNvPr>
          <p:cNvSpPr/>
          <p:nvPr/>
        </p:nvSpPr>
        <p:spPr>
          <a:xfrm>
            <a:off x="-1" y="-8515"/>
            <a:ext cx="9240819" cy="65864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0596AD25-00DF-4CED-B3C0-76726FE20521}"/>
              </a:ext>
            </a:extLst>
          </p:cNvPr>
          <p:cNvSpPr txBox="1"/>
          <p:nvPr/>
        </p:nvSpPr>
        <p:spPr>
          <a:xfrm>
            <a:off x="1376977" y="-8515"/>
            <a:ext cx="8034878" cy="65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th-TH" sz="3200" b="1" spc="-3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ท้าทายตำแหน่งยุทธศาสตร์ของสำนักงานอธิการบดี</a:t>
            </a:r>
            <a:endParaRPr lang="en-US" sz="3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graphicFrame>
        <p:nvGraphicFramePr>
          <p:cNvPr id="2" name="ตาราง 1">
            <a:extLst>
              <a:ext uri="{FF2B5EF4-FFF2-40B4-BE49-F238E27FC236}">
                <a16:creationId xmlns:a16="http://schemas.microsoft.com/office/drawing/2014/main" id="{FFBFE70C-2CD7-45EA-929C-0A2EA1059E15}"/>
              </a:ext>
            </a:extLst>
          </p:cNvPr>
          <p:cNvGraphicFramePr>
            <a:graphicFrameLocks noGrp="1"/>
          </p:cNvGraphicFramePr>
          <p:nvPr/>
        </p:nvGraphicFramePr>
        <p:xfrm>
          <a:off x="212437" y="1004051"/>
          <a:ext cx="8765906" cy="55177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37145">
                  <a:extLst>
                    <a:ext uri="{9D8B030D-6E8A-4147-A177-3AD203B41FA5}">
                      <a16:colId xmlns:a16="http://schemas.microsoft.com/office/drawing/2014/main" val="2597621458"/>
                    </a:ext>
                  </a:extLst>
                </a:gridCol>
                <a:gridCol w="606317">
                  <a:extLst>
                    <a:ext uri="{9D8B030D-6E8A-4147-A177-3AD203B41FA5}">
                      <a16:colId xmlns:a16="http://schemas.microsoft.com/office/drawing/2014/main" val="346744767"/>
                    </a:ext>
                  </a:extLst>
                </a:gridCol>
                <a:gridCol w="976275">
                  <a:extLst>
                    <a:ext uri="{9D8B030D-6E8A-4147-A177-3AD203B41FA5}">
                      <a16:colId xmlns:a16="http://schemas.microsoft.com/office/drawing/2014/main" val="1110344478"/>
                    </a:ext>
                  </a:extLst>
                </a:gridCol>
                <a:gridCol w="3216565">
                  <a:extLst>
                    <a:ext uri="{9D8B030D-6E8A-4147-A177-3AD203B41FA5}">
                      <a16:colId xmlns:a16="http://schemas.microsoft.com/office/drawing/2014/main" val="373478944"/>
                    </a:ext>
                  </a:extLst>
                </a:gridCol>
                <a:gridCol w="1109868">
                  <a:extLst>
                    <a:ext uri="{9D8B030D-6E8A-4147-A177-3AD203B41FA5}">
                      <a16:colId xmlns:a16="http://schemas.microsoft.com/office/drawing/2014/main" val="1458487365"/>
                    </a:ext>
                  </a:extLst>
                </a:gridCol>
                <a:gridCol w="1109868">
                  <a:extLst>
                    <a:ext uri="{9D8B030D-6E8A-4147-A177-3AD203B41FA5}">
                      <a16:colId xmlns:a16="http://schemas.microsoft.com/office/drawing/2014/main" val="396381564"/>
                    </a:ext>
                  </a:extLst>
                </a:gridCol>
                <a:gridCol w="1109868">
                  <a:extLst>
                    <a:ext uri="{9D8B030D-6E8A-4147-A177-3AD203B41FA5}">
                      <a16:colId xmlns:a16="http://schemas.microsoft.com/office/drawing/2014/main" val="3956563037"/>
                    </a:ext>
                  </a:extLst>
                </a:gridCol>
              </a:tblGrid>
              <a:tr h="8368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ลำดับ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800" dirty="0">
                          <a:solidFill>
                            <a:srgbClr val="7030A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ค่าคะแนน</a:t>
                      </a:r>
                      <a:endParaRPr lang="en-US" sz="1800" dirty="0">
                        <a:solidFill>
                          <a:srgbClr val="7030A0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800" dirty="0">
                          <a:solidFill>
                            <a:srgbClr val="7030A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คะแนน</a:t>
                      </a:r>
                      <a:endParaRPr lang="en-US" sz="1800" dirty="0">
                        <a:solidFill>
                          <a:srgbClr val="7030A0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ประเด็น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ประเด็นยุทธศาสตร์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KPI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กลยุทธ์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8116208"/>
                  </a:ext>
                </a:extLst>
              </a:tr>
              <a:tr h="8368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W1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1.56%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T01 </a:t>
                      </a:r>
                      <a:r>
                        <a:rPr lang="th-TH" sz="180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ความคาดหวังของผู้รับบริการต่อการได้รับบริการที่มีคุณภาพ สะดวก รวดเร็ว ทันใจ และความปลอดภัย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0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</a:t>
                      </a:r>
                      <a:endParaRPr lang="en-US" sz="20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KPI-4</a:t>
                      </a:r>
                      <a:endParaRPr lang="th-TH" sz="18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SI-4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33279398"/>
                  </a:ext>
                </a:extLst>
              </a:tr>
              <a:tr h="8368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W2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1.00%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T03 </a:t>
                      </a:r>
                      <a:r>
                        <a:rPr lang="th-TH" sz="180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นโยบายของรัฐไม่ต่อเนื่องและชัดเจน ทำให้ไม่สามารถดำเนินงานเชิงรุกได้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77699681"/>
                  </a:ext>
                </a:extLst>
              </a:tr>
              <a:tr h="6005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W3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0.74%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T02 </a:t>
                      </a:r>
                      <a:r>
                        <a:rPr lang="th-TH" sz="180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นโยบายด้านการเงินการคลังและระเบียบข้อบังคับการเบิกจ่ายจากภาครัฐที่เข้มงวด ทำให้ขาดความคล่องตัวในการปฏิบัติงาน เช่น การจัดซื้อ จัดจ้าง การเบิกจ่ายงบประมาณ เป็นต้น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0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</a:t>
                      </a:r>
                      <a:endParaRPr lang="en-US" sz="20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KPI-1</a:t>
                      </a:r>
                      <a:endParaRPr lang="th-TH" sz="18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SI-1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73533563"/>
                  </a:ext>
                </a:extLst>
              </a:tr>
              <a:tr h="6156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W4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0.61%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T07 </a:t>
                      </a:r>
                      <a:r>
                        <a:rPr lang="th-TH" sz="180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การปรับตัวของบุคลากรให้ทันกับความก้าวหน้าด้านเทคโนโลยีดิจิทัล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0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</a:t>
                      </a:r>
                      <a:endParaRPr lang="en-US" sz="20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KPI-5</a:t>
                      </a:r>
                      <a:endParaRPr lang="th-TH" sz="18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SI-5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33363357"/>
                  </a:ext>
                </a:extLst>
              </a:tr>
              <a:tr h="5578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W5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0.52%</a:t>
                      </a:r>
                      <a:endParaRPr lang="en-US" sz="14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T04 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งบประมาณที่ได้รับจัดสรรจากมหาวิทยาลัยน้อยลง เนื่องจากจำนวนนักศึกษาที่ลดลงและงบประมาณที่มหาวิทยาลัยได้รับจัดสรรจากรัฐบาลลดลดง 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29967873"/>
                  </a:ext>
                </a:extLst>
              </a:tr>
            </a:tbl>
          </a:graphicData>
        </a:graphic>
      </p:graphicFrame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962B76BA-0296-4A91-8818-131D528EBB9C}"/>
              </a:ext>
            </a:extLst>
          </p:cNvPr>
          <p:cNvSpPr/>
          <p:nvPr/>
        </p:nvSpPr>
        <p:spPr>
          <a:xfrm>
            <a:off x="803564" y="1810327"/>
            <a:ext cx="683491" cy="493263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282059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C9748F64-6FE7-4D2C-AB9F-02DD7491C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D9A03-9CAE-4DEF-A956-53C005770E55}" type="slidenum">
              <a:rPr lang="th-TH" smtClean="0"/>
              <a:t>13</a:t>
            </a:fld>
            <a:endParaRPr lang="th-TH"/>
          </a:p>
        </p:txBody>
      </p:sp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E55C9EB1-8429-4542-91EC-E62722247397}"/>
              </a:ext>
            </a:extLst>
          </p:cNvPr>
          <p:cNvSpPr/>
          <p:nvPr/>
        </p:nvSpPr>
        <p:spPr>
          <a:xfrm>
            <a:off x="-1" y="-8515"/>
            <a:ext cx="9240819" cy="65864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0596AD25-00DF-4CED-B3C0-76726FE20521}"/>
              </a:ext>
            </a:extLst>
          </p:cNvPr>
          <p:cNvSpPr txBox="1"/>
          <p:nvPr/>
        </p:nvSpPr>
        <p:spPr>
          <a:xfrm>
            <a:off x="1376977" y="-8515"/>
            <a:ext cx="6486861" cy="65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th-TH" sz="3200" b="1" spc="-3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ตำแหน่งยุทธศาสตร์ของสำนักงานอธิการบดีที่ปรับปรุงแล้ว </a:t>
            </a:r>
            <a:endParaRPr lang="en-US" sz="3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319D9C3B-3C7A-4E50-9C12-5AB741BA31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229" y="744759"/>
            <a:ext cx="7064474" cy="51091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วงรี 8">
            <a:extLst>
              <a:ext uri="{FF2B5EF4-FFF2-40B4-BE49-F238E27FC236}">
                <a16:creationId xmlns:a16="http://schemas.microsoft.com/office/drawing/2014/main" id="{0ED90155-62E4-4250-ACAB-F24E8893A72F}"/>
              </a:ext>
            </a:extLst>
          </p:cNvPr>
          <p:cNvSpPr/>
          <p:nvPr/>
        </p:nvSpPr>
        <p:spPr>
          <a:xfrm>
            <a:off x="4288452" y="1928719"/>
            <a:ext cx="260350" cy="254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แผนผังลำดับงาน: ตัวเชื่อมต่อ 2">
            <a:extLst>
              <a:ext uri="{FF2B5EF4-FFF2-40B4-BE49-F238E27FC236}">
                <a16:creationId xmlns:a16="http://schemas.microsoft.com/office/drawing/2014/main" id="{69D85D8E-E6EB-4D05-BA85-1EC4FD1D4703}"/>
              </a:ext>
            </a:extLst>
          </p:cNvPr>
          <p:cNvSpPr/>
          <p:nvPr/>
        </p:nvSpPr>
        <p:spPr>
          <a:xfrm>
            <a:off x="5837381" y="2391454"/>
            <a:ext cx="314038" cy="251382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E585FB54-CF26-48DD-8449-CFAF7DD897F0}"/>
              </a:ext>
            </a:extLst>
          </p:cNvPr>
          <p:cNvSpPr/>
          <p:nvPr/>
        </p:nvSpPr>
        <p:spPr>
          <a:xfrm>
            <a:off x="4931651" y="2613509"/>
            <a:ext cx="1629574" cy="25138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116" name="Group 56">
            <a:extLst>
              <a:ext uri="{FF2B5EF4-FFF2-40B4-BE49-F238E27FC236}">
                <a16:creationId xmlns:a16="http://schemas.microsoft.com/office/drawing/2014/main" id="{9BE71990-B02E-497D-B72D-2DEE6F67AB23}"/>
              </a:ext>
            </a:extLst>
          </p:cNvPr>
          <p:cNvGrpSpPr/>
          <p:nvPr/>
        </p:nvGrpSpPr>
        <p:grpSpPr>
          <a:xfrm>
            <a:off x="6909393" y="3299309"/>
            <a:ext cx="2131126" cy="3329589"/>
            <a:chOff x="4883895" y="2713107"/>
            <a:chExt cx="2131126" cy="3329589"/>
          </a:xfrm>
        </p:grpSpPr>
        <p:sp>
          <p:nvSpPr>
            <p:cNvPr id="117" name="Freeform: Shape 12">
              <a:extLst>
                <a:ext uri="{FF2B5EF4-FFF2-40B4-BE49-F238E27FC236}">
                  <a16:creationId xmlns:a16="http://schemas.microsoft.com/office/drawing/2014/main" id="{BAC83866-F9DD-459C-9631-C0287E608512}"/>
                </a:ext>
              </a:extLst>
            </p:cNvPr>
            <p:cNvSpPr/>
            <p:nvPr/>
          </p:nvSpPr>
          <p:spPr>
            <a:xfrm>
              <a:off x="6385748" y="5170700"/>
              <a:ext cx="229689" cy="257624"/>
            </a:xfrm>
            <a:custGeom>
              <a:avLst/>
              <a:gdLst>
                <a:gd name="connsiteX0" fmla="*/ 332368 w 329540"/>
                <a:gd name="connsiteY0" fmla="*/ 93914 h 369619"/>
                <a:gd name="connsiteX1" fmla="*/ 329695 w 329540"/>
                <a:gd name="connsiteY1" fmla="*/ 142009 h 369619"/>
                <a:gd name="connsiteX2" fmla="*/ 290507 w 329540"/>
                <a:gd name="connsiteY2" fmla="*/ 237754 h 369619"/>
                <a:gd name="connsiteX3" fmla="*/ 239740 w 329540"/>
                <a:gd name="connsiteY3" fmla="*/ 325483 h 369619"/>
                <a:gd name="connsiteX4" fmla="*/ 225490 w 329540"/>
                <a:gd name="connsiteY4" fmla="*/ 347749 h 369619"/>
                <a:gd name="connsiteX5" fmla="*/ 197434 w 329540"/>
                <a:gd name="connsiteY5" fmla="*/ 351312 h 369619"/>
                <a:gd name="connsiteX6" fmla="*/ 192981 w 329540"/>
                <a:gd name="connsiteY6" fmla="*/ 326819 h 369619"/>
                <a:gd name="connsiteX7" fmla="*/ 225490 w 329540"/>
                <a:gd name="connsiteY7" fmla="*/ 264028 h 369619"/>
                <a:gd name="connsiteX8" fmla="*/ 225044 w 329540"/>
                <a:gd name="connsiteY8" fmla="*/ 246215 h 369619"/>
                <a:gd name="connsiteX9" fmla="*/ 205450 w 329540"/>
                <a:gd name="connsiteY9" fmla="*/ 253786 h 369619"/>
                <a:gd name="connsiteX10" fmla="*/ 151120 w 329540"/>
                <a:gd name="connsiteY10" fmla="*/ 354429 h 369619"/>
                <a:gd name="connsiteX11" fmla="*/ 124401 w 329540"/>
                <a:gd name="connsiteY11" fmla="*/ 372687 h 369619"/>
                <a:gd name="connsiteX12" fmla="*/ 111041 w 329540"/>
                <a:gd name="connsiteY12" fmla="*/ 340178 h 369619"/>
                <a:gd name="connsiteX13" fmla="*/ 164480 w 329540"/>
                <a:gd name="connsiteY13" fmla="*/ 241317 h 369619"/>
                <a:gd name="connsiteX14" fmla="*/ 165816 w 329540"/>
                <a:gd name="connsiteY14" fmla="*/ 217714 h 369619"/>
                <a:gd name="connsiteX15" fmla="*/ 147112 w 329540"/>
                <a:gd name="connsiteY15" fmla="*/ 230629 h 369619"/>
                <a:gd name="connsiteX16" fmla="*/ 90111 w 329540"/>
                <a:gd name="connsiteY16" fmla="*/ 332608 h 369619"/>
                <a:gd name="connsiteX17" fmla="*/ 88330 w 329540"/>
                <a:gd name="connsiteY17" fmla="*/ 338843 h 369619"/>
                <a:gd name="connsiteX18" fmla="*/ 54930 w 329540"/>
                <a:gd name="connsiteY18" fmla="*/ 358882 h 369619"/>
                <a:gd name="connsiteX19" fmla="*/ 51368 w 329540"/>
                <a:gd name="connsiteY19" fmla="*/ 320139 h 369619"/>
                <a:gd name="connsiteX20" fmla="*/ 111041 w 329540"/>
                <a:gd name="connsiteY20" fmla="*/ 209253 h 369619"/>
                <a:gd name="connsiteX21" fmla="*/ 110596 w 329540"/>
                <a:gd name="connsiteY21" fmla="*/ 186096 h 369619"/>
                <a:gd name="connsiteX22" fmla="*/ 91892 w 329540"/>
                <a:gd name="connsiteY22" fmla="*/ 198120 h 369619"/>
                <a:gd name="connsiteX23" fmla="*/ 45133 w 329540"/>
                <a:gd name="connsiteY23" fmla="*/ 283177 h 369619"/>
                <a:gd name="connsiteX24" fmla="*/ 10843 w 329540"/>
                <a:gd name="connsiteY24" fmla="*/ 296537 h 369619"/>
                <a:gd name="connsiteX25" fmla="*/ 8171 w 329540"/>
                <a:gd name="connsiteY25" fmla="*/ 264473 h 369619"/>
                <a:gd name="connsiteX26" fmla="*/ 65173 w 329540"/>
                <a:gd name="connsiteY26" fmla="*/ 159822 h 369619"/>
                <a:gd name="connsiteX27" fmla="*/ 71853 w 329540"/>
                <a:gd name="connsiteY27" fmla="*/ 117071 h 369619"/>
                <a:gd name="connsiteX28" fmla="*/ 60274 w 329540"/>
                <a:gd name="connsiteY28" fmla="*/ 106829 h 369619"/>
                <a:gd name="connsiteX29" fmla="*/ 27320 w 329540"/>
                <a:gd name="connsiteY29" fmla="*/ 103266 h 369619"/>
                <a:gd name="connsiteX30" fmla="*/ 155 w 329540"/>
                <a:gd name="connsiteY30" fmla="*/ 75656 h 369619"/>
                <a:gd name="connsiteX31" fmla="*/ 30437 w 329540"/>
                <a:gd name="connsiteY31" fmla="*/ 54280 h 369619"/>
                <a:gd name="connsiteX32" fmla="*/ 131972 w 329540"/>
                <a:gd name="connsiteY32" fmla="*/ 20881 h 369619"/>
                <a:gd name="connsiteX33" fmla="*/ 166262 w 329540"/>
                <a:gd name="connsiteY33" fmla="*/ 2177 h 369619"/>
                <a:gd name="connsiteX34" fmla="*/ 186301 w 329540"/>
                <a:gd name="connsiteY34" fmla="*/ 5740 h 369619"/>
                <a:gd name="connsiteX35" fmla="*/ 319899 w 329540"/>
                <a:gd name="connsiteY35" fmla="*/ 78328 h 369619"/>
                <a:gd name="connsiteX36" fmla="*/ 332368 w 329540"/>
                <a:gd name="connsiteY36" fmla="*/ 93914 h 369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29540" h="369619">
                  <a:moveTo>
                    <a:pt x="332368" y="93914"/>
                  </a:moveTo>
                  <a:cubicBezTo>
                    <a:pt x="326578" y="109501"/>
                    <a:pt x="329695" y="125977"/>
                    <a:pt x="329695" y="142009"/>
                  </a:cubicBezTo>
                  <a:cubicBezTo>
                    <a:pt x="329250" y="179416"/>
                    <a:pt x="315000" y="209699"/>
                    <a:pt x="290507" y="237754"/>
                  </a:cubicBezTo>
                  <a:cubicBezTo>
                    <a:pt x="268241" y="263138"/>
                    <a:pt x="255772" y="295646"/>
                    <a:pt x="239740" y="325483"/>
                  </a:cubicBezTo>
                  <a:cubicBezTo>
                    <a:pt x="235732" y="333053"/>
                    <a:pt x="231279" y="341069"/>
                    <a:pt x="225490" y="347749"/>
                  </a:cubicBezTo>
                  <a:cubicBezTo>
                    <a:pt x="217474" y="357546"/>
                    <a:pt x="207231" y="356656"/>
                    <a:pt x="197434" y="351312"/>
                  </a:cubicBezTo>
                  <a:cubicBezTo>
                    <a:pt x="186746" y="345523"/>
                    <a:pt x="187192" y="336616"/>
                    <a:pt x="192981" y="326819"/>
                  </a:cubicBezTo>
                  <a:cubicBezTo>
                    <a:pt x="204114" y="306334"/>
                    <a:pt x="214802" y="284959"/>
                    <a:pt x="225490" y="264028"/>
                  </a:cubicBezTo>
                  <a:cubicBezTo>
                    <a:pt x="228607" y="257793"/>
                    <a:pt x="236623" y="252004"/>
                    <a:pt x="225044" y="246215"/>
                  </a:cubicBezTo>
                  <a:cubicBezTo>
                    <a:pt x="216138" y="241762"/>
                    <a:pt x="210349" y="244879"/>
                    <a:pt x="205450" y="253786"/>
                  </a:cubicBezTo>
                  <a:cubicBezTo>
                    <a:pt x="187637" y="287630"/>
                    <a:pt x="169379" y="321030"/>
                    <a:pt x="151120" y="354429"/>
                  </a:cubicBezTo>
                  <a:cubicBezTo>
                    <a:pt x="145331" y="364671"/>
                    <a:pt x="139542" y="375804"/>
                    <a:pt x="124401" y="372687"/>
                  </a:cubicBezTo>
                  <a:cubicBezTo>
                    <a:pt x="108815" y="369570"/>
                    <a:pt x="102580" y="356211"/>
                    <a:pt x="111041" y="340178"/>
                  </a:cubicBezTo>
                  <a:cubicBezTo>
                    <a:pt x="128409" y="307225"/>
                    <a:pt x="147112" y="274271"/>
                    <a:pt x="164480" y="241317"/>
                  </a:cubicBezTo>
                  <a:cubicBezTo>
                    <a:pt x="168043" y="234191"/>
                    <a:pt x="180512" y="225730"/>
                    <a:pt x="165816" y="217714"/>
                  </a:cubicBezTo>
                  <a:cubicBezTo>
                    <a:pt x="152902" y="210589"/>
                    <a:pt x="150675" y="224394"/>
                    <a:pt x="147112" y="230629"/>
                  </a:cubicBezTo>
                  <a:cubicBezTo>
                    <a:pt x="127518" y="264028"/>
                    <a:pt x="108815" y="298318"/>
                    <a:pt x="90111" y="332608"/>
                  </a:cubicBezTo>
                  <a:cubicBezTo>
                    <a:pt x="89220" y="334390"/>
                    <a:pt x="89666" y="337507"/>
                    <a:pt x="88330" y="338843"/>
                  </a:cubicBezTo>
                  <a:cubicBezTo>
                    <a:pt x="79423" y="349085"/>
                    <a:pt x="73634" y="369125"/>
                    <a:pt x="54930" y="358882"/>
                  </a:cubicBezTo>
                  <a:cubicBezTo>
                    <a:pt x="38899" y="349976"/>
                    <a:pt x="42907" y="334835"/>
                    <a:pt x="51368" y="320139"/>
                  </a:cubicBezTo>
                  <a:cubicBezTo>
                    <a:pt x="71853" y="283622"/>
                    <a:pt x="90556" y="246215"/>
                    <a:pt x="111041" y="209253"/>
                  </a:cubicBezTo>
                  <a:cubicBezTo>
                    <a:pt x="115940" y="200792"/>
                    <a:pt x="120393" y="192331"/>
                    <a:pt x="110596" y="186096"/>
                  </a:cubicBezTo>
                  <a:cubicBezTo>
                    <a:pt x="98127" y="178081"/>
                    <a:pt x="95455" y="191886"/>
                    <a:pt x="91892" y="198120"/>
                  </a:cubicBezTo>
                  <a:cubicBezTo>
                    <a:pt x="75415" y="226175"/>
                    <a:pt x="60274" y="254676"/>
                    <a:pt x="45133" y="283177"/>
                  </a:cubicBezTo>
                  <a:cubicBezTo>
                    <a:pt x="37117" y="297873"/>
                    <a:pt x="25984" y="304552"/>
                    <a:pt x="10843" y="296537"/>
                  </a:cubicBezTo>
                  <a:cubicBezTo>
                    <a:pt x="-4743" y="288521"/>
                    <a:pt x="1491" y="276497"/>
                    <a:pt x="8171" y="264473"/>
                  </a:cubicBezTo>
                  <a:cubicBezTo>
                    <a:pt x="27320" y="229738"/>
                    <a:pt x="44242" y="193667"/>
                    <a:pt x="65173" y="159822"/>
                  </a:cubicBezTo>
                  <a:cubicBezTo>
                    <a:pt x="74079" y="145127"/>
                    <a:pt x="70962" y="131767"/>
                    <a:pt x="71853" y="117071"/>
                  </a:cubicBezTo>
                  <a:cubicBezTo>
                    <a:pt x="72298" y="109501"/>
                    <a:pt x="66954" y="107719"/>
                    <a:pt x="60274" y="106829"/>
                  </a:cubicBezTo>
                  <a:cubicBezTo>
                    <a:pt x="49141" y="105938"/>
                    <a:pt x="38008" y="102375"/>
                    <a:pt x="27320" y="103266"/>
                  </a:cubicBezTo>
                  <a:cubicBezTo>
                    <a:pt x="5945" y="105047"/>
                    <a:pt x="-1180" y="97031"/>
                    <a:pt x="155" y="75656"/>
                  </a:cubicBezTo>
                  <a:cubicBezTo>
                    <a:pt x="1491" y="53390"/>
                    <a:pt x="15742" y="50272"/>
                    <a:pt x="30437" y="54280"/>
                  </a:cubicBezTo>
                  <a:cubicBezTo>
                    <a:pt x="72743" y="65859"/>
                    <a:pt x="104806" y="52499"/>
                    <a:pt x="131972" y="20881"/>
                  </a:cubicBezTo>
                  <a:cubicBezTo>
                    <a:pt x="140878" y="10638"/>
                    <a:pt x="153792" y="6631"/>
                    <a:pt x="166262" y="2177"/>
                  </a:cubicBezTo>
                  <a:cubicBezTo>
                    <a:pt x="174278" y="-3167"/>
                    <a:pt x="180066" y="2623"/>
                    <a:pt x="186301" y="5740"/>
                  </a:cubicBezTo>
                  <a:cubicBezTo>
                    <a:pt x="231279" y="28897"/>
                    <a:pt x="274476" y="55616"/>
                    <a:pt x="319899" y="78328"/>
                  </a:cubicBezTo>
                  <a:cubicBezTo>
                    <a:pt x="325242" y="81890"/>
                    <a:pt x="334149" y="83672"/>
                    <a:pt x="332368" y="93914"/>
                  </a:cubicBezTo>
                  <a:close/>
                </a:path>
              </a:pathLst>
            </a:custGeom>
            <a:solidFill>
              <a:srgbClr val="FACC88"/>
            </a:solidFill>
            <a:ln w="4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54">
              <a:extLst>
                <a:ext uri="{FF2B5EF4-FFF2-40B4-BE49-F238E27FC236}">
                  <a16:creationId xmlns:a16="http://schemas.microsoft.com/office/drawing/2014/main" id="{A6955C2F-1448-4A65-BB12-98D888E48FE7}"/>
                </a:ext>
              </a:extLst>
            </p:cNvPr>
            <p:cNvSpPr/>
            <p:nvPr/>
          </p:nvSpPr>
          <p:spPr>
            <a:xfrm>
              <a:off x="5207481" y="2713107"/>
              <a:ext cx="1807540" cy="1739621"/>
            </a:xfrm>
            <a:custGeom>
              <a:avLst/>
              <a:gdLst>
                <a:gd name="connsiteX0" fmla="*/ 1792367 w 1807540"/>
                <a:gd name="connsiteY0" fmla="*/ 1171256 h 1739621"/>
                <a:gd name="connsiteX1" fmla="*/ 1786922 w 1807540"/>
                <a:gd name="connsiteY1" fmla="*/ 1180194 h 1739621"/>
                <a:gd name="connsiteX2" fmla="*/ 1787540 w 1807540"/>
                <a:gd name="connsiteY2" fmla="*/ 1179366 h 1739621"/>
                <a:gd name="connsiteX3" fmla="*/ 188410 w 1807540"/>
                <a:gd name="connsiteY3" fmla="*/ 1062349 h 1739621"/>
                <a:gd name="connsiteX4" fmla="*/ 188410 w 1807540"/>
                <a:gd name="connsiteY4" fmla="*/ 1063280 h 1739621"/>
                <a:gd name="connsiteX5" fmla="*/ 189270 w 1807540"/>
                <a:gd name="connsiteY5" fmla="*/ 1063771 h 1739621"/>
                <a:gd name="connsiteX6" fmla="*/ 726006 w 1807540"/>
                <a:gd name="connsiteY6" fmla="*/ 645805 h 1739621"/>
                <a:gd name="connsiteX7" fmla="*/ 727389 w 1807540"/>
                <a:gd name="connsiteY7" fmla="*/ 646955 h 1739621"/>
                <a:gd name="connsiteX8" fmla="*/ 727247 w 1807540"/>
                <a:gd name="connsiteY8" fmla="*/ 646425 h 1739621"/>
                <a:gd name="connsiteX9" fmla="*/ 727709 w 1807540"/>
                <a:gd name="connsiteY9" fmla="*/ 646213 h 1739621"/>
                <a:gd name="connsiteX10" fmla="*/ 849852 w 1807540"/>
                <a:gd name="connsiteY10" fmla="*/ 191 h 1739621"/>
                <a:gd name="connsiteX11" fmla="*/ 1503223 w 1807540"/>
                <a:gd name="connsiteY11" fmla="*/ 210015 h 1739621"/>
                <a:gd name="connsiteX12" fmla="*/ 1726705 w 1807540"/>
                <a:gd name="connsiteY12" fmla="*/ 541202 h 1739621"/>
                <a:gd name="connsiteX13" fmla="*/ 1783507 w 1807540"/>
                <a:gd name="connsiteY13" fmla="*/ 853146 h 1739621"/>
                <a:gd name="connsiteX14" fmla="*/ 1796232 w 1807540"/>
                <a:gd name="connsiteY14" fmla="*/ 1041552 h 1739621"/>
                <a:gd name="connsiteX15" fmla="*/ 1796233 w 1807540"/>
                <a:gd name="connsiteY15" fmla="*/ 1041553 h 1739621"/>
                <a:gd name="connsiteX16" fmla="*/ 1806475 w 1807540"/>
                <a:gd name="connsiteY16" fmla="*/ 1092767 h 1739621"/>
                <a:gd name="connsiteX17" fmla="*/ 1798095 w 1807540"/>
                <a:gd name="connsiteY17" fmla="*/ 1155156 h 1739621"/>
                <a:gd name="connsiteX18" fmla="*/ 1795038 w 1807540"/>
                <a:gd name="connsiteY18" fmla="*/ 1166769 h 1739621"/>
                <a:gd name="connsiteX19" fmla="*/ 1795300 w 1807540"/>
                <a:gd name="connsiteY19" fmla="*/ 1166329 h 1739621"/>
                <a:gd name="connsiteX20" fmla="*/ 1788472 w 1807540"/>
                <a:gd name="connsiteY20" fmla="*/ 1265654 h 1739621"/>
                <a:gd name="connsiteX21" fmla="*/ 1789402 w 1807540"/>
                <a:gd name="connsiteY21" fmla="*/ 1276208 h 1739621"/>
                <a:gd name="connsiteX22" fmla="*/ 1782263 w 1807540"/>
                <a:gd name="connsiteY22" fmla="*/ 1333940 h 1739621"/>
                <a:gd name="connsiteX23" fmla="*/ 1772952 w 1807540"/>
                <a:gd name="connsiteY23" fmla="*/ 1377395 h 1739621"/>
                <a:gd name="connsiteX24" fmla="*/ 1731049 w 1807540"/>
                <a:gd name="connsiteY24" fmla="*/ 1534142 h 1739621"/>
                <a:gd name="connsiteX25" fmla="*/ 1706218 w 1807540"/>
                <a:gd name="connsiteY25" fmla="*/ 1635950 h 1739621"/>
                <a:gd name="connsiteX26" fmla="*/ 1667109 w 1807540"/>
                <a:gd name="connsiteY26" fmla="*/ 1735275 h 1739621"/>
                <a:gd name="connsiteX27" fmla="*/ 1484289 w 1807540"/>
                <a:gd name="connsiteY27" fmla="*/ 1606153 h 1739621"/>
                <a:gd name="connsiteX28" fmla="*/ 1262360 w 1807540"/>
                <a:gd name="connsiteY28" fmla="*/ 1575114 h 1739621"/>
                <a:gd name="connsiteX29" fmla="*/ 1113100 w 1807540"/>
                <a:gd name="connsiteY29" fmla="*/ 1553218 h 1739621"/>
                <a:gd name="connsiteX30" fmla="*/ 1112132 w 1807540"/>
                <a:gd name="connsiteY30" fmla="*/ 1553387 h 1739621"/>
                <a:gd name="connsiteX31" fmla="*/ 949797 w 1807540"/>
                <a:gd name="connsiteY31" fmla="*/ 1581633 h 1739621"/>
                <a:gd name="connsiteX32" fmla="*/ 940796 w 1807540"/>
                <a:gd name="connsiteY32" fmla="*/ 1593117 h 1739621"/>
                <a:gd name="connsiteX33" fmla="*/ 944831 w 1807540"/>
                <a:gd name="connsiteY33" fmla="*/ 1634399 h 1739621"/>
                <a:gd name="connsiteX34" fmla="*/ 945452 w 1807540"/>
                <a:gd name="connsiteY34" fmla="*/ 1637503 h 1739621"/>
                <a:gd name="connsiteX35" fmla="*/ 860094 w 1807540"/>
                <a:gd name="connsiteY35" fmla="*/ 1739621 h 1739621"/>
                <a:gd name="connsiteX36" fmla="*/ 775358 w 1807540"/>
                <a:gd name="connsiteY36" fmla="*/ 1637192 h 1739621"/>
                <a:gd name="connsiteX37" fmla="*/ 776910 w 1807540"/>
                <a:gd name="connsiteY37" fmla="*/ 1634089 h 1739621"/>
                <a:gd name="connsiteX38" fmla="*/ 782187 w 1807540"/>
                <a:gd name="connsiteY38" fmla="*/ 1588461 h 1739621"/>
                <a:gd name="connsiteX39" fmla="*/ 774737 w 1807540"/>
                <a:gd name="connsiteY39" fmla="*/ 1576045 h 1739621"/>
                <a:gd name="connsiteX40" fmla="*/ 666411 w 1807540"/>
                <a:gd name="connsiteY40" fmla="*/ 1549662 h 1739621"/>
                <a:gd name="connsiteX41" fmla="*/ 591607 w 1807540"/>
                <a:gd name="connsiteY41" fmla="*/ 1533832 h 1739621"/>
                <a:gd name="connsiteX42" fmla="*/ 577950 w 1807540"/>
                <a:gd name="connsiteY42" fmla="*/ 1534143 h 1739621"/>
                <a:gd name="connsiteX43" fmla="*/ 577106 w 1807540"/>
                <a:gd name="connsiteY43" fmla="*/ 1533930 h 1739621"/>
                <a:gd name="connsiteX44" fmla="*/ 482019 w 1807540"/>
                <a:gd name="connsiteY44" fmla="*/ 1545054 h 1739621"/>
                <a:gd name="connsiteX45" fmla="*/ 204239 w 1807540"/>
                <a:gd name="connsiteY45" fmla="*/ 1620741 h 1739621"/>
                <a:gd name="connsiteX46" fmla="*/ 189341 w 1807540"/>
                <a:gd name="connsiteY46" fmla="*/ 1625397 h 1739621"/>
                <a:gd name="connsiteX47" fmla="*/ 149611 w 1807540"/>
                <a:gd name="connsiteY47" fmla="*/ 1609878 h 1739621"/>
                <a:gd name="connsiteX48" fmla="*/ 56494 w 1807540"/>
                <a:gd name="connsiteY48" fmla="*/ 1294831 h 1739621"/>
                <a:gd name="connsiteX49" fmla="*/ 52808 w 1807540"/>
                <a:gd name="connsiteY49" fmla="*/ 1264422 h 1739621"/>
                <a:gd name="connsiteX50" fmla="*/ 52769 w 1807540"/>
                <a:gd name="connsiteY50" fmla="*/ 1264413 h 1739621"/>
                <a:gd name="connsiteX51" fmla="*/ 38801 w 1807540"/>
                <a:gd name="connsiteY51" fmla="*/ 1236788 h 1739621"/>
                <a:gd name="connsiteX52" fmla="*/ 1555 w 1807540"/>
                <a:gd name="connsiteY52" fmla="*/ 1112011 h 1739621"/>
                <a:gd name="connsiteX53" fmla="*/ 30111 w 1807540"/>
                <a:gd name="connsiteY53" fmla="*/ 1051796 h 1739621"/>
                <a:gd name="connsiteX54" fmla="*/ 38801 w 1807540"/>
                <a:gd name="connsiteY54" fmla="*/ 1028206 h 1739621"/>
                <a:gd name="connsiteX55" fmla="*/ 38297 w 1807540"/>
                <a:gd name="connsiteY55" fmla="*/ 985566 h 1739621"/>
                <a:gd name="connsiteX56" fmla="*/ 40353 w 1807540"/>
                <a:gd name="connsiteY56" fmla="*/ 943169 h 1739621"/>
                <a:gd name="connsiteX57" fmla="*/ 40353 w 1807540"/>
                <a:gd name="connsiteY57" fmla="*/ 942848 h 1739621"/>
                <a:gd name="connsiteX58" fmla="*/ 75428 w 1807540"/>
                <a:gd name="connsiteY58" fmla="*/ 634009 h 1739621"/>
                <a:gd name="connsiteX59" fmla="*/ 124469 w 1807540"/>
                <a:gd name="connsiteY59" fmla="*/ 458017 h 1739621"/>
                <a:gd name="connsiteX60" fmla="*/ 308530 w 1807540"/>
                <a:gd name="connsiteY60" fmla="*/ 171216 h 1739621"/>
                <a:gd name="connsiteX61" fmla="*/ 559947 w 1807540"/>
                <a:gd name="connsiteY61" fmla="*/ 43646 h 1739621"/>
                <a:gd name="connsiteX62" fmla="*/ 849852 w 1807540"/>
                <a:gd name="connsiteY62" fmla="*/ 191 h 1739621"/>
                <a:gd name="connsiteX0" fmla="*/ 1792367 w 1807540"/>
                <a:gd name="connsiteY0" fmla="*/ 1171256 h 1739621"/>
                <a:gd name="connsiteX1" fmla="*/ 1786922 w 1807540"/>
                <a:gd name="connsiteY1" fmla="*/ 1180194 h 1739621"/>
                <a:gd name="connsiteX2" fmla="*/ 1787540 w 1807540"/>
                <a:gd name="connsiteY2" fmla="*/ 1179366 h 1739621"/>
                <a:gd name="connsiteX3" fmla="*/ 1792367 w 1807540"/>
                <a:gd name="connsiteY3" fmla="*/ 1171256 h 1739621"/>
                <a:gd name="connsiteX4" fmla="*/ 188410 w 1807540"/>
                <a:gd name="connsiteY4" fmla="*/ 1062349 h 1739621"/>
                <a:gd name="connsiteX5" fmla="*/ 188410 w 1807540"/>
                <a:gd name="connsiteY5" fmla="*/ 1063280 h 1739621"/>
                <a:gd name="connsiteX6" fmla="*/ 189270 w 1807540"/>
                <a:gd name="connsiteY6" fmla="*/ 1063771 h 1739621"/>
                <a:gd name="connsiteX7" fmla="*/ 188410 w 1807540"/>
                <a:gd name="connsiteY7" fmla="*/ 1062349 h 1739621"/>
                <a:gd name="connsiteX8" fmla="*/ 726006 w 1807540"/>
                <a:gd name="connsiteY8" fmla="*/ 645805 h 1739621"/>
                <a:gd name="connsiteX9" fmla="*/ 727389 w 1807540"/>
                <a:gd name="connsiteY9" fmla="*/ 646955 h 1739621"/>
                <a:gd name="connsiteX10" fmla="*/ 727247 w 1807540"/>
                <a:gd name="connsiteY10" fmla="*/ 646425 h 1739621"/>
                <a:gd name="connsiteX11" fmla="*/ 727709 w 1807540"/>
                <a:gd name="connsiteY11" fmla="*/ 646213 h 1739621"/>
                <a:gd name="connsiteX12" fmla="*/ 726006 w 1807540"/>
                <a:gd name="connsiteY12" fmla="*/ 645805 h 1739621"/>
                <a:gd name="connsiteX13" fmla="*/ 849852 w 1807540"/>
                <a:gd name="connsiteY13" fmla="*/ 191 h 1739621"/>
                <a:gd name="connsiteX14" fmla="*/ 1503223 w 1807540"/>
                <a:gd name="connsiteY14" fmla="*/ 210015 h 1739621"/>
                <a:gd name="connsiteX15" fmla="*/ 1726705 w 1807540"/>
                <a:gd name="connsiteY15" fmla="*/ 541202 h 1739621"/>
                <a:gd name="connsiteX16" fmla="*/ 1783507 w 1807540"/>
                <a:gd name="connsiteY16" fmla="*/ 853146 h 1739621"/>
                <a:gd name="connsiteX17" fmla="*/ 1796232 w 1807540"/>
                <a:gd name="connsiteY17" fmla="*/ 1041552 h 1739621"/>
                <a:gd name="connsiteX18" fmla="*/ 1796233 w 1807540"/>
                <a:gd name="connsiteY18" fmla="*/ 1041553 h 1739621"/>
                <a:gd name="connsiteX19" fmla="*/ 1806475 w 1807540"/>
                <a:gd name="connsiteY19" fmla="*/ 1092767 h 1739621"/>
                <a:gd name="connsiteX20" fmla="*/ 1798095 w 1807540"/>
                <a:gd name="connsiteY20" fmla="*/ 1155156 h 1739621"/>
                <a:gd name="connsiteX21" fmla="*/ 1795038 w 1807540"/>
                <a:gd name="connsiteY21" fmla="*/ 1166769 h 1739621"/>
                <a:gd name="connsiteX22" fmla="*/ 1795300 w 1807540"/>
                <a:gd name="connsiteY22" fmla="*/ 1166329 h 1739621"/>
                <a:gd name="connsiteX23" fmla="*/ 1788472 w 1807540"/>
                <a:gd name="connsiteY23" fmla="*/ 1265654 h 1739621"/>
                <a:gd name="connsiteX24" fmla="*/ 1782263 w 1807540"/>
                <a:gd name="connsiteY24" fmla="*/ 1333940 h 1739621"/>
                <a:gd name="connsiteX25" fmla="*/ 1772952 w 1807540"/>
                <a:gd name="connsiteY25" fmla="*/ 1377395 h 1739621"/>
                <a:gd name="connsiteX26" fmla="*/ 1731049 w 1807540"/>
                <a:gd name="connsiteY26" fmla="*/ 1534142 h 1739621"/>
                <a:gd name="connsiteX27" fmla="*/ 1706218 w 1807540"/>
                <a:gd name="connsiteY27" fmla="*/ 1635950 h 1739621"/>
                <a:gd name="connsiteX28" fmla="*/ 1667109 w 1807540"/>
                <a:gd name="connsiteY28" fmla="*/ 1735275 h 1739621"/>
                <a:gd name="connsiteX29" fmla="*/ 1484289 w 1807540"/>
                <a:gd name="connsiteY29" fmla="*/ 1606153 h 1739621"/>
                <a:gd name="connsiteX30" fmla="*/ 1262360 w 1807540"/>
                <a:gd name="connsiteY30" fmla="*/ 1575114 h 1739621"/>
                <a:gd name="connsiteX31" fmla="*/ 1113100 w 1807540"/>
                <a:gd name="connsiteY31" fmla="*/ 1553218 h 1739621"/>
                <a:gd name="connsiteX32" fmla="*/ 1112132 w 1807540"/>
                <a:gd name="connsiteY32" fmla="*/ 1553387 h 1739621"/>
                <a:gd name="connsiteX33" fmla="*/ 949797 w 1807540"/>
                <a:gd name="connsiteY33" fmla="*/ 1581633 h 1739621"/>
                <a:gd name="connsiteX34" fmla="*/ 940796 w 1807540"/>
                <a:gd name="connsiteY34" fmla="*/ 1593117 h 1739621"/>
                <a:gd name="connsiteX35" fmla="*/ 944831 w 1807540"/>
                <a:gd name="connsiteY35" fmla="*/ 1634399 h 1739621"/>
                <a:gd name="connsiteX36" fmla="*/ 945452 w 1807540"/>
                <a:gd name="connsiteY36" fmla="*/ 1637503 h 1739621"/>
                <a:gd name="connsiteX37" fmla="*/ 860094 w 1807540"/>
                <a:gd name="connsiteY37" fmla="*/ 1739621 h 1739621"/>
                <a:gd name="connsiteX38" fmla="*/ 775358 w 1807540"/>
                <a:gd name="connsiteY38" fmla="*/ 1637192 h 1739621"/>
                <a:gd name="connsiteX39" fmla="*/ 776910 w 1807540"/>
                <a:gd name="connsiteY39" fmla="*/ 1634089 h 1739621"/>
                <a:gd name="connsiteX40" fmla="*/ 782187 w 1807540"/>
                <a:gd name="connsiteY40" fmla="*/ 1588461 h 1739621"/>
                <a:gd name="connsiteX41" fmla="*/ 774737 w 1807540"/>
                <a:gd name="connsiteY41" fmla="*/ 1576045 h 1739621"/>
                <a:gd name="connsiteX42" fmla="*/ 666411 w 1807540"/>
                <a:gd name="connsiteY42" fmla="*/ 1549662 h 1739621"/>
                <a:gd name="connsiteX43" fmla="*/ 591607 w 1807540"/>
                <a:gd name="connsiteY43" fmla="*/ 1533832 h 1739621"/>
                <a:gd name="connsiteX44" fmla="*/ 577950 w 1807540"/>
                <a:gd name="connsiteY44" fmla="*/ 1534143 h 1739621"/>
                <a:gd name="connsiteX45" fmla="*/ 577106 w 1807540"/>
                <a:gd name="connsiteY45" fmla="*/ 1533930 h 1739621"/>
                <a:gd name="connsiteX46" fmla="*/ 482019 w 1807540"/>
                <a:gd name="connsiteY46" fmla="*/ 1545054 h 1739621"/>
                <a:gd name="connsiteX47" fmla="*/ 204239 w 1807540"/>
                <a:gd name="connsiteY47" fmla="*/ 1620741 h 1739621"/>
                <a:gd name="connsiteX48" fmla="*/ 189341 w 1807540"/>
                <a:gd name="connsiteY48" fmla="*/ 1625397 h 1739621"/>
                <a:gd name="connsiteX49" fmla="*/ 149611 w 1807540"/>
                <a:gd name="connsiteY49" fmla="*/ 1609878 h 1739621"/>
                <a:gd name="connsiteX50" fmla="*/ 56494 w 1807540"/>
                <a:gd name="connsiteY50" fmla="*/ 1294831 h 1739621"/>
                <a:gd name="connsiteX51" fmla="*/ 52808 w 1807540"/>
                <a:gd name="connsiteY51" fmla="*/ 1264422 h 1739621"/>
                <a:gd name="connsiteX52" fmla="*/ 52769 w 1807540"/>
                <a:gd name="connsiteY52" fmla="*/ 1264413 h 1739621"/>
                <a:gd name="connsiteX53" fmla="*/ 38801 w 1807540"/>
                <a:gd name="connsiteY53" fmla="*/ 1236788 h 1739621"/>
                <a:gd name="connsiteX54" fmla="*/ 1555 w 1807540"/>
                <a:gd name="connsiteY54" fmla="*/ 1112011 h 1739621"/>
                <a:gd name="connsiteX55" fmla="*/ 30111 w 1807540"/>
                <a:gd name="connsiteY55" fmla="*/ 1051796 h 1739621"/>
                <a:gd name="connsiteX56" fmla="*/ 38801 w 1807540"/>
                <a:gd name="connsiteY56" fmla="*/ 1028206 h 1739621"/>
                <a:gd name="connsiteX57" fmla="*/ 38297 w 1807540"/>
                <a:gd name="connsiteY57" fmla="*/ 985566 h 1739621"/>
                <a:gd name="connsiteX58" fmla="*/ 40353 w 1807540"/>
                <a:gd name="connsiteY58" fmla="*/ 943169 h 1739621"/>
                <a:gd name="connsiteX59" fmla="*/ 40353 w 1807540"/>
                <a:gd name="connsiteY59" fmla="*/ 942848 h 1739621"/>
                <a:gd name="connsiteX60" fmla="*/ 75428 w 1807540"/>
                <a:gd name="connsiteY60" fmla="*/ 634009 h 1739621"/>
                <a:gd name="connsiteX61" fmla="*/ 124469 w 1807540"/>
                <a:gd name="connsiteY61" fmla="*/ 458017 h 1739621"/>
                <a:gd name="connsiteX62" fmla="*/ 308530 w 1807540"/>
                <a:gd name="connsiteY62" fmla="*/ 171216 h 1739621"/>
                <a:gd name="connsiteX63" fmla="*/ 559947 w 1807540"/>
                <a:gd name="connsiteY63" fmla="*/ 43646 h 1739621"/>
                <a:gd name="connsiteX64" fmla="*/ 849852 w 1807540"/>
                <a:gd name="connsiteY64" fmla="*/ 191 h 1739621"/>
                <a:gd name="connsiteX0" fmla="*/ 1792367 w 1807540"/>
                <a:gd name="connsiteY0" fmla="*/ 1171256 h 1739621"/>
                <a:gd name="connsiteX1" fmla="*/ 1786922 w 1807540"/>
                <a:gd name="connsiteY1" fmla="*/ 1180194 h 1739621"/>
                <a:gd name="connsiteX2" fmla="*/ 1787540 w 1807540"/>
                <a:gd name="connsiteY2" fmla="*/ 1179366 h 1739621"/>
                <a:gd name="connsiteX3" fmla="*/ 1792367 w 1807540"/>
                <a:gd name="connsiteY3" fmla="*/ 1171256 h 1739621"/>
                <a:gd name="connsiteX4" fmla="*/ 188410 w 1807540"/>
                <a:gd name="connsiteY4" fmla="*/ 1062349 h 1739621"/>
                <a:gd name="connsiteX5" fmla="*/ 188410 w 1807540"/>
                <a:gd name="connsiteY5" fmla="*/ 1063280 h 1739621"/>
                <a:gd name="connsiteX6" fmla="*/ 189270 w 1807540"/>
                <a:gd name="connsiteY6" fmla="*/ 1063771 h 1739621"/>
                <a:gd name="connsiteX7" fmla="*/ 188410 w 1807540"/>
                <a:gd name="connsiteY7" fmla="*/ 1062349 h 1739621"/>
                <a:gd name="connsiteX8" fmla="*/ 726006 w 1807540"/>
                <a:gd name="connsiteY8" fmla="*/ 645805 h 1739621"/>
                <a:gd name="connsiteX9" fmla="*/ 727389 w 1807540"/>
                <a:gd name="connsiteY9" fmla="*/ 646955 h 1739621"/>
                <a:gd name="connsiteX10" fmla="*/ 727247 w 1807540"/>
                <a:gd name="connsiteY10" fmla="*/ 646425 h 1739621"/>
                <a:gd name="connsiteX11" fmla="*/ 727709 w 1807540"/>
                <a:gd name="connsiteY11" fmla="*/ 646213 h 1739621"/>
                <a:gd name="connsiteX12" fmla="*/ 726006 w 1807540"/>
                <a:gd name="connsiteY12" fmla="*/ 645805 h 1739621"/>
                <a:gd name="connsiteX13" fmla="*/ 849852 w 1807540"/>
                <a:gd name="connsiteY13" fmla="*/ 191 h 1739621"/>
                <a:gd name="connsiteX14" fmla="*/ 1503223 w 1807540"/>
                <a:gd name="connsiteY14" fmla="*/ 210015 h 1739621"/>
                <a:gd name="connsiteX15" fmla="*/ 1726705 w 1807540"/>
                <a:gd name="connsiteY15" fmla="*/ 541202 h 1739621"/>
                <a:gd name="connsiteX16" fmla="*/ 1783507 w 1807540"/>
                <a:gd name="connsiteY16" fmla="*/ 853146 h 1739621"/>
                <a:gd name="connsiteX17" fmla="*/ 1796232 w 1807540"/>
                <a:gd name="connsiteY17" fmla="*/ 1041552 h 1739621"/>
                <a:gd name="connsiteX18" fmla="*/ 1796233 w 1807540"/>
                <a:gd name="connsiteY18" fmla="*/ 1041553 h 1739621"/>
                <a:gd name="connsiteX19" fmla="*/ 1806475 w 1807540"/>
                <a:gd name="connsiteY19" fmla="*/ 1092767 h 1739621"/>
                <a:gd name="connsiteX20" fmla="*/ 1798095 w 1807540"/>
                <a:gd name="connsiteY20" fmla="*/ 1155156 h 1739621"/>
                <a:gd name="connsiteX21" fmla="*/ 1795038 w 1807540"/>
                <a:gd name="connsiteY21" fmla="*/ 1166769 h 1739621"/>
                <a:gd name="connsiteX22" fmla="*/ 1795300 w 1807540"/>
                <a:gd name="connsiteY22" fmla="*/ 1166329 h 1739621"/>
                <a:gd name="connsiteX23" fmla="*/ 1788472 w 1807540"/>
                <a:gd name="connsiteY23" fmla="*/ 1265654 h 1739621"/>
                <a:gd name="connsiteX24" fmla="*/ 1772952 w 1807540"/>
                <a:gd name="connsiteY24" fmla="*/ 1377395 h 1739621"/>
                <a:gd name="connsiteX25" fmla="*/ 1731049 w 1807540"/>
                <a:gd name="connsiteY25" fmla="*/ 1534142 h 1739621"/>
                <a:gd name="connsiteX26" fmla="*/ 1706218 w 1807540"/>
                <a:gd name="connsiteY26" fmla="*/ 1635950 h 1739621"/>
                <a:gd name="connsiteX27" fmla="*/ 1667109 w 1807540"/>
                <a:gd name="connsiteY27" fmla="*/ 1735275 h 1739621"/>
                <a:gd name="connsiteX28" fmla="*/ 1484289 w 1807540"/>
                <a:gd name="connsiteY28" fmla="*/ 1606153 h 1739621"/>
                <a:gd name="connsiteX29" fmla="*/ 1262360 w 1807540"/>
                <a:gd name="connsiteY29" fmla="*/ 1575114 h 1739621"/>
                <a:gd name="connsiteX30" fmla="*/ 1113100 w 1807540"/>
                <a:gd name="connsiteY30" fmla="*/ 1553218 h 1739621"/>
                <a:gd name="connsiteX31" fmla="*/ 1112132 w 1807540"/>
                <a:gd name="connsiteY31" fmla="*/ 1553387 h 1739621"/>
                <a:gd name="connsiteX32" fmla="*/ 949797 w 1807540"/>
                <a:gd name="connsiteY32" fmla="*/ 1581633 h 1739621"/>
                <a:gd name="connsiteX33" fmla="*/ 940796 w 1807540"/>
                <a:gd name="connsiteY33" fmla="*/ 1593117 h 1739621"/>
                <a:gd name="connsiteX34" fmla="*/ 944831 w 1807540"/>
                <a:gd name="connsiteY34" fmla="*/ 1634399 h 1739621"/>
                <a:gd name="connsiteX35" fmla="*/ 945452 w 1807540"/>
                <a:gd name="connsiteY35" fmla="*/ 1637503 h 1739621"/>
                <a:gd name="connsiteX36" fmla="*/ 860094 w 1807540"/>
                <a:gd name="connsiteY36" fmla="*/ 1739621 h 1739621"/>
                <a:gd name="connsiteX37" fmla="*/ 775358 w 1807540"/>
                <a:gd name="connsiteY37" fmla="*/ 1637192 h 1739621"/>
                <a:gd name="connsiteX38" fmla="*/ 776910 w 1807540"/>
                <a:gd name="connsiteY38" fmla="*/ 1634089 h 1739621"/>
                <a:gd name="connsiteX39" fmla="*/ 782187 w 1807540"/>
                <a:gd name="connsiteY39" fmla="*/ 1588461 h 1739621"/>
                <a:gd name="connsiteX40" fmla="*/ 774737 w 1807540"/>
                <a:gd name="connsiteY40" fmla="*/ 1576045 h 1739621"/>
                <a:gd name="connsiteX41" fmla="*/ 666411 w 1807540"/>
                <a:gd name="connsiteY41" fmla="*/ 1549662 h 1739621"/>
                <a:gd name="connsiteX42" fmla="*/ 591607 w 1807540"/>
                <a:gd name="connsiteY42" fmla="*/ 1533832 h 1739621"/>
                <a:gd name="connsiteX43" fmla="*/ 577950 w 1807540"/>
                <a:gd name="connsiteY43" fmla="*/ 1534143 h 1739621"/>
                <a:gd name="connsiteX44" fmla="*/ 577106 w 1807540"/>
                <a:gd name="connsiteY44" fmla="*/ 1533930 h 1739621"/>
                <a:gd name="connsiteX45" fmla="*/ 482019 w 1807540"/>
                <a:gd name="connsiteY45" fmla="*/ 1545054 h 1739621"/>
                <a:gd name="connsiteX46" fmla="*/ 204239 w 1807540"/>
                <a:gd name="connsiteY46" fmla="*/ 1620741 h 1739621"/>
                <a:gd name="connsiteX47" fmla="*/ 189341 w 1807540"/>
                <a:gd name="connsiteY47" fmla="*/ 1625397 h 1739621"/>
                <a:gd name="connsiteX48" fmla="*/ 149611 w 1807540"/>
                <a:gd name="connsiteY48" fmla="*/ 1609878 h 1739621"/>
                <a:gd name="connsiteX49" fmla="*/ 56494 w 1807540"/>
                <a:gd name="connsiteY49" fmla="*/ 1294831 h 1739621"/>
                <a:gd name="connsiteX50" fmla="*/ 52808 w 1807540"/>
                <a:gd name="connsiteY50" fmla="*/ 1264422 h 1739621"/>
                <a:gd name="connsiteX51" fmla="*/ 52769 w 1807540"/>
                <a:gd name="connsiteY51" fmla="*/ 1264413 h 1739621"/>
                <a:gd name="connsiteX52" fmla="*/ 38801 w 1807540"/>
                <a:gd name="connsiteY52" fmla="*/ 1236788 h 1739621"/>
                <a:gd name="connsiteX53" fmla="*/ 1555 w 1807540"/>
                <a:gd name="connsiteY53" fmla="*/ 1112011 h 1739621"/>
                <a:gd name="connsiteX54" fmla="*/ 30111 w 1807540"/>
                <a:gd name="connsiteY54" fmla="*/ 1051796 h 1739621"/>
                <a:gd name="connsiteX55" fmla="*/ 38801 w 1807540"/>
                <a:gd name="connsiteY55" fmla="*/ 1028206 h 1739621"/>
                <a:gd name="connsiteX56" fmla="*/ 38297 w 1807540"/>
                <a:gd name="connsiteY56" fmla="*/ 985566 h 1739621"/>
                <a:gd name="connsiteX57" fmla="*/ 40353 w 1807540"/>
                <a:gd name="connsiteY57" fmla="*/ 943169 h 1739621"/>
                <a:gd name="connsiteX58" fmla="*/ 40353 w 1807540"/>
                <a:gd name="connsiteY58" fmla="*/ 942848 h 1739621"/>
                <a:gd name="connsiteX59" fmla="*/ 75428 w 1807540"/>
                <a:gd name="connsiteY59" fmla="*/ 634009 h 1739621"/>
                <a:gd name="connsiteX60" fmla="*/ 124469 w 1807540"/>
                <a:gd name="connsiteY60" fmla="*/ 458017 h 1739621"/>
                <a:gd name="connsiteX61" fmla="*/ 308530 w 1807540"/>
                <a:gd name="connsiteY61" fmla="*/ 171216 h 1739621"/>
                <a:gd name="connsiteX62" fmla="*/ 559947 w 1807540"/>
                <a:gd name="connsiteY62" fmla="*/ 43646 h 1739621"/>
                <a:gd name="connsiteX63" fmla="*/ 849852 w 1807540"/>
                <a:gd name="connsiteY63" fmla="*/ 191 h 1739621"/>
                <a:gd name="connsiteX0" fmla="*/ 1792367 w 1807540"/>
                <a:gd name="connsiteY0" fmla="*/ 1171256 h 1739621"/>
                <a:gd name="connsiteX1" fmla="*/ 1786922 w 1807540"/>
                <a:gd name="connsiteY1" fmla="*/ 1180194 h 1739621"/>
                <a:gd name="connsiteX2" fmla="*/ 1787540 w 1807540"/>
                <a:gd name="connsiteY2" fmla="*/ 1179366 h 1739621"/>
                <a:gd name="connsiteX3" fmla="*/ 1792367 w 1807540"/>
                <a:gd name="connsiteY3" fmla="*/ 1171256 h 1739621"/>
                <a:gd name="connsiteX4" fmla="*/ 188410 w 1807540"/>
                <a:gd name="connsiteY4" fmla="*/ 1062349 h 1739621"/>
                <a:gd name="connsiteX5" fmla="*/ 188410 w 1807540"/>
                <a:gd name="connsiteY5" fmla="*/ 1063280 h 1739621"/>
                <a:gd name="connsiteX6" fmla="*/ 189270 w 1807540"/>
                <a:gd name="connsiteY6" fmla="*/ 1063771 h 1739621"/>
                <a:gd name="connsiteX7" fmla="*/ 188410 w 1807540"/>
                <a:gd name="connsiteY7" fmla="*/ 1062349 h 1739621"/>
                <a:gd name="connsiteX8" fmla="*/ 726006 w 1807540"/>
                <a:gd name="connsiteY8" fmla="*/ 645805 h 1739621"/>
                <a:gd name="connsiteX9" fmla="*/ 727389 w 1807540"/>
                <a:gd name="connsiteY9" fmla="*/ 646955 h 1739621"/>
                <a:gd name="connsiteX10" fmla="*/ 727247 w 1807540"/>
                <a:gd name="connsiteY10" fmla="*/ 646425 h 1739621"/>
                <a:gd name="connsiteX11" fmla="*/ 727709 w 1807540"/>
                <a:gd name="connsiteY11" fmla="*/ 646213 h 1739621"/>
                <a:gd name="connsiteX12" fmla="*/ 726006 w 1807540"/>
                <a:gd name="connsiteY12" fmla="*/ 645805 h 1739621"/>
                <a:gd name="connsiteX13" fmla="*/ 849852 w 1807540"/>
                <a:gd name="connsiteY13" fmla="*/ 191 h 1739621"/>
                <a:gd name="connsiteX14" fmla="*/ 1503223 w 1807540"/>
                <a:gd name="connsiteY14" fmla="*/ 210015 h 1739621"/>
                <a:gd name="connsiteX15" fmla="*/ 1726705 w 1807540"/>
                <a:gd name="connsiteY15" fmla="*/ 541202 h 1739621"/>
                <a:gd name="connsiteX16" fmla="*/ 1783507 w 1807540"/>
                <a:gd name="connsiteY16" fmla="*/ 853146 h 1739621"/>
                <a:gd name="connsiteX17" fmla="*/ 1796232 w 1807540"/>
                <a:gd name="connsiteY17" fmla="*/ 1041552 h 1739621"/>
                <a:gd name="connsiteX18" fmla="*/ 1796233 w 1807540"/>
                <a:gd name="connsiteY18" fmla="*/ 1041553 h 1739621"/>
                <a:gd name="connsiteX19" fmla="*/ 1806475 w 1807540"/>
                <a:gd name="connsiteY19" fmla="*/ 1092767 h 1739621"/>
                <a:gd name="connsiteX20" fmla="*/ 1798095 w 1807540"/>
                <a:gd name="connsiteY20" fmla="*/ 1155156 h 1739621"/>
                <a:gd name="connsiteX21" fmla="*/ 1795038 w 1807540"/>
                <a:gd name="connsiteY21" fmla="*/ 1166769 h 1739621"/>
                <a:gd name="connsiteX22" fmla="*/ 1795300 w 1807540"/>
                <a:gd name="connsiteY22" fmla="*/ 1166329 h 1739621"/>
                <a:gd name="connsiteX23" fmla="*/ 1788472 w 1807540"/>
                <a:gd name="connsiteY23" fmla="*/ 1265654 h 1739621"/>
                <a:gd name="connsiteX24" fmla="*/ 1731049 w 1807540"/>
                <a:gd name="connsiteY24" fmla="*/ 1534142 h 1739621"/>
                <a:gd name="connsiteX25" fmla="*/ 1706218 w 1807540"/>
                <a:gd name="connsiteY25" fmla="*/ 1635950 h 1739621"/>
                <a:gd name="connsiteX26" fmla="*/ 1667109 w 1807540"/>
                <a:gd name="connsiteY26" fmla="*/ 1735275 h 1739621"/>
                <a:gd name="connsiteX27" fmla="*/ 1484289 w 1807540"/>
                <a:gd name="connsiteY27" fmla="*/ 1606153 h 1739621"/>
                <a:gd name="connsiteX28" fmla="*/ 1262360 w 1807540"/>
                <a:gd name="connsiteY28" fmla="*/ 1575114 h 1739621"/>
                <a:gd name="connsiteX29" fmla="*/ 1113100 w 1807540"/>
                <a:gd name="connsiteY29" fmla="*/ 1553218 h 1739621"/>
                <a:gd name="connsiteX30" fmla="*/ 1112132 w 1807540"/>
                <a:gd name="connsiteY30" fmla="*/ 1553387 h 1739621"/>
                <a:gd name="connsiteX31" fmla="*/ 949797 w 1807540"/>
                <a:gd name="connsiteY31" fmla="*/ 1581633 h 1739621"/>
                <a:gd name="connsiteX32" fmla="*/ 940796 w 1807540"/>
                <a:gd name="connsiteY32" fmla="*/ 1593117 h 1739621"/>
                <a:gd name="connsiteX33" fmla="*/ 944831 w 1807540"/>
                <a:gd name="connsiteY33" fmla="*/ 1634399 h 1739621"/>
                <a:gd name="connsiteX34" fmla="*/ 945452 w 1807540"/>
                <a:gd name="connsiteY34" fmla="*/ 1637503 h 1739621"/>
                <a:gd name="connsiteX35" fmla="*/ 860094 w 1807540"/>
                <a:gd name="connsiteY35" fmla="*/ 1739621 h 1739621"/>
                <a:gd name="connsiteX36" fmla="*/ 775358 w 1807540"/>
                <a:gd name="connsiteY36" fmla="*/ 1637192 h 1739621"/>
                <a:gd name="connsiteX37" fmla="*/ 776910 w 1807540"/>
                <a:gd name="connsiteY37" fmla="*/ 1634089 h 1739621"/>
                <a:gd name="connsiteX38" fmla="*/ 782187 w 1807540"/>
                <a:gd name="connsiteY38" fmla="*/ 1588461 h 1739621"/>
                <a:gd name="connsiteX39" fmla="*/ 774737 w 1807540"/>
                <a:gd name="connsiteY39" fmla="*/ 1576045 h 1739621"/>
                <a:gd name="connsiteX40" fmla="*/ 666411 w 1807540"/>
                <a:gd name="connsiteY40" fmla="*/ 1549662 h 1739621"/>
                <a:gd name="connsiteX41" fmla="*/ 591607 w 1807540"/>
                <a:gd name="connsiteY41" fmla="*/ 1533832 h 1739621"/>
                <a:gd name="connsiteX42" fmla="*/ 577950 w 1807540"/>
                <a:gd name="connsiteY42" fmla="*/ 1534143 h 1739621"/>
                <a:gd name="connsiteX43" fmla="*/ 577106 w 1807540"/>
                <a:gd name="connsiteY43" fmla="*/ 1533930 h 1739621"/>
                <a:gd name="connsiteX44" fmla="*/ 482019 w 1807540"/>
                <a:gd name="connsiteY44" fmla="*/ 1545054 h 1739621"/>
                <a:gd name="connsiteX45" fmla="*/ 204239 w 1807540"/>
                <a:gd name="connsiteY45" fmla="*/ 1620741 h 1739621"/>
                <a:gd name="connsiteX46" fmla="*/ 189341 w 1807540"/>
                <a:gd name="connsiteY46" fmla="*/ 1625397 h 1739621"/>
                <a:gd name="connsiteX47" fmla="*/ 149611 w 1807540"/>
                <a:gd name="connsiteY47" fmla="*/ 1609878 h 1739621"/>
                <a:gd name="connsiteX48" fmla="*/ 56494 w 1807540"/>
                <a:gd name="connsiteY48" fmla="*/ 1294831 h 1739621"/>
                <a:gd name="connsiteX49" fmla="*/ 52808 w 1807540"/>
                <a:gd name="connsiteY49" fmla="*/ 1264422 h 1739621"/>
                <a:gd name="connsiteX50" fmla="*/ 52769 w 1807540"/>
                <a:gd name="connsiteY50" fmla="*/ 1264413 h 1739621"/>
                <a:gd name="connsiteX51" fmla="*/ 38801 w 1807540"/>
                <a:gd name="connsiteY51" fmla="*/ 1236788 h 1739621"/>
                <a:gd name="connsiteX52" fmla="*/ 1555 w 1807540"/>
                <a:gd name="connsiteY52" fmla="*/ 1112011 h 1739621"/>
                <a:gd name="connsiteX53" fmla="*/ 30111 w 1807540"/>
                <a:gd name="connsiteY53" fmla="*/ 1051796 h 1739621"/>
                <a:gd name="connsiteX54" fmla="*/ 38801 w 1807540"/>
                <a:gd name="connsiteY54" fmla="*/ 1028206 h 1739621"/>
                <a:gd name="connsiteX55" fmla="*/ 38297 w 1807540"/>
                <a:gd name="connsiteY55" fmla="*/ 985566 h 1739621"/>
                <a:gd name="connsiteX56" fmla="*/ 40353 w 1807540"/>
                <a:gd name="connsiteY56" fmla="*/ 943169 h 1739621"/>
                <a:gd name="connsiteX57" fmla="*/ 40353 w 1807540"/>
                <a:gd name="connsiteY57" fmla="*/ 942848 h 1739621"/>
                <a:gd name="connsiteX58" fmla="*/ 75428 w 1807540"/>
                <a:gd name="connsiteY58" fmla="*/ 634009 h 1739621"/>
                <a:gd name="connsiteX59" fmla="*/ 124469 w 1807540"/>
                <a:gd name="connsiteY59" fmla="*/ 458017 h 1739621"/>
                <a:gd name="connsiteX60" fmla="*/ 308530 w 1807540"/>
                <a:gd name="connsiteY60" fmla="*/ 171216 h 1739621"/>
                <a:gd name="connsiteX61" fmla="*/ 559947 w 1807540"/>
                <a:gd name="connsiteY61" fmla="*/ 43646 h 1739621"/>
                <a:gd name="connsiteX62" fmla="*/ 849852 w 1807540"/>
                <a:gd name="connsiteY62" fmla="*/ 191 h 1739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1807540" h="1739621">
                  <a:moveTo>
                    <a:pt x="1792367" y="1171256"/>
                  </a:moveTo>
                  <a:lnTo>
                    <a:pt x="1786922" y="1180194"/>
                  </a:lnTo>
                  <a:lnTo>
                    <a:pt x="1787540" y="1179366"/>
                  </a:lnTo>
                  <a:lnTo>
                    <a:pt x="1792367" y="1171256"/>
                  </a:lnTo>
                  <a:close/>
                  <a:moveTo>
                    <a:pt x="188410" y="1062349"/>
                  </a:moveTo>
                  <a:lnTo>
                    <a:pt x="188410" y="1063280"/>
                  </a:lnTo>
                  <a:lnTo>
                    <a:pt x="189270" y="1063771"/>
                  </a:lnTo>
                  <a:lnTo>
                    <a:pt x="188410" y="1062349"/>
                  </a:lnTo>
                  <a:close/>
                  <a:moveTo>
                    <a:pt x="726006" y="645805"/>
                  </a:moveTo>
                  <a:lnTo>
                    <a:pt x="727389" y="646955"/>
                  </a:lnTo>
                  <a:cubicBezTo>
                    <a:pt x="727342" y="646778"/>
                    <a:pt x="727294" y="646602"/>
                    <a:pt x="727247" y="646425"/>
                  </a:cubicBezTo>
                  <a:lnTo>
                    <a:pt x="727709" y="646213"/>
                  </a:lnTo>
                  <a:lnTo>
                    <a:pt x="726006" y="645805"/>
                  </a:lnTo>
                  <a:close/>
                  <a:moveTo>
                    <a:pt x="849852" y="191"/>
                  </a:moveTo>
                  <a:cubicBezTo>
                    <a:pt x="1087921" y="5468"/>
                    <a:pt x="1307678" y="70650"/>
                    <a:pt x="1503223" y="210015"/>
                  </a:cubicBezTo>
                  <a:cubicBezTo>
                    <a:pt x="1619000" y="292579"/>
                    <a:pt x="1688838" y="406182"/>
                    <a:pt x="1726705" y="541202"/>
                  </a:cubicBezTo>
                  <a:cubicBezTo>
                    <a:pt x="1755261" y="643321"/>
                    <a:pt x="1771401" y="747923"/>
                    <a:pt x="1783507" y="853146"/>
                  </a:cubicBezTo>
                  <a:lnTo>
                    <a:pt x="1796232" y="1041552"/>
                  </a:lnTo>
                  <a:lnTo>
                    <a:pt x="1796233" y="1041553"/>
                  </a:lnTo>
                  <a:cubicBezTo>
                    <a:pt x="1799646" y="1058624"/>
                    <a:pt x="1803682" y="1075696"/>
                    <a:pt x="1806475" y="1092767"/>
                  </a:cubicBezTo>
                  <a:cubicBezTo>
                    <a:pt x="1810200" y="1114184"/>
                    <a:pt x="1803371" y="1134359"/>
                    <a:pt x="1798095" y="1155156"/>
                  </a:cubicBezTo>
                  <a:lnTo>
                    <a:pt x="1795038" y="1166769"/>
                  </a:lnTo>
                  <a:cubicBezTo>
                    <a:pt x="1795125" y="1166622"/>
                    <a:pt x="1795213" y="1166476"/>
                    <a:pt x="1795300" y="1166329"/>
                  </a:cubicBezTo>
                  <a:cubicBezTo>
                    <a:pt x="1793128" y="1199541"/>
                    <a:pt x="1790954" y="1232753"/>
                    <a:pt x="1788472" y="1265654"/>
                  </a:cubicBezTo>
                  <a:cubicBezTo>
                    <a:pt x="1777764" y="1326956"/>
                    <a:pt x="1744758" y="1472426"/>
                    <a:pt x="1731049" y="1534142"/>
                  </a:cubicBezTo>
                  <a:cubicBezTo>
                    <a:pt x="1717340" y="1595858"/>
                    <a:pt x="1719564" y="1603359"/>
                    <a:pt x="1706218" y="1635950"/>
                  </a:cubicBezTo>
                  <a:cubicBezTo>
                    <a:pt x="1692871" y="1668231"/>
                    <a:pt x="1677041" y="1699891"/>
                    <a:pt x="1667109" y="1735275"/>
                  </a:cubicBezTo>
                  <a:cubicBezTo>
                    <a:pt x="1631725" y="1654263"/>
                    <a:pt x="1560955" y="1625708"/>
                    <a:pt x="1484289" y="1606153"/>
                  </a:cubicBezTo>
                  <a:cubicBezTo>
                    <a:pt x="1411347" y="1587530"/>
                    <a:pt x="1336543" y="1582874"/>
                    <a:pt x="1262360" y="1575114"/>
                  </a:cubicBezTo>
                  <a:lnTo>
                    <a:pt x="1113100" y="1553218"/>
                  </a:lnTo>
                  <a:lnTo>
                    <a:pt x="1112132" y="1553387"/>
                  </a:lnTo>
                  <a:cubicBezTo>
                    <a:pt x="1059366" y="1572011"/>
                    <a:pt x="1004737" y="1576977"/>
                    <a:pt x="949797" y="1581633"/>
                  </a:cubicBezTo>
                  <a:cubicBezTo>
                    <a:pt x="941107" y="1582254"/>
                    <a:pt x="937072" y="1583184"/>
                    <a:pt x="940796" y="1593117"/>
                  </a:cubicBezTo>
                  <a:cubicBezTo>
                    <a:pt x="945763" y="1606464"/>
                    <a:pt x="943900" y="1620742"/>
                    <a:pt x="944831" y="1634399"/>
                  </a:cubicBezTo>
                  <a:cubicBezTo>
                    <a:pt x="944831" y="1635330"/>
                    <a:pt x="945141" y="1636571"/>
                    <a:pt x="945452" y="1637503"/>
                  </a:cubicBezTo>
                  <a:cubicBezTo>
                    <a:pt x="917207" y="1671646"/>
                    <a:pt x="888650" y="1705789"/>
                    <a:pt x="860094" y="1739621"/>
                  </a:cubicBezTo>
                  <a:cubicBezTo>
                    <a:pt x="831538" y="1705479"/>
                    <a:pt x="803293" y="1671336"/>
                    <a:pt x="775358" y="1637192"/>
                  </a:cubicBezTo>
                  <a:cubicBezTo>
                    <a:pt x="775979" y="1635951"/>
                    <a:pt x="776290" y="1635020"/>
                    <a:pt x="776910" y="1634089"/>
                  </a:cubicBezTo>
                  <a:cubicBezTo>
                    <a:pt x="778152" y="1618880"/>
                    <a:pt x="775358" y="1603360"/>
                    <a:pt x="782187" y="1588461"/>
                  </a:cubicBezTo>
                  <a:cubicBezTo>
                    <a:pt x="785291" y="1581633"/>
                    <a:pt x="780945" y="1578218"/>
                    <a:pt x="774737" y="1576045"/>
                  </a:cubicBezTo>
                  <a:cubicBezTo>
                    <a:pt x="739353" y="1564251"/>
                    <a:pt x="703037" y="1557111"/>
                    <a:pt x="666411" y="1549662"/>
                  </a:cubicBezTo>
                  <a:cubicBezTo>
                    <a:pt x="641580" y="1544696"/>
                    <a:pt x="616128" y="1541282"/>
                    <a:pt x="591607" y="1533832"/>
                  </a:cubicBezTo>
                  <a:cubicBezTo>
                    <a:pt x="586641" y="1532280"/>
                    <a:pt x="582295" y="1533832"/>
                    <a:pt x="577950" y="1534143"/>
                  </a:cubicBezTo>
                  <a:lnTo>
                    <a:pt x="577106" y="1533930"/>
                  </a:lnTo>
                  <a:lnTo>
                    <a:pt x="482019" y="1545054"/>
                  </a:lnTo>
                  <a:cubicBezTo>
                    <a:pt x="387157" y="1560681"/>
                    <a:pt x="295262" y="1588616"/>
                    <a:pt x="204239" y="1620741"/>
                  </a:cubicBezTo>
                  <a:cubicBezTo>
                    <a:pt x="199273" y="1622604"/>
                    <a:pt x="194307" y="1623845"/>
                    <a:pt x="189341" y="1625397"/>
                  </a:cubicBezTo>
                  <a:cubicBezTo>
                    <a:pt x="162337" y="1634088"/>
                    <a:pt x="162647" y="1633778"/>
                    <a:pt x="149611" y="1609878"/>
                  </a:cubicBezTo>
                  <a:cubicBezTo>
                    <a:pt x="96224" y="1511484"/>
                    <a:pt x="67357" y="1405640"/>
                    <a:pt x="56494" y="1294831"/>
                  </a:cubicBezTo>
                  <a:lnTo>
                    <a:pt x="52808" y="1264422"/>
                  </a:lnTo>
                  <a:lnTo>
                    <a:pt x="52769" y="1264413"/>
                  </a:lnTo>
                  <a:cubicBezTo>
                    <a:pt x="51527" y="1253550"/>
                    <a:pt x="45941" y="1245479"/>
                    <a:pt x="38801" y="1236788"/>
                  </a:cubicBezTo>
                  <a:cubicBezTo>
                    <a:pt x="9314" y="1200472"/>
                    <a:pt x="-4964" y="1158880"/>
                    <a:pt x="1555" y="1112011"/>
                  </a:cubicBezTo>
                  <a:cubicBezTo>
                    <a:pt x="4659" y="1089663"/>
                    <a:pt x="13660" y="1068556"/>
                    <a:pt x="30111" y="1051796"/>
                  </a:cubicBezTo>
                  <a:cubicBezTo>
                    <a:pt x="36939" y="1044967"/>
                    <a:pt x="38801" y="1037518"/>
                    <a:pt x="38801" y="1028206"/>
                  </a:cubicBezTo>
                  <a:cubicBezTo>
                    <a:pt x="38801" y="1013928"/>
                    <a:pt x="38336" y="999727"/>
                    <a:pt x="38297" y="985566"/>
                  </a:cubicBezTo>
                  <a:lnTo>
                    <a:pt x="40353" y="943169"/>
                  </a:lnTo>
                  <a:lnTo>
                    <a:pt x="40353" y="942848"/>
                  </a:lnTo>
                  <a:cubicBezTo>
                    <a:pt x="43147" y="838868"/>
                    <a:pt x="53700" y="735818"/>
                    <a:pt x="75428" y="634009"/>
                  </a:cubicBezTo>
                  <a:cubicBezTo>
                    <a:pt x="88153" y="574414"/>
                    <a:pt x="109881" y="517302"/>
                    <a:pt x="124469" y="458017"/>
                  </a:cubicBezTo>
                  <a:cubicBezTo>
                    <a:pt x="153646" y="341621"/>
                    <a:pt x="216034" y="246021"/>
                    <a:pt x="308530" y="171216"/>
                  </a:cubicBezTo>
                  <a:cubicBezTo>
                    <a:pt x="382714" y="111000"/>
                    <a:pt x="469002" y="71892"/>
                    <a:pt x="559947" y="43646"/>
                  </a:cubicBezTo>
                  <a:cubicBezTo>
                    <a:pt x="654305" y="14469"/>
                    <a:pt x="751148" y="-1982"/>
                    <a:pt x="849852" y="191"/>
                  </a:cubicBezTo>
                  <a:close/>
                </a:path>
              </a:pathLst>
            </a:custGeom>
            <a:solidFill>
              <a:srgbClr val="E12F80"/>
            </a:solidFill>
            <a:ln w="4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8">
              <a:extLst>
                <a:ext uri="{FF2B5EF4-FFF2-40B4-BE49-F238E27FC236}">
                  <a16:creationId xmlns:a16="http://schemas.microsoft.com/office/drawing/2014/main" id="{39C43CEB-EBB8-41B7-9608-89C4CB1D9293}"/>
                </a:ext>
              </a:extLst>
            </p:cNvPr>
            <p:cNvSpPr/>
            <p:nvPr/>
          </p:nvSpPr>
          <p:spPr>
            <a:xfrm>
              <a:off x="4981712" y="4107157"/>
              <a:ext cx="1865446" cy="1669900"/>
            </a:xfrm>
            <a:custGeom>
              <a:avLst/>
              <a:gdLst>
                <a:gd name="connsiteX0" fmla="*/ 2631149 w 2676401"/>
                <a:gd name="connsiteY0" fmla="*/ 823553 h 2395846"/>
                <a:gd name="connsiteX1" fmla="*/ 2404033 w 2676401"/>
                <a:gd name="connsiteY1" fmla="*/ 629391 h 2395846"/>
                <a:gd name="connsiteX2" fmla="*/ 2039312 w 2676401"/>
                <a:gd name="connsiteY2" fmla="*/ 485997 h 2395846"/>
                <a:gd name="connsiteX3" fmla="*/ 1995225 w 2676401"/>
                <a:gd name="connsiteY3" fmla="*/ 455715 h 2395846"/>
                <a:gd name="connsiteX4" fmla="*/ 1890574 w 2676401"/>
                <a:gd name="connsiteY4" fmla="*/ 375556 h 2395846"/>
                <a:gd name="connsiteX5" fmla="*/ 1703537 w 2676401"/>
                <a:gd name="connsiteY5" fmla="*/ 343938 h 2395846"/>
                <a:gd name="connsiteX6" fmla="*/ 1686170 w 2676401"/>
                <a:gd name="connsiteY6" fmla="*/ 344384 h 2395846"/>
                <a:gd name="connsiteX7" fmla="*/ 1679045 w 2676401"/>
                <a:gd name="connsiteY7" fmla="*/ 344384 h 2395846"/>
                <a:gd name="connsiteX8" fmla="*/ 1679045 w 2676401"/>
                <a:gd name="connsiteY8" fmla="*/ 352399 h 2395846"/>
                <a:gd name="connsiteX9" fmla="*/ 1559698 w 2676401"/>
                <a:gd name="connsiteY9" fmla="*/ 495349 h 2395846"/>
                <a:gd name="connsiteX10" fmla="*/ 1438569 w 2676401"/>
                <a:gd name="connsiteY10" fmla="*/ 348837 h 2395846"/>
                <a:gd name="connsiteX11" fmla="*/ 1438569 w 2676401"/>
                <a:gd name="connsiteY11" fmla="*/ 344384 h 2395846"/>
                <a:gd name="connsiteX12" fmla="*/ 1435007 w 2676401"/>
                <a:gd name="connsiteY12" fmla="*/ 344384 h 2395846"/>
                <a:gd name="connsiteX13" fmla="*/ 1419420 w 2676401"/>
                <a:gd name="connsiteY13" fmla="*/ 344384 h 2395846"/>
                <a:gd name="connsiteX14" fmla="*/ 1273354 w 2676401"/>
                <a:gd name="connsiteY14" fmla="*/ 357743 h 2395846"/>
                <a:gd name="connsiteX15" fmla="*/ 1087653 w 2676401"/>
                <a:gd name="connsiteY15" fmla="*/ 502919 h 2395846"/>
                <a:gd name="connsiteX16" fmla="*/ 1048019 w 2676401"/>
                <a:gd name="connsiteY16" fmla="*/ 527412 h 2395846"/>
                <a:gd name="connsiteX17" fmla="*/ 873452 w 2676401"/>
                <a:gd name="connsiteY17" fmla="*/ 522513 h 2395846"/>
                <a:gd name="connsiteX18" fmla="*/ 557717 w 2676401"/>
                <a:gd name="connsiteY18" fmla="*/ 404057 h 2395846"/>
                <a:gd name="connsiteX19" fmla="*/ 237974 w 2676401"/>
                <a:gd name="connsiteY19" fmla="*/ 33102 h 2395846"/>
                <a:gd name="connsiteX20" fmla="*/ 205465 w 2676401"/>
                <a:gd name="connsiteY20" fmla="*/ 19742 h 2395846"/>
                <a:gd name="connsiteX21" fmla="*/ 205465 w 2676401"/>
                <a:gd name="connsiteY21" fmla="*/ 19742 h 2395846"/>
                <a:gd name="connsiteX22" fmla="*/ 205465 w 2676401"/>
                <a:gd name="connsiteY22" fmla="*/ 19742 h 2395846"/>
                <a:gd name="connsiteX23" fmla="*/ 174292 w 2676401"/>
                <a:gd name="connsiteY23" fmla="*/ 5046 h 2395846"/>
                <a:gd name="connsiteX24" fmla="*/ 9077 w 2676401"/>
                <a:gd name="connsiteY24" fmla="*/ 76298 h 2395846"/>
                <a:gd name="connsiteX25" fmla="*/ 9968 w 2676401"/>
                <a:gd name="connsiteY25" fmla="*/ 113260 h 2395846"/>
                <a:gd name="connsiteX26" fmla="*/ 9968 w 2676401"/>
                <a:gd name="connsiteY26" fmla="*/ 113260 h 2395846"/>
                <a:gd name="connsiteX27" fmla="*/ 9968 w 2676401"/>
                <a:gd name="connsiteY27" fmla="*/ 113260 h 2395846"/>
                <a:gd name="connsiteX28" fmla="*/ 8186 w 2676401"/>
                <a:gd name="connsiteY28" fmla="*/ 141316 h 2395846"/>
                <a:gd name="connsiteX29" fmla="*/ 323922 w 2676401"/>
                <a:gd name="connsiteY29" fmla="*/ 546116 h 2395846"/>
                <a:gd name="connsiteX30" fmla="*/ 660587 w 2676401"/>
                <a:gd name="connsiteY30" fmla="*/ 731371 h 2395846"/>
                <a:gd name="connsiteX31" fmla="*/ 1027535 w 2676401"/>
                <a:gd name="connsiteY31" fmla="*/ 784810 h 2395846"/>
                <a:gd name="connsiteX32" fmla="*/ 1051582 w 2676401"/>
                <a:gd name="connsiteY32" fmla="*/ 810193 h 2395846"/>
                <a:gd name="connsiteX33" fmla="*/ 1050692 w 2676401"/>
                <a:gd name="connsiteY33" fmla="*/ 1479962 h 2395846"/>
                <a:gd name="connsiteX34" fmla="*/ 1084981 w 2676401"/>
                <a:gd name="connsiteY34" fmla="*/ 1545424 h 2395846"/>
                <a:gd name="connsiteX35" fmla="*/ 1155788 w 2676401"/>
                <a:gd name="connsiteY35" fmla="*/ 1569917 h 2395846"/>
                <a:gd name="connsiteX36" fmla="*/ 1302745 w 2676401"/>
                <a:gd name="connsiteY36" fmla="*/ 1605543 h 2395846"/>
                <a:gd name="connsiteX37" fmla="*/ 1329465 w 2676401"/>
                <a:gd name="connsiteY37" fmla="*/ 1640278 h 2395846"/>
                <a:gd name="connsiteX38" fmla="*/ 1329019 w 2676401"/>
                <a:gd name="connsiteY38" fmla="*/ 2312719 h 2395846"/>
                <a:gd name="connsiteX39" fmla="*/ 1394037 w 2676401"/>
                <a:gd name="connsiteY39" fmla="*/ 2379963 h 2395846"/>
                <a:gd name="connsiteX40" fmla="*/ 1569495 w 2676401"/>
                <a:gd name="connsiteY40" fmla="*/ 2365267 h 2395846"/>
                <a:gd name="connsiteX41" fmla="*/ 1568159 w 2676401"/>
                <a:gd name="connsiteY41" fmla="*/ 2196489 h 2395846"/>
                <a:gd name="connsiteX42" fmla="*/ 1567713 w 2676401"/>
                <a:gd name="connsiteY42" fmla="*/ 1615786 h 2395846"/>
                <a:gd name="connsiteX43" fmla="*/ 1626051 w 2676401"/>
                <a:gd name="connsiteY43" fmla="*/ 1618012 h 2395846"/>
                <a:gd name="connsiteX44" fmla="*/ 1692850 w 2676401"/>
                <a:gd name="connsiteY44" fmla="*/ 1830878 h 2395846"/>
                <a:gd name="connsiteX45" fmla="*/ 1779243 w 2676401"/>
                <a:gd name="connsiteY45" fmla="*/ 2110096 h 2395846"/>
                <a:gd name="connsiteX46" fmla="*/ 1768110 w 2676401"/>
                <a:gd name="connsiteY46" fmla="*/ 2135479 h 2395846"/>
                <a:gd name="connsiteX47" fmla="*/ 1661677 w 2676401"/>
                <a:gd name="connsiteY47" fmla="*/ 2185356 h 2395846"/>
                <a:gd name="connsiteX48" fmla="*/ 1657669 w 2676401"/>
                <a:gd name="connsiteY48" fmla="*/ 2187137 h 2395846"/>
                <a:gd name="connsiteX49" fmla="*/ 1660786 w 2676401"/>
                <a:gd name="connsiteY49" fmla="*/ 2216084 h 2395846"/>
                <a:gd name="connsiteX50" fmla="*/ 1712889 w 2676401"/>
                <a:gd name="connsiteY50" fmla="*/ 2340774 h 2395846"/>
                <a:gd name="connsiteX51" fmla="*/ 1754305 w 2676401"/>
                <a:gd name="connsiteY51" fmla="*/ 2393768 h 2395846"/>
                <a:gd name="connsiteX52" fmla="*/ 1762766 w 2676401"/>
                <a:gd name="connsiteY52" fmla="*/ 2395994 h 2395846"/>
                <a:gd name="connsiteX53" fmla="*/ 1943568 w 2676401"/>
                <a:gd name="connsiteY53" fmla="*/ 2297578 h 2395846"/>
                <a:gd name="connsiteX54" fmla="*/ 2026398 w 2676401"/>
                <a:gd name="connsiteY54" fmla="*/ 2116776 h 2395846"/>
                <a:gd name="connsiteX55" fmla="*/ 1995670 w 2676401"/>
                <a:gd name="connsiteY55" fmla="*/ 2017914 h 2395846"/>
                <a:gd name="connsiteX56" fmla="*/ 1866526 w 2676401"/>
                <a:gd name="connsiteY56" fmla="*/ 1602871 h 2395846"/>
                <a:gd name="connsiteX57" fmla="*/ 1998788 w 2676401"/>
                <a:gd name="connsiteY57" fmla="*/ 1560565 h 2395846"/>
                <a:gd name="connsiteX58" fmla="*/ 2062024 w 2676401"/>
                <a:gd name="connsiteY58" fmla="*/ 1470165 h 2395846"/>
                <a:gd name="connsiteX59" fmla="*/ 2062024 w 2676401"/>
                <a:gd name="connsiteY59" fmla="*/ 1372193 h 2395846"/>
                <a:gd name="connsiteX60" fmla="*/ 2061579 w 2676401"/>
                <a:gd name="connsiteY60" fmla="*/ 807076 h 2395846"/>
                <a:gd name="connsiteX61" fmla="*/ 2084290 w 2676401"/>
                <a:gd name="connsiteY61" fmla="*/ 790599 h 2395846"/>
                <a:gd name="connsiteX62" fmla="*/ 2187160 w 2676401"/>
                <a:gd name="connsiteY62" fmla="*/ 831569 h 2395846"/>
                <a:gd name="connsiteX63" fmla="*/ 2385775 w 2676401"/>
                <a:gd name="connsiteY63" fmla="*/ 954924 h 2395846"/>
                <a:gd name="connsiteX64" fmla="*/ 2393791 w 2676401"/>
                <a:gd name="connsiteY64" fmla="*/ 1000347 h 2395846"/>
                <a:gd name="connsiteX65" fmla="*/ 2289139 w 2676401"/>
                <a:gd name="connsiteY65" fmla="*/ 1220783 h 2395846"/>
                <a:gd name="connsiteX66" fmla="*/ 2161777 w 2676401"/>
                <a:gd name="connsiteY66" fmla="*/ 1472391 h 2395846"/>
                <a:gd name="connsiteX67" fmla="*/ 2170683 w 2676401"/>
                <a:gd name="connsiteY67" fmla="*/ 1501337 h 2395846"/>
                <a:gd name="connsiteX68" fmla="*/ 2179145 w 2676401"/>
                <a:gd name="connsiteY68" fmla="*/ 1508462 h 2395846"/>
                <a:gd name="connsiteX69" fmla="*/ 2183598 w 2676401"/>
                <a:gd name="connsiteY69" fmla="*/ 1531619 h 2395846"/>
                <a:gd name="connsiteX70" fmla="*/ 2350595 w 2676401"/>
                <a:gd name="connsiteY70" fmla="*/ 1622465 h 2395846"/>
                <a:gd name="connsiteX71" fmla="*/ 2370188 w 2676401"/>
                <a:gd name="connsiteY71" fmla="*/ 1609996 h 2395846"/>
                <a:gd name="connsiteX72" fmla="*/ 2370188 w 2676401"/>
                <a:gd name="connsiteY72" fmla="*/ 1609996 h 2395846"/>
                <a:gd name="connsiteX73" fmla="*/ 2370188 w 2676401"/>
                <a:gd name="connsiteY73" fmla="*/ 1609996 h 2395846"/>
                <a:gd name="connsiteX74" fmla="*/ 2408932 w 2676401"/>
                <a:gd name="connsiteY74" fmla="*/ 1597527 h 2395846"/>
                <a:gd name="connsiteX75" fmla="*/ 2417838 w 2676401"/>
                <a:gd name="connsiteY75" fmla="*/ 1579714 h 2395846"/>
                <a:gd name="connsiteX76" fmla="*/ 2648071 w 2676401"/>
                <a:gd name="connsiteY76" fmla="*/ 1106334 h 2395846"/>
                <a:gd name="connsiteX77" fmla="*/ 2631149 w 2676401"/>
                <a:gd name="connsiteY77" fmla="*/ 823553 h 2395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676401" h="2395846">
                  <a:moveTo>
                    <a:pt x="2631149" y="823553"/>
                  </a:moveTo>
                  <a:cubicBezTo>
                    <a:pt x="2575929" y="734933"/>
                    <a:pt x="2493544" y="677932"/>
                    <a:pt x="2404033" y="629391"/>
                  </a:cubicBezTo>
                  <a:cubicBezTo>
                    <a:pt x="2288249" y="567046"/>
                    <a:pt x="2165339" y="522068"/>
                    <a:pt x="2039312" y="485997"/>
                  </a:cubicBezTo>
                  <a:cubicBezTo>
                    <a:pt x="2021054" y="480653"/>
                    <a:pt x="2006803" y="472192"/>
                    <a:pt x="1995225" y="455715"/>
                  </a:cubicBezTo>
                  <a:cubicBezTo>
                    <a:pt x="1968506" y="418753"/>
                    <a:pt x="1931989" y="393815"/>
                    <a:pt x="1890574" y="375556"/>
                  </a:cubicBezTo>
                  <a:cubicBezTo>
                    <a:pt x="1830455" y="348837"/>
                    <a:pt x="1767664" y="343048"/>
                    <a:pt x="1703537" y="343938"/>
                  </a:cubicBezTo>
                  <a:cubicBezTo>
                    <a:pt x="1697303" y="337704"/>
                    <a:pt x="1692850" y="337259"/>
                    <a:pt x="1686170" y="344384"/>
                  </a:cubicBezTo>
                  <a:cubicBezTo>
                    <a:pt x="1683943" y="344384"/>
                    <a:pt x="1681716" y="344384"/>
                    <a:pt x="1679045" y="344384"/>
                  </a:cubicBezTo>
                  <a:cubicBezTo>
                    <a:pt x="1679045" y="347055"/>
                    <a:pt x="1679045" y="349728"/>
                    <a:pt x="1679045" y="352399"/>
                  </a:cubicBezTo>
                  <a:cubicBezTo>
                    <a:pt x="1639411" y="400049"/>
                    <a:pt x="1599777" y="447699"/>
                    <a:pt x="1559698" y="495349"/>
                  </a:cubicBezTo>
                  <a:cubicBezTo>
                    <a:pt x="1519173" y="446808"/>
                    <a:pt x="1478648" y="397823"/>
                    <a:pt x="1438569" y="348837"/>
                  </a:cubicBezTo>
                  <a:cubicBezTo>
                    <a:pt x="1438569" y="347501"/>
                    <a:pt x="1438569" y="345720"/>
                    <a:pt x="1438569" y="344384"/>
                  </a:cubicBezTo>
                  <a:cubicBezTo>
                    <a:pt x="1437233" y="344384"/>
                    <a:pt x="1435897" y="344384"/>
                    <a:pt x="1435007" y="344384"/>
                  </a:cubicBezTo>
                  <a:cubicBezTo>
                    <a:pt x="1428772" y="337259"/>
                    <a:pt x="1424764" y="339040"/>
                    <a:pt x="1419420" y="344384"/>
                  </a:cubicBezTo>
                  <a:cubicBezTo>
                    <a:pt x="1370435" y="344384"/>
                    <a:pt x="1321894" y="344384"/>
                    <a:pt x="1273354" y="357743"/>
                  </a:cubicBezTo>
                  <a:cubicBezTo>
                    <a:pt x="1190523" y="380455"/>
                    <a:pt x="1124615" y="423651"/>
                    <a:pt x="1087653" y="502919"/>
                  </a:cubicBezTo>
                  <a:cubicBezTo>
                    <a:pt x="1078747" y="522068"/>
                    <a:pt x="1064942" y="525185"/>
                    <a:pt x="1048019" y="527412"/>
                  </a:cubicBezTo>
                  <a:cubicBezTo>
                    <a:pt x="989682" y="535428"/>
                    <a:pt x="931344" y="531420"/>
                    <a:pt x="873452" y="522513"/>
                  </a:cubicBezTo>
                  <a:cubicBezTo>
                    <a:pt x="759894" y="505591"/>
                    <a:pt x="653907" y="467293"/>
                    <a:pt x="557717" y="404057"/>
                  </a:cubicBezTo>
                  <a:cubicBezTo>
                    <a:pt x="415658" y="310984"/>
                    <a:pt x="313679" y="183176"/>
                    <a:pt x="237974" y="33102"/>
                  </a:cubicBezTo>
                  <a:cubicBezTo>
                    <a:pt x="229067" y="15734"/>
                    <a:pt x="221942" y="11281"/>
                    <a:pt x="205465" y="19742"/>
                  </a:cubicBezTo>
                  <a:cubicBezTo>
                    <a:pt x="205465" y="19742"/>
                    <a:pt x="205465" y="19742"/>
                    <a:pt x="205465" y="19742"/>
                  </a:cubicBezTo>
                  <a:cubicBezTo>
                    <a:pt x="205465" y="19742"/>
                    <a:pt x="205465" y="19742"/>
                    <a:pt x="205465" y="19742"/>
                  </a:cubicBezTo>
                  <a:cubicBezTo>
                    <a:pt x="200567" y="3265"/>
                    <a:pt x="192551" y="-6532"/>
                    <a:pt x="174292" y="5046"/>
                  </a:cubicBezTo>
                  <a:cubicBezTo>
                    <a:pt x="119963" y="29984"/>
                    <a:pt x="65633" y="56258"/>
                    <a:pt x="9077" y="76298"/>
                  </a:cubicBezTo>
                  <a:cubicBezTo>
                    <a:pt x="-11853" y="89213"/>
                    <a:pt x="9968" y="100791"/>
                    <a:pt x="9968" y="113260"/>
                  </a:cubicBezTo>
                  <a:cubicBezTo>
                    <a:pt x="9968" y="113260"/>
                    <a:pt x="9968" y="113260"/>
                    <a:pt x="9968" y="113260"/>
                  </a:cubicBezTo>
                  <a:cubicBezTo>
                    <a:pt x="9968" y="113260"/>
                    <a:pt x="9968" y="113260"/>
                    <a:pt x="9968" y="113260"/>
                  </a:cubicBezTo>
                  <a:cubicBezTo>
                    <a:pt x="-4283" y="121721"/>
                    <a:pt x="3288" y="131518"/>
                    <a:pt x="8186" y="141316"/>
                  </a:cubicBezTo>
                  <a:cubicBezTo>
                    <a:pt x="87009" y="296734"/>
                    <a:pt x="188098" y="435230"/>
                    <a:pt x="323922" y="546116"/>
                  </a:cubicBezTo>
                  <a:cubicBezTo>
                    <a:pt x="425010" y="628501"/>
                    <a:pt x="536787" y="690846"/>
                    <a:pt x="660587" y="731371"/>
                  </a:cubicBezTo>
                  <a:cubicBezTo>
                    <a:pt x="779489" y="770559"/>
                    <a:pt x="902844" y="783919"/>
                    <a:pt x="1027535" y="784810"/>
                  </a:cubicBezTo>
                  <a:cubicBezTo>
                    <a:pt x="1048019" y="784810"/>
                    <a:pt x="1051582" y="791045"/>
                    <a:pt x="1051582" y="810193"/>
                  </a:cubicBezTo>
                  <a:cubicBezTo>
                    <a:pt x="1050692" y="1033301"/>
                    <a:pt x="1051137" y="1256854"/>
                    <a:pt x="1050692" y="1479962"/>
                  </a:cubicBezTo>
                  <a:cubicBezTo>
                    <a:pt x="1050692" y="1508908"/>
                    <a:pt x="1061825" y="1530283"/>
                    <a:pt x="1084981" y="1545424"/>
                  </a:cubicBezTo>
                  <a:cubicBezTo>
                    <a:pt x="1106357" y="1559230"/>
                    <a:pt x="1129959" y="1566800"/>
                    <a:pt x="1155788" y="1569917"/>
                  </a:cubicBezTo>
                  <a:cubicBezTo>
                    <a:pt x="1177609" y="1572589"/>
                    <a:pt x="1273799" y="1602871"/>
                    <a:pt x="1302745" y="1605543"/>
                  </a:cubicBezTo>
                  <a:cubicBezTo>
                    <a:pt x="1326347" y="1607770"/>
                    <a:pt x="1329465" y="1618903"/>
                    <a:pt x="1329465" y="1640278"/>
                  </a:cubicBezTo>
                  <a:cubicBezTo>
                    <a:pt x="1328574" y="1864277"/>
                    <a:pt x="1329019" y="2088275"/>
                    <a:pt x="1329019" y="2312719"/>
                  </a:cubicBezTo>
                  <a:cubicBezTo>
                    <a:pt x="1329019" y="2375509"/>
                    <a:pt x="1329019" y="2375509"/>
                    <a:pt x="1394037" y="2379963"/>
                  </a:cubicBezTo>
                  <a:cubicBezTo>
                    <a:pt x="1432780" y="2383080"/>
                    <a:pt x="1569495" y="2396440"/>
                    <a:pt x="1569495" y="2365267"/>
                  </a:cubicBezTo>
                  <a:cubicBezTo>
                    <a:pt x="1569495" y="2355470"/>
                    <a:pt x="1568159" y="2204950"/>
                    <a:pt x="1568159" y="2196489"/>
                  </a:cubicBezTo>
                  <a:cubicBezTo>
                    <a:pt x="1568159" y="2013906"/>
                    <a:pt x="1567713" y="1798369"/>
                    <a:pt x="1567713" y="1615786"/>
                  </a:cubicBezTo>
                  <a:cubicBezTo>
                    <a:pt x="1596214" y="1614895"/>
                    <a:pt x="1617144" y="1618012"/>
                    <a:pt x="1626051" y="1618012"/>
                  </a:cubicBezTo>
                  <a:cubicBezTo>
                    <a:pt x="1648317" y="1688819"/>
                    <a:pt x="1671029" y="1760071"/>
                    <a:pt x="1692850" y="1830878"/>
                  </a:cubicBezTo>
                  <a:cubicBezTo>
                    <a:pt x="1721796" y="1923950"/>
                    <a:pt x="1749851" y="2017468"/>
                    <a:pt x="1779243" y="2110096"/>
                  </a:cubicBezTo>
                  <a:cubicBezTo>
                    <a:pt x="1783696" y="2124346"/>
                    <a:pt x="1779688" y="2130136"/>
                    <a:pt x="1768110" y="2135479"/>
                  </a:cubicBezTo>
                  <a:cubicBezTo>
                    <a:pt x="1732484" y="2151957"/>
                    <a:pt x="1697303" y="2168879"/>
                    <a:pt x="1661677" y="2185356"/>
                  </a:cubicBezTo>
                  <a:cubicBezTo>
                    <a:pt x="1660341" y="2185801"/>
                    <a:pt x="1659005" y="2186692"/>
                    <a:pt x="1657669" y="2187137"/>
                  </a:cubicBezTo>
                  <a:cubicBezTo>
                    <a:pt x="1654107" y="2196934"/>
                    <a:pt x="1657669" y="2206731"/>
                    <a:pt x="1660786" y="2216084"/>
                  </a:cubicBezTo>
                  <a:cubicBezTo>
                    <a:pt x="1673255" y="2259725"/>
                    <a:pt x="1688396" y="2302031"/>
                    <a:pt x="1712889" y="2340774"/>
                  </a:cubicBezTo>
                  <a:cubicBezTo>
                    <a:pt x="1725358" y="2359478"/>
                    <a:pt x="1732929" y="2381744"/>
                    <a:pt x="1754305" y="2393768"/>
                  </a:cubicBezTo>
                  <a:cubicBezTo>
                    <a:pt x="1756976" y="2394659"/>
                    <a:pt x="1760539" y="2396885"/>
                    <a:pt x="1762766" y="2395994"/>
                  </a:cubicBezTo>
                  <a:cubicBezTo>
                    <a:pt x="1824220" y="2365267"/>
                    <a:pt x="1890574" y="2343446"/>
                    <a:pt x="1943568" y="2297578"/>
                  </a:cubicBezTo>
                  <a:cubicBezTo>
                    <a:pt x="1998342" y="2249928"/>
                    <a:pt x="2030406" y="2191591"/>
                    <a:pt x="2026398" y="2116776"/>
                  </a:cubicBezTo>
                  <a:cubicBezTo>
                    <a:pt x="2024616" y="2081150"/>
                    <a:pt x="2006358" y="2050868"/>
                    <a:pt x="1995670" y="2017914"/>
                  </a:cubicBezTo>
                  <a:cubicBezTo>
                    <a:pt x="1951583" y="1879863"/>
                    <a:pt x="1909723" y="1740922"/>
                    <a:pt x="1866526" y="1602871"/>
                  </a:cubicBezTo>
                  <a:cubicBezTo>
                    <a:pt x="1862073" y="1589066"/>
                    <a:pt x="1968060" y="1571253"/>
                    <a:pt x="1998788" y="1560565"/>
                  </a:cubicBezTo>
                  <a:cubicBezTo>
                    <a:pt x="2043766" y="1544979"/>
                    <a:pt x="2062469" y="1517369"/>
                    <a:pt x="2062024" y="1470165"/>
                  </a:cubicBezTo>
                  <a:cubicBezTo>
                    <a:pt x="2061579" y="1437656"/>
                    <a:pt x="2062024" y="1404702"/>
                    <a:pt x="2062024" y="1372193"/>
                  </a:cubicBezTo>
                  <a:cubicBezTo>
                    <a:pt x="2062024" y="1183821"/>
                    <a:pt x="2062024" y="995448"/>
                    <a:pt x="2061579" y="807076"/>
                  </a:cubicBezTo>
                  <a:cubicBezTo>
                    <a:pt x="2061579" y="788372"/>
                    <a:pt x="2066032" y="783028"/>
                    <a:pt x="2084290" y="790599"/>
                  </a:cubicBezTo>
                  <a:cubicBezTo>
                    <a:pt x="2118580" y="804849"/>
                    <a:pt x="2153761" y="815983"/>
                    <a:pt x="2187160" y="831569"/>
                  </a:cubicBezTo>
                  <a:cubicBezTo>
                    <a:pt x="2258412" y="864077"/>
                    <a:pt x="2330555" y="895696"/>
                    <a:pt x="2385775" y="954924"/>
                  </a:cubicBezTo>
                  <a:cubicBezTo>
                    <a:pt x="2399134" y="969174"/>
                    <a:pt x="2402697" y="982088"/>
                    <a:pt x="2393791" y="1000347"/>
                  </a:cubicBezTo>
                  <a:cubicBezTo>
                    <a:pt x="2358165" y="1073380"/>
                    <a:pt x="2324320" y="1147304"/>
                    <a:pt x="2289139" y="1220783"/>
                  </a:cubicBezTo>
                  <a:cubicBezTo>
                    <a:pt x="2248615" y="1305395"/>
                    <a:pt x="2206754" y="1389560"/>
                    <a:pt x="2161777" y="1472391"/>
                  </a:cubicBezTo>
                  <a:cubicBezTo>
                    <a:pt x="2154206" y="1486196"/>
                    <a:pt x="2154206" y="1495548"/>
                    <a:pt x="2170683" y="1501337"/>
                  </a:cubicBezTo>
                  <a:cubicBezTo>
                    <a:pt x="2173800" y="1502673"/>
                    <a:pt x="2176027" y="1505791"/>
                    <a:pt x="2179145" y="1508462"/>
                  </a:cubicBezTo>
                  <a:cubicBezTo>
                    <a:pt x="2174245" y="1517369"/>
                    <a:pt x="2170238" y="1526275"/>
                    <a:pt x="2183598" y="1531619"/>
                  </a:cubicBezTo>
                  <a:cubicBezTo>
                    <a:pt x="2239263" y="1561901"/>
                    <a:pt x="2294929" y="1592183"/>
                    <a:pt x="2350595" y="1622465"/>
                  </a:cubicBezTo>
                  <a:cubicBezTo>
                    <a:pt x="2365290" y="1630927"/>
                    <a:pt x="2365290" y="1616676"/>
                    <a:pt x="2370188" y="1609996"/>
                  </a:cubicBezTo>
                  <a:cubicBezTo>
                    <a:pt x="2370188" y="1609996"/>
                    <a:pt x="2370188" y="1609996"/>
                    <a:pt x="2370188" y="1609996"/>
                  </a:cubicBezTo>
                  <a:cubicBezTo>
                    <a:pt x="2370188" y="1609996"/>
                    <a:pt x="2370188" y="1609996"/>
                    <a:pt x="2370188" y="1609996"/>
                  </a:cubicBezTo>
                  <a:cubicBezTo>
                    <a:pt x="2388001" y="1621575"/>
                    <a:pt x="2401361" y="1618457"/>
                    <a:pt x="2408932" y="1597527"/>
                  </a:cubicBezTo>
                  <a:cubicBezTo>
                    <a:pt x="2411159" y="1591293"/>
                    <a:pt x="2415167" y="1585503"/>
                    <a:pt x="2417838" y="1579714"/>
                  </a:cubicBezTo>
                  <a:cubicBezTo>
                    <a:pt x="2497997" y="1423406"/>
                    <a:pt x="2575038" y="1265761"/>
                    <a:pt x="2648071" y="1106334"/>
                  </a:cubicBezTo>
                  <a:cubicBezTo>
                    <a:pt x="2692604" y="1008363"/>
                    <a:pt x="2687705" y="913954"/>
                    <a:pt x="2631149" y="823553"/>
                  </a:cubicBezTo>
                  <a:close/>
                </a:path>
              </a:pathLst>
            </a:custGeom>
            <a:solidFill>
              <a:schemeClr val="accent5"/>
            </a:solidFill>
            <a:ln w="4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20" name="Group 49">
              <a:extLst>
                <a:ext uri="{FF2B5EF4-FFF2-40B4-BE49-F238E27FC236}">
                  <a16:creationId xmlns:a16="http://schemas.microsoft.com/office/drawing/2014/main" id="{DB9084B0-0AD2-442D-B14C-181D29DF4DC7}"/>
                </a:ext>
              </a:extLst>
            </p:cNvPr>
            <p:cNvGrpSpPr/>
            <p:nvPr/>
          </p:nvGrpSpPr>
          <p:grpSpPr>
            <a:xfrm>
              <a:off x="5705624" y="5607524"/>
              <a:ext cx="540427" cy="435172"/>
              <a:chOff x="5696247" y="5609818"/>
              <a:chExt cx="540427" cy="435172"/>
            </a:xfrm>
          </p:grpSpPr>
          <p:grpSp>
            <p:nvGrpSpPr>
              <p:cNvPr id="126" name="Group 40">
                <a:extLst>
                  <a:ext uri="{FF2B5EF4-FFF2-40B4-BE49-F238E27FC236}">
                    <a16:creationId xmlns:a16="http://schemas.microsoft.com/office/drawing/2014/main" id="{E903F598-EFC8-4686-8DDA-73885C445D81}"/>
                  </a:ext>
                </a:extLst>
              </p:cNvPr>
              <p:cNvGrpSpPr/>
              <p:nvPr/>
            </p:nvGrpSpPr>
            <p:grpSpPr>
              <a:xfrm>
                <a:off x="5696247" y="5746751"/>
                <a:ext cx="398438" cy="293123"/>
                <a:chOff x="5696247" y="5746751"/>
                <a:chExt cx="398438" cy="293123"/>
              </a:xfrm>
            </p:grpSpPr>
            <p:grpSp>
              <p:nvGrpSpPr>
                <p:cNvPr id="131" name="Group 41">
                  <a:extLst>
                    <a:ext uri="{FF2B5EF4-FFF2-40B4-BE49-F238E27FC236}">
                      <a16:creationId xmlns:a16="http://schemas.microsoft.com/office/drawing/2014/main" id="{C7EE133A-EBFC-471A-8DD7-5462E3B55635}"/>
                    </a:ext>
                  </a:extLst>
                </p:cNvPr>
                <p:cNvGrpSpPr/>
                <p:nvPr/>
              </p:nvGrpSpPr>
              <p:grpSpPr>
                <a:xfrm>
                  <a:off x="5696247" y="5746752"/>
                  <a:ext cx="398438" cy="293122"/>
                  <a:chOff x="5749772" y="5812681"/>
                  <a:chExt cx="294954" cy="216991"/>
                </a:xfrm>
              </p:grpSpPr>
              <p:sp>
                <p:nvSpPr>
                  <p:cNvPr id="133" name="Freeform: Shape 43">
                    <a:extLst>
                      <a:ext uri="{FF2B5EF4-FFF2-40B4-BE49-F238E27FC236}">
                        <a16:creationId xmlns:a16="http://schemas.microsoft.com/office/drawing/2014/main" id="{FEE913CB-29B4-403B-95BE-9C725B414449}"/>
                      </a:ext>
                    </a:extLst>
                  </p:cNvPr>
                  <p:cNvSpPr/>
                  <p:nvPr/>
                </p:nvSpPr>
                <p:spPr>
                  <a:xfrm>
                    <a:off x="5750026" y="5812681"/>
                    <a:ext cx="294700" cy="215944"/>
                  </a:xfrm>
                  <a:custGeom>
                    <a:avLst/>
                    <a:gdLst>
                      <a:gd name="connsiteX0" fmla="*/ 149308 w 294699"/>
                      <a:gd name="connsiteY0" fmla="*/ 61226 h 215943"/>
                      <a:gd name="connsiteX1" fmla="*/ 150071 w 294699"/>
                      <a:gd name="connsiteY1" fmla="*/ 0 h 215943"/>
                      <a:gd name="connsiteX2" fmla="*/ 161757 w 294699"/>
                      <a:gd name="connsiteY2" fmla="*/ 5843 h 215943"/>
                      <a:gd name="connsiteX3" fmla="*/ 209773 w 294699"/>
                      <a:gd name="connsiteY3" fmla="*/ 9908 h 215943"/>
                      <a:gd name="connsiteX4" fmla="*/ 283193 w 294699"/>
                      <a:gd name="connsiteY4" fmla="*/ 508 h 215943"/>
                      <a:gd name="connsiteX5" fmla="*/ 287004 w 294699"/>
                      <a:gd name="connsiteY5" fmla="*/ 5081 h 215943"/>
                      <a:gd name="connsiteX6" fmla="*/ 286242 w 294699"/>
                      <a:gd name="connsiteY6" fmla="*/ 58432 h 215943"/>
                      <a:gd name="connsiteX7" fmla="*/ 291577 w 294699"/>
                      <a:gd name="connsiteY7" fmla="*/ 76724 h 215943"/>
                      <a:gd name="connsiteX8" fmla="*/ 294626 w 294699"/>
                      <a:gd name="connsiteY8" fmla="*/ 87140 h 215943"/>
                      <a:gd name="connsiteX9" fmla="*/ 294880 w 294699"/>
                      <a:gd name="connsiteY9" fmla="*/ 147350 h 215943"/>
                      <a:gd name="connsiteX10" fmla="*/ 274302 w 294699"/>
                      <a:gd name="connsiteY10" fmla="*/ 180885 h 215943"/>
                      <a:gd name="connsiteX11" fmla="*/ 236702 w 294699"/>
                      <a:gd name="connsiteY11" fmla="*/ 189777 h 215943"/>
                      <a:gd name="connsiteX12" fmla="*/ 146006 w 294699"/>
                      <a:gd name="connsiteY12" fmla="*/ 216960 h 215943"/>
                      <a:gd name="connsiteX13" fmla="*/ 107898 w 294699"/>
                      <a:gd name="connsiteY13" fmla="*/ 217214 h 215943"/>
                      <a:gd name="connsiteX14" fmla="*/ 6532 w 294699"/>
                      <a:gd name="connsiteY14" fmla="*/ 164117 h 215943"/>
                      <a:gd name="connsiteX15" fmla="*/ 10850 w 294699"/>
                      <a:gd name="connsiteY15" fmla="*/ 136171 h 215943"/>
                      <a:gd name="connsiteX16" fmla="*/ 16439 w 294699"/>
                      <a:gd name="connsiteY16" fmla="*/ 137696 h 215943"/>
                      <a:gd name="connsiteX17" fmla="*/ 16185 w 294699"/>
                      <a:gd name="connsiteY17" fmla="*/ 137442 h 215943"/>
                      <a:gd name="connsiteX18" fmla="*/ 68774 w 294699"/>
                      <a:gd name="connsiteY18" fmla="*/ 110512 h 215943"/>
                      <a:gd name="connsiteX19" fmla="*/ 97228 w 294699"/>
                      <a:gd name="connsiteY19" fmla="*/ 90442 h 215943"/>
                      <a:gd name="connsiteX20" fmla="*/ 119330 w 294699"/>
                      <a:gd name="connsiteY20" fmla="*/ 77740 h 215943"/>
                      <a:gd name="connsiteX21" fmla="*/ 140925 w 294699"/>
                      <a:gd name="connsiteY21" fmla="*/ 71643 h 215943"/>
                      <a:gd name="connsiteX22" fmla="*/ 149308 w 294699"/>
                      <a:gd name="connsiteY22" fmla="*/ 61226 h 215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294699" h="215943">
                        <a:moveTo>
                          <a:pt x="149308" y="61226"/>
                        </a:moveTo>
                        <a:cubicBezTo>
                          <a:pt x="150071" y="40902"/>
                          <a:pt x="146514" y="20324"/>
                          <a:pt x="150071" y="0"/>
                        </a:cubicBezTo>
                        <a:cubicBezTo>
                          <a:pt x="152611" y="4573"/>
                          <a:pt x="157438" y="4319"/>
                          <a:pt x="161757" y="5843"/>
                        </a:cubicBezTo>
                        <a:cubicBezTo>
                          <a:pt x="170903" y="9400"/>
                          <a:pt x="203167" y="9908"/>
                          <a:pt x="209773" y="9908"/>
                        </a:cubicBezTo>
                        <a:cubicBezTo>
                          <a:pt x="234670" y="9908"/>
                          <a:pt x="259313" y="8130"/>
                          <a:pt x="283193" y="508"/>
                        </a:cubicBezTo>
                        <a:cubicBezTo>
                          <a:pt x="285480" y="1270"/>
                          <a:pt x="286750" y="3049"/>
                          <a:pt x="287004" y="5081"/>
                        </a:cubicBezTo>
                        <a:cubicBezTo>
                          <a:pt x="288020" y="22865"/>
                          <a:pt x="290815" y="40648"/>
                          <a:pt x="286242" y="58432"/>
                        </a:cubicBezTo>
                        <a:cubicBezTo>
                          <a:pt x="285480" y="65291"/>
                          <a:pt x="285480" y="71643"/>
                          <a:pt x="291577" y="76724"/>
                        </a:cubicBezTo>
                        <a:cubicBezTo>
                          <a:pt x="294372" y="79264"/>
                          <a:pt x="294626" y="83329"/>
                          <a:pt x="294626" y="87140"/>
                        </a:cubicBezTo>
                        <a:cubicBezTo>
                          <a:pt x="294626" y="107210"/>
                          <a:pt x="294880" y="127280"/>
                          <a:pt x="294880" y="147350"/>
                        </a:cubicBezTo>
                        <a:cubicBezTo>
                          <a:pt x="300977" y="164117"/>
                          <a:pt x="291831" y="178090"/>
                          <a:pt x="274302" y="180885"/>
                        </a:cubicBezTo>
                        <a:cubicBezTo>
                          <a:pt x="267188" y="182155"/>
                          <a:pt x="242545" y="186728"/>
                          <a:pt x="236702" y="189777"/>
                        </a:cubicBezTo>
                        <a:cubicBezTo>
                          <a:pt x="222475" y="196890"/>
                          <a:pt x="159978" y="215690"/>
                          <a:pt x="146006" y="216960"/>
                        </a:cubicBezTo>
                        <a:cubicBezTo>
                          <a:pt x="133303" y="217976"/>
                          <a:pt x="120601" y="218230"/>
                          <a:pt x="107898" y="217214"/>
                        </a:cubicBezTo>
                        <a:cubicBezTo>
                          <a:pt x="105612" y="216960"/>
                          <a:pt x="39812" y="214165"/>
                          <a:pt x="6532" y="164117"/>
                        </a:cubicBezTo>
                        <a:cubicBezTo>
                          <a:pt x="-1852" y="151415"/>
                          <a:pt x="-3885" y="143285"/>
                          <a:pt x="10850" y="136171"/>
                        </a:cubicBezTo>
                        <a:cubicBezTo>
                          <a:pt x="13137" y="135156"/>
                          <a:pt x="14915" y="135917"/>
                          <a:pt x="16439" y="137696"/>
                        </a:cubicBezTo>
                        <a:cubicBezTo>
                          <a:pt x="16439" y="137696"/>
                          <a:pt x="16439" y="137442"/>
                          <a:pt x="16185" y="137442"/>
                        </a:cubicBezTo>
                        <a:lnTo>
                          <a:pt x="68774" y="110512"/>
                        </a:lnTo>
                        <a:cubicBezTo>
                          <a:pt x="77920" y="103399"/>
                          <a:pt x="87066" y="97810"/>
                          <a:pt x="97228" y="90442"/>
                        </a:cubicBezTo>
                        <a:cubicBezTo>
                          <a:pt x="103833" y="84853"/>
                          <a:pt x="111963" y="81296"/>
                          <a:pt x="119330" y="77740"/>
                        </a:cubicBezTo>
                        <a:cubicBezTo>
                          <a:pt x="125682" y="73167"/>
                          <a:pt x="133557" y="72913"/>
                          <a:pt x="140925" y="71643"/>
                        </a:cubicBezTo>
                        <a:cubicBezTo>
                          <a:pt x="146768" y="70372"/>
                          <a:pt x="149054" y="68848"/>
                          <a:pt x="149308" y="61226"/>
                        </a:cubicBezTo>
                        <a:close/>
                      </a:path>
                    </a:pathLst>
                  </a:custGeom>
                  <a:solidFill>
                    <a:schemeClr val="accent5">
                      <a:lumMod val="40000"/>
                      <a:lumOff val="60000"/>
                    </a:schemeClr>
                  </a:solidFill>
                  <a:ln w="253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34" name="Freeform: Shape 44">
                    <a:extLst>
                      <a:ext uri="{FF2B5EF4-FFF2-40B4-BE49-F238E27FC236}">
                        <a16:creationId xmlns:a16="http://schemas.microsoft.com/office/drawing/2014/main" id="{06F2BF55-CD58-42E1-936A-DE0457FE1B0E}"/>
                      </a:ext>
                    </a:extLst>
                  </p:cNvPr>
                  <p:cNvSpPr/>
                  <p:nvPr/>
                </p:nvSpPr>
                <p:spPr>
                  <a:xfrm>
                    <a:off x="5749772" y="5948376"/>
                    <a:ext cx="294700" cy="81296"/>
                  </a:xfrm>
                  <a:custGeom>
                    <a:avLst/>
                    <a:gdLst>
                      <a:gd name="connsiteX0" fmla="*/ 274302 w 294699"/>
                      <a:gd name="connsiteY0" fmla="*/ 45189 h 81296"/>
                      <a:gd name="connsiteX1" fmla="*/ 294880 w 294699"/>
                      <a:gd name="connsiteY1" fmla="*/ 11654 h 81296"/>
                      <a:gd name="connsiteX2" fmla="*/ 192751 w 294699"/>
                      <a:gd name="connsiteY2" fmla="*/ 41124 h 81296"/>
                      <a:gd name="connsiteX3" fmla="*/ 143719 w 294699"/>
                      <a:gd name="connsiteY3" fmla="*/ 51541 h 81296"/>
                      <a:gd name="connsiteX4" fmla="*/ 120092 w 294699"/>
                      <a:gd name="connsiteY4" fmla="*/ 51032 h 81296"/>
                      <a:gd name="connsiteX5" fmla="*/ 42099 w 294699"/>
                      <a:gd name="connsiteY5" fmla="*/ 30962 h 81296"/>
                      <a:gd name="connsiteX6" fmla="*/ 18726 w 294699"/>
                      <a:gd name="connsiteY6" fmla="*/ 5303 h 81296"/>
                      <a:gd name="connsiteX7" fmla="*/ 10850 w 294699"/>
                      <a:gd name="connsiteY7" fmla="*/ 476 h 81296"/>
                      <a:gd name="connsiteX8" fmla="*/ 6531 w 294699"/>
                      <a:gd name="connsiteY8" fmla="*/ 28422 h 81296"/>
                      <a:gd name="connsiteX9" fmla="*/ 107898 w 294699"/>
                      <a:gd name="connsiteY9" fmla="*/ 81519 h 81296"/>
                      <a:gd name="connsiteX10" fmla="*/ 146006 w 294699"/>
                      <a:gd name="connsiteY10" fmla="*/ 81265 h 81296"/>
                      <a:gd name="connsiteX11" fmla="*/ 236702 w 294699"/>
                      <a:gd name="connsiteY11" fmla="*/ 54081 h 81296"/>
                      <a:gd name="connsiteX12" fmla="*/ 274302 w 294699"/>
                      <a:gd name="connsiteY12" fmla="*/ 45189 h 81296"/>
                      <a:gd name="connsiteX13" fmla="*/ 194275 w 294699"/>
                      <a:gd name="connsiteY13" fmla="*/ 70086 h 81296"/>
                      <a:gd name="connsiteX14" fmla="*/ 195292 w 294699"/>
                      <a:gd name="connsiteY14" fmla="*/ 69832 h 81296"/>
                      <a:gd name="connsiteX15" fmla="*/ 193513 w 294699"/>
                      <a:gd name="connsiteY15" fmla="*/ 70340 h 81296"/>
                      <a:gd name="connsiteX16" fmla="*/ 194275 w 294699"/>
                      <a:gd name="connsiteY16" fmla="*/ 70086 h 81296"/>
                      <a:gd name="connsiteX17" fmla="*/ 197578 w 294699"/>
                      <a:gd name="connsiteY17" fmla="*/ 70340 h 81296"/>
                      <a:gd name="connsiteX18" fmla="*/ 197578 w 294699"/>
                      <a:gd name="connsiteY18" fmla="*/ 70340 h 81296"/>
                      <a:gd name="connsiteX19" fmla="*/ 197578 w 294699"/>
                      <a:gd name="connsiteY19" fmla="*/ 70340 h 812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294699" h="81296">
                        <a:moveTo>
                          <a:pt x="274302" y="45189"/>
                        </a:moveTo>
                        <a:cubicBezTo>
                          <a:pt x="291831" y="42141"/>
                          <a:pt x="300977" y="28168"/>
                          <a:pt x="294880" y="11654"/>
                        </a:cubicBezTo>
                        <a:cubicBezTo>
                          <a:pt x="258804" y="14703"/>
                          <a:pt x="225270" y="25881"/>
                          <a:pt x="192751" y="41124"/>
                        </a:cubicBezTo>
                        <a:cubicBezTo>
                          <a:pt x="177254" y="48492"/>
                          <a:pt x="160487" y="49762"/>
                          <a:pt x="143719" y="51541"/>
                        </a:cubicBezTo>
                        <a:cubicBezTo>
                          <a:pt x="138130" y="52049"/>
                          <a:pt x="124919" y="51795"/>
                          <a:pt x="120092" y="51032"/>
                        </a:cubicBezTo>
                        <a:cubicBezTo>
                          <a:pt x="93417" y="47730"/>
                          <a:pt x="66996" y="41887"/>
                          <a:pt x="42099" y="30962"/>
                        </a:cubicBezTo>
                        <a:cubicBezTo>
                          <a:pt x="39050" y="29692"/>
                          <a:pt x="28380" y="19530"/>
                          <a:pt x="18726" y="5303"/>
                        </a:cubicBezTo>
                        <a:cubicBezTo>
                          <a:pt x="16693" y="2255"/>
                          <a:pt x="14661" y="-1302"/>
                          <a:pt x="10850" y="476"/>
                        </a:cubicBezTo>
                        <a:cubicBezTo>
                          <a:pt x="-3885" y="7590"/>
                          <a:pt x="-1852" y="15719"/>
                          <a:pt x="6531" y="28422"/>
                        </a:cubicBezTo>
                        <a:cubicBezTo>
                          <a:pt x="39812" y="78724"/>
                          <a:pt x="105611" y="81265"/>
                          <a:pt x="107898" y="81519"/>
                        </a:cubicBezTo>
                        <a:cubicBezTo>
                          <a:pt x="120601" y="82535"/>
                          <a:pt x="133303" y="82281"/>
                          <a:pt x="146006" y="81265"/>
                        </a:cubicBezTo>
                        <a:cubicBezTo>
                          <a:pt x="159724" y="79994"/>
                          <a:pt x="222221" y="61194"/>
                          <a:pt x="236702" y="54081"/>
                        </a:cubicBezTo>
                        <a:cubicBezTo>
                          <a:pt x="242545" y="51032"/>
                          <a:pt x="267188" y="46460"/>
                          <a:pt x="274302" y="45189"/>
                        </a:cubicBezTo>
                        <a:close/>
                        <a:moveTo>
                          <a:pt x="194275" y="70086"/>
                        </a:moveTo>
                        <a:cubicBezTo>
                          <a:pt x="194784" y="70086"/>
                          <a:pt x="195038" y="69832"/>
                          <a:pt x="195292" y="69832"/>
                        </a:cubicBezTo>
                        <a:cubicBezTo>
                          <a:pt x="194784" y="70086"/>
                          <a:pt x="194021" y="70340"/>
                          <a:pt x="193513" y="70340"/>
                        </a:cubicBezTo>
                        <a:cubicBezTo>
                          <a:pt x="193767" y="70340"/>
                          <a:pt x="194021" y="70086"/>
                          <a:pt x="194275" y="70086"/>
                        </a:cubicBezTo>
                        <a:close/>
                        <a:moveTo>
                          <a:pt x="197578" y="70340"/>
                        </a:moveTo>
                        <a:cubicBezTo>
                          <a:pt x="197832" y="70595"/>
                          <a:pt x="197578" y="70849"/>
                          <a:pt x="197578" y="70340"/>
                        </a:cubicBezTo>
                        <a:lnTo>
                          <a:pt x="197578" y="70340"/>
                        </a:lnTo>
                        <a:close/>
                      </a:path>
                    </a:pathLst>
                  </a:custGeom>
                  <a:solidFill>
                    <a:srgbClr val="BCBEBE"/>
                  </a:solidFill>
                  <a:ln w="253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32" name="Freeform: Shape 42">
                  <a:extLst>
                    <a:ext uri="{FF2B5EF4-FFF2-40B4-BE49-F238E27FC236}">
                      <a16:creationId xmlns:a16="http://schemas.microsoft.com/office/drawing/2014/main" id="{BEB19D47-A646-4CD2-AF65-47EC3A5BA45E}"/>
                    </a:ext>
                  </a:extLst>
                </p:cNvPr>
                <p:cNvSpPr/>
                <p:nvPr/>
              </p:nvSpPr>
              <p:spPr>
                <a:xfrm>
                  <a:off x="5718453" y="5746751"/>
                  <a:ext cx="336799" cy="258278"/>
                </a:xfrm>
                <a:custGeom>
                  <a:avLst/>
                  <a:gdLst>
                    <a:gd name="connsiteX0" fmla="*/ 71040 w 336799"/>
                    <a:gd name="connsiteY0" fmla="*/ 148942 h 258278"/>
                    <a:gd name="connsiteX1" fmla="*/ 160268 w 336799"/>
                    <a:gd name="connsiteY1" fmla="*/ 243662 h 258278"/>
                    <a:gd name="connsiteX2" fmla="*/ 134872 w 336799"/>
                    <a:gd name="connsiteY2" fmla="*/ 256360 h 258278"/>
                    <a:gd name="connsiteX3" fmla="*/ 51822 w 336799"/>
                    <a:gd name="connsiteY3" fmla="*/ 237141 h 258278"/>
                    <a:gd name="connsiteX4" fmla="*/ 10296 w 336799"/>
                    <a:gd name="connsiteY4" fmla="*/ 201108 h 258278"/>
                    <a:gd name="connsiteX5" fmla="*/ 0 w 336799"/>
                    <a:gd name="connsiteY5" fmla="*/ 185320 h 258278"/>
                    <a:gd name="connsiteX6" fmla="*/ 319637 w 336799"/>
                    <a:gd name="connsiteY6" fmla="*/ 132083 h 258278"/>
                    <a:gd name="connsiteX7" fmla="*/ 334264 w 336799"/>
                    <a:gd name="connsiteY7" fmla="*/ 145169 h 258278"/>
                    <a:gd name="connsiteX8" fmla="*/ 321910 w 336799"/>
                    <a:gd name="connsiteY8" fmla="*/ 179830 h 258278"/>
                    <a:gd name="connsiteX9" fmla="*/ 287934 w 336799"/>
                    <a:gd name="connsiteY9" fmla="*/ 167476 h 258278"/>
                    <a:gd name="connsiteX10" fmla="*/ 299602 w 336799"/>
                    <a:gd name="connsiteY10" fmla="*/ 133156 h 258278"/>
                    <a:gd name="connsiteX11" fmla="*/ 319637 w 336799"/>
                    <a:gd name="connsiteY11" fmla="*/ 132083 h 258278"/>
                    <a:gd name="connsiteX12" fmla="*/ 110505 w 336799"/>
                    <a:gd name="connsiteY12" fmla="*/ 120801 h 258278"/>
                    <a:gd name="connsiteX13" fmla="*/ 149285 w 336799"/>
                    <a:gd name="connsiteY13" fmla="*/ 136245 h 258278"/>
                    <a:gd name="connsiteX14" fmla="*/ 166101 w 336799"/>
                    <a:gd name="connsiteY14" fmla="*/ 151689 h 258278"/>
                    <a:gd name="connsiteX15" fmla="*/ 150315 w 336799"/>
                    <a:gd name="connsiteY15" fmla="*/ 167476 h 258278"/>
                    <a:gd name="connsiteX16" fmla="*/ 133156 w 336799"/>
                    <a:gd name="connsiteY16" fmla="*/ 158896 h 258278"/>
                    <a:gd name="connsiteX17" fmla="*/ 89228 w 336799"/>
                    <a:gd name="connsiteY17" fmla="*/ 135902 h 258278"/>
                    <a:gd name="connsiteX18" fmla="*/ 241602 w 336799"/>
                    <a:gd name="connsiteY18" fmla="*/ 93003 h 258278"/>
                    <a:gd name="connsiteX19" fmla="*/ 241945 w 336799"/>
                    <a:gd name="connsiteY19" fmla="*/ 94376 h 258278"/>
                    <a:gd name="connsiteX20" fmla="*/ 241945 w 336799"/>
                    <a:gd name="connsiteY20" fmla="*/ 95406 h 258278"/>
                    <a:gd name="connsiteX21" fmla="*/ 241602 w 336799"/>
                    <a:gd name="connsiteY21" fmla="*/ 93003 h 258278"/>
                    <a:gd name="connsiteX22" fmla="*/ 180516 w 336799"/>
                    <a:gd name="connsiteY22" fmla="*/ 0 h 258278"/>
                    <a:gd name="connsiteX23" fmla="*/ 196303 w 336799"/>
                    <a:gd name="connsiteY23" fmla="*/ 7893 h 258278"/>
                    <a:gd name="connsiteX24" fmla="*/ 235769 w 336799"/>
                    <a:gd name="connsiteY24" fmla="*/ 12698 h 258278"/>
                    <a:gd name="connsiteX25" fmla="*/ 236112 w 336799"/>
                    <a:gd name="connsiteY25" fmla="*/ 94376 h 258278"/>
                    <a:gd name="connsiteX26" fmla="*/ 230964 w 336799"/>
                    <a:gd name="connsiteY26" fmla="*/ 109475 h 258278"/>
                    <a:gd name="connsiteX27" fmla="*/ 204882 w 336799"/>
                    <a:gd name="connsiteY27" fmla="*/ 125606 h 258278"/>
                    <a:gd name="connsiteX28" fmla="*/ 187722 w 336799"/>
                    <a:gd name="connsiteY28" fmla="*/ 125263 h 258278"/>
                    <a:gd name="connsiteX29" fmla="*/ 138990 w 336799"/>
                    <a:gd name="connsiteY29" fmla="*/ 104672 h 258278"/>
                    <a:gd name="connsiteX30" fmla="*/ 167818 w 336799"/>
                    <a:gd name="connsiteY30" fmla="*/ 96434 h 258278"/>
                    <a:gd name="connsiteX31" fmla="*/ 179486 w 336799"/>
                    <a:gd name="connsiteY31" fmla="*/ 82707 h 258278"/>
                    <a:gd name="connsiteX32" fmla="*/ 180516 w 336799"/>
                    <a:gd name="connsiteY32" fmla="*/ 0 h 2582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336799" h="258278">
                      <a:moveTo>
                        <a:pt x="71040" y="148942"/>
                      </a:moveTo>
                      <a:cubicBezTo>
                        <a:pt x="117370" y="164042"/>
                        <a:pt x="150658" y="193901"/>
                        <a:pt x="160268" y="243662"/>
                      </a:cubicBezTo>
                      <a:cubicBezTo>
                        <a:pt x="167131" y="264253"/>
                        <a:pt x="145168" y="257389"/>
                        <a:pt x="134872" y="256360"/>
                      </a:cubicBezTo>
                      <a:cubicBezTo>
                        <a:pt x="106731" y="253272"/>
                        <a:pt x="78933" y="246065"/>
                        <a:pt x="51822" y="237141"/>
                      </a:cubicBezTo>
                      <a:cubicBezTo>
                        <a:pt x="32603" y="230964"/>
                        <a:pt x="19219" y="218611"/>
                        <a:pt x="10296" y="201108"/>
                      </a:cubicBezTo>
                      <a:cubicBezTo>
                        <a:pt x="7207" y="195616"/>
                        <a:pt x="3776" y="190125"/>
                        <a:pt x="0" y="185320"/>
                      </a:cubicBezTo>
                      <a:close/>
                      <a:moveTo>
                        <a:pt x="319637" y="132083"/>
                      </a:moveTo>
                      <a:cubicBezTo>
                        <a:pt x="325943" y="134272"/>
                        <a:pt x="331347" y="138819"/>
                        <a:pt x="334264" y="145169"/>
                      </a:cubicBezTo>
                      <a:cubicBezTo>
                        <a:pt x="340443" y="158210"/>
                        <a:pt x="334951" y="173310"/>
                        <a:pt x="321910" y="179830"/>
                      </a:cubicBezTo>
                      <a:cubicBezTo>
                        <a:pt x="308183" y="186351"/>
                        <a:pt x="294797" y="181546"/>
                        <a:pt x="287934" y="167476"/>
                      </a:cubicBezTo>
                      <a:cubicBezTo>
                        <a:pt x="281413" y="153748"/>
                        <a:pt x="286217" y="139333"/>
                        <a:pt x="299602" y="133156"/>
                      </a:cubicBezTo>
                      <a:cubicBezTo>
                        <a:pt x="306123" y="130068"/>
                        <a:pt x="313330" y="129896"/>
                        <a:pt x="319637" y="132083"/>
                      </a:cubicBezTo>
                      <a:close/>
                      <a:moveTo>
                        <a:pt x="110505" y="120801"/>
                      </a:moveTo>
                      <a:cubicBezTo>
                        <a:pt x="120801" y="124918"/>
                        <a:pt x="142765" y="132814"/>
                        <a:pt x="149285" y="136245"/>
                      </a:cubicBezTo>
                      <a:cubicBezTo>
                        <a:pt x="154433" y="138991"/>
                        <a:pt x="169533" y="146198"/>
                        <a:pt x="166101" y="151689"/>
                      </a:cubicBezTo>
                      <a:cubicBezTo>
                        <a:pt x="161640" y="158896"/>
                        <a:pt x="157178" y="162327"/>
                        <a:pt x="150315" y="167476"/>
                      </a:cubicBezTo>
                      <a:cubicBezTo>
                        <a:pt x="144823" y="171593"/>
                        <a:pt x="137617" y="161984"/>
                        <a:pt x="133156" y="158896"/>
                      </a:cubicBezTo>
                      <a:cubicBezTo>
                        <a:pt x="127665" y="155121"/>
                        <a:pt x="96435" y="133843"/>
                        <a:pt x="89228" y="135902"/>
                      </a:cubicBezTo>
                      <a:close/>
                      <a:moveTo>
                        <a:pt x="241602" y="93003"/>
                      </a:moveTo>
                      <a:cubicBezTo>
                        <a:pt x="241602" y="93689"/>
                        <a:pt x="241945" y="94033"/>
                        <a:pt x="241945" y="94376"/>
                      </a:cubicBezTo>
                      <a:cubicBezTo>
                        <a:pt x="241945" y="94719"/>
                        <a:pt x="241945" y="95063"/>
                        <a:pt x="241945" y="95406"/>
                      </a:cubicBezTo>
                      <a:cubicBezTo>
                        <a:pt x="241945" y="94719"/>
                        <a:pt x="241602" y="93689"/>
                        <a:pt x="241602" y="93003"/>
                      </a:cubicBezTo>
                      <a:close/>
                      <a:moveTo>
                        <a:pt x="180516" y="0"/>
                      </a:moveTo>
                      <a:cubicBezTo>
                        <a:pt x="184291" y="6177"/>
                        <a:pt x="190812" y="5834"/>
                        <a:pt x="196303" y="7893"/>
                      </a:cubicBezTo>
                      <a:cubicBezTo>
                        <a:pt x="208656" y="12698"/>
                        <a:pt x="216551" y="11669"/>
                        <a:pt x="235769" y="12698"/>
                      </a:cubicBezTo>
                      <a:cubicBezTo>
                        <a:pt x="236456" y="38780"/>
                        <a:pt x="235769" y="68293"/>
                        <a:pt x="236112" y="94376"/>
                      </a:cubicBezTo>
                      <a:cubicBezTo>
                        <a:pt x="236456" y="99867"/>
                        <a:pt x="237485" y="105701"/>
                        <a:pt x="230964" y="109475"/>
                      </a:cubicBezTo>
                      <a:cubicBezTo>
                        <a:pt x="222041" y="114624"/>
                        <a:pt x="213461" y="120115"/>
                        <a:pt x="204882" y="125606"/>
                      </a:cubicBezTo>
                      <a:cubicBezTo>
                        <a:pt x="198705" y="129382"/>
                        <a:pt x="193900" y="129725"/>
                        <a:pt x="187722" y="125263"/>
                      </a:cubicBezTo>
                      <a:cubicBezTo>
                        <a:pt x="172966" y="114967"/>
                        <a:pt x="155806" y="110162"/>
                        <a:pt x="138990" y="104672"/>
                      </a:cubicBezTo>
                      <a:cubicBezTo>
                        <a:pt x="147913" y="98494"/>
                        <a:pt x="158209" y="97808"/>
                        <a:pt x="167818" y="96434"/>
                      </a:cubicBezTo>
                      <a:cubicBezTo>
                        <a:pt x="176055" y="95062"/>
                        <a:pt x="179143" y="93003"/>
                        <a:pt x="179486" y="82707"/>
                      </a:cubicBezTo>
                      <a:cubicBezTo>
                        <a:pt x="180516" y="55252"/>
                        <a:pt x="176055" y="27455"/>
                        <a:pt x="180516" y="0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2539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27" name="Group 45">
                <a:extLst>
                  <a:ext uri="{FF2B5EF4-FFF2-40B4-BE49-F238E27FC236}">
                    <a16:creationId xmlns:a16="http://schemas.microsoft.com/office/drawing/2014/main" id="{4B55B3D1-AD9E-4A5C-956B-92BDAE0ABCB6}"/>
                  </a:ext>
                </a:extLst>
              </p:cNvPr>
              <p:cNvGrpSpPr/>
              <p:nvPr/>
            </p:nvGrpSpPr>
            <p:grpSpPr>
              <a:xfrm>
                <a:off x="5940772" y="5609818"/>
                <a:ext cx="295902" cy="435172"/>
                <a:chOff x="5930781" y="5711305"/>
                <a:chExt cx="219049" cy="322147"/>
              </a:xfrm>
            </p:grpSpPr>
            <p:sp>
              <p:nvSpPr>
                <p:cNvPr id="128" name="Freeform: Shape 46">
                  <a:extLst>
                    <a:ext uri="{FF2B5EF4-FFF2-40B4-BE49-F238E27FC236}">
                      <a16:creationId xmlns:a16="http://schemas.microsoft.com/office/drawing/2014/main" id="{B17D9FC4-5EB9-4552-9D76-DB7F162B9B0A}"/>
                    </a:ext>
                  </a:extLst>
                </p:cNvPr>
                <p:cNvSpPr/>
                <p:nvPr/>
              </p:nvSpPr>
              <p:spPr>
                <a:xfrm>
                  <a:off x="5930781" y="5711305"/>
                  <a:ext cx="218484" cy="320105"/>
                </a:xfrm>
                <a:custGeom>
                  <a:avLst/>
                  <a:gdLst>
                    <a:gd name="connsiteX0" fmla="*/ 163918 w 218484"/>
                    <a:gd name="connsiteY0" fmla="*/ 148630 h 320104"/>
                    <a:gd name="connsiteX1" fmla="*/ 218793 w 218484"/>
                    <a:gd name="connsiteY1" fmla="*/ 121192 h 320104"/>
                    <a:gd name="connsiteX2" fmla="*/ 208377 w 218484"/>
                    <a:gd name="connsiteY2" fmla="*/ 113317 h 320104"/>
                    <a:gd name="connsiteX3" fmla="*/ 183734 w 218484"/>
                    <a:gd name="connsiteY3" fmla="*/ 71906 h 320104"/>
                    <a:gd name="connsiteX4" fmla="*/ 160362 w 218484"/>
                    <a:gd name="connsiteY4" fmla="*/ 1788 h 320104"/>
                    <a:gd name="connsiteX5" fmla="*/ 154518 w 218484"/>
                    <a:gd name="connsiteY5" fmla="*/ 518 h 320104"/>
                    <a:gd name="connsiteX6" fmla="*/ 106757 w 218484"/>
                    <a:gd name="connsiteY6" fmla="*/ 24399 h 320104"/>
                    <a:gd name="connsiteX7" fmla="*/ 87957 w 218484"/>
                    <a:gd name="connsiteY7" fmla="*/ 27447 h 320104"/>
                    <a:gd name="connsiteX8" fmla="*/ 77033 w 218484"/>
                    <a:gd name="connsiteY8" fmla="*/ 29226 h 320104"/>
                    <a:gd name="connsiteX9" fmla="*/ 22666 w 218484"/>
                    <a:gd name="connsiteY9" fmla="*/ 55139 h 320104"/>
                    <a:gd name="connsiteX10" fmla="*/ 1325 w 218484"/>
                    <a:gd name="connsiteY10" fmla="*/ 88420 h 320104"/>
                    <a:gd name="connsiteX11" fmla="*/ 9709 w 218484"/>
                    <a:gd name="connsiteY11" fmla="*/ 126019 h 320104"/>
                    <a:gd name="connsiteX12" fmla="*/ 24698 w 218484"/>
                    <a:gd name="connsiteY12" fmla="*/ 219510 h 320104"/>
                    <a:gd name="connsiteX13" fmla="*/ 40957 w 218484"/>
                    <a:gd name="connsiteY13" fmla="*/ 253807 h 320104"/>
                    <a:gd name="connsiteX14" fmla="*/ 132924 w 218484"/>
                    <a:gd name="connsiteY14" fmla="*/ 321893 h 320104"/>
                    <a:gd name="connsiteX15" fmla="*/ 156297 w 218484"/>
                    <a:gd name="connsiteY15" fmla="*/ 305888 h 320104"/>
                    <a:gd name="connsiteX16" fmla="*/ 152740 w 218484"/>
                    <a:gd name="connsiteY16" fmla="*/ 301569 h 320104"/>
                    <a:gd name="connsiteX17" fmla="*/ 152994 w 218484"/>
                    <a:gd name="connsiteY17" fmla="*/ 301569 h 320104"/>
                    <a:gd name="connsiteX18" fmla="*/ 154518 w 218484"/>
                    <a:gd name="connsiteY18" fmla="*/ 242375 h 320104"/>
                    <a:gd name="connsiteX19" fmla="*/ 160362 w 218484"/>
                    <a:gd name="connsiteY19" fmla="*/ 208078 h 320104"/>
                    <a:gd name="connsiteX20" fmla="*/ 162140 w 218484"/>
                    <a:gd name="connsiteY20" fmla="*/ 182673 h 320104"/>
                    <a:gd name="connsiteX21" fmla="*/ 158329 w 218484"/>
                    <a:gd name="connsiteY21" fmla="*/ 160824 h 320104"/>
                    <a:gd name="connsiteX22" fmla="*/ 163918 w 218484"/>
                    <a:gd name="connsiteY22" fmla="*/ 148630 h 3201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218484" h="320104">
                      <a:moveTo>
                        <a:pt x="163918" y="148630"/>
                      </a:moveTo>
                      <a:cubicBezTo>
                        <a:pt x="181956" y="139230"/>
                        <a:pt x="202026" y="133133"/>
                        <a:pt x="218793" y="121192"/>
                      </a:cubicBezTo>
                      <a:cubicBezTo>
                        <a:pt x="213458" y="120938"/>
                        <a:pt x="211680" y="116365"/>
                        <a:pt x="208377" y="113317"/>
                      </a:cubicBezTo>
                      <a:cubicBezTo>
                        <a:pt x="201264" y="106457"/>
                        <a:pt x="186783" y="77750"/>
                        <a:pt x="183734" y="71906"/>
                      </a:cubicBezTo>
                      <a:cubicBezTo>
                        <a:pt x="173064" y="49550"/>
                        <a:pt x="163918" y="26685"/>
                        <a:pt x="160362" y="1788"/>
                      </a:cubicBezTo>
                      <a:cubicBezTo>
                        <a:pt x="158837" y="10"/>
                        <a:pt x="156551" y="-498"/>
                        <a:pt x="154518" y="518"/>
                      </a:cubicBezTo>
                      <a:cubicBezTo>
                        <a:pt x="138005" y="7123"/>
                        <a:pt x="120730" y="12712"/>
                        <a:pt x="106757" y="24399"/>
                      </a:cubicBezTo>
                      <a:cubicBezTo>
                        <a:pt x="100914" y="27955"/>
                        <a:pt x="95324" y="30750"/>
                        <a:pt x="87957" y="27447"/>
                      </a:cubicBezTo>
                      <a:cubicBezTo>
                        <a:pt x="84400" y="25923"/>
                        <a:pt x="80590" y="27447"/>
                        <a:pt x="77033" y="29226"/>
                      </a:cubicBezTo>
                      <a:cubicBezTo>
                        <a:pt x="58995" y="37863"/>
                        <a:pt x="40957" y="46501"/>
                        <a:pt x="22666" y="55139"/>
                      </a:cubicBezTo>
                      <a:cubicBezTo>
                        <a:pt x="5136" y="56917"/>
                        <a:pt x="-3502" y="71398"/>
                        <a:pt x="1325" y="88420"/>
                      </a:cubicBezTo>
                      <a:cubicBezTo>
                        <a:pt x="3358" y="95533"/>
                        <a:pt x="9963" y="119668"/>
                        <a:pt x="9709" y="126019"/>
                      </a:cubicBezTo>
                      <a:cubicBezTo>
                        <a:pt x="9455" y="142025"/>
                        <a:pt x="19871" y="206554"/>
                        <a:pt x="24698" y="219510"/>
                      </a:cubicBezTo>
                      <a:cubicBezTo>
                        <a:pt x="29271" y="231451"/>
                        <a:pt x="34606" y="242883"/>
                        <a:pt x="40957" y="253807"/>
                      </a:cubicBezTo>
                      <a:cubicBezTo>
                        <a:pt x="41974" y="255586"/>
                        <a:pt x="73222" y="314017"/>
                        <a:pt x="132924" y="321893"/>
                      </a:cubicBezTo>
                      <a:cubicBezTo>
                        <a:pt x="148167" y="323925"/>
                        <a:pt x="156297" y="322147"/>
                        <a:pt x="156297" y="305888"/>
                      </a:cubicBezTo>
                      <a:cubicBezTo>
                        <a:pt x="156297" y="303347"/>
                        <a:pt x="154773" y="302077"/>
                        <a:pt x="152740" y="301569"/>
                      </a:cubicBezTo>
                      <a:cubicBezTo>
                        <a:pt x="152740" y="301569"/>
                        <a:pt x="152994" y="301569"/>
                        <a:pt x="152994" y="301569"/>
                      </a:cubicBezTo>
                      <a:lnTo>
                        <a:pt x="154518" y="242375"/>
                      </a:lnTo>
                      <a:cubicBezTo>
                        <a:pt x="156805" y="231196"/>
                        <a:pt x="158075" y="220272"/>
                        <a:pt x="160362" y="208078"/>
                      </a:cubicBezTo>
                      <a:cubicBezTo>
                        <a:pt x="162648" y="199694"/>
                        <a:pt x="162394" y="190803"/>
                        <a:pt x="162140" y="182673"/>
                      </a:cubicBezTo>
                      <a:cubicBezTo>
                        <a:pt x="163410" y="174797"/>
                        <a:pt x="160362" y="167938"/>
                        <a:pt x="158329" y="160824"/>
                      </a:cubicBezTo>
                      <a:cubicBezTo>
                        <a:pt x="156805" y="154981"/>
                        <a:pt x="157313" y="152187"/>
                        <a:pt x="163918" y="148630"/>
                      </a:cubicBezTo>
                      <a:close/>
                    </a:path>
                  </a:pathLst>
                </a:custGeom>
                <a:solidFill>
                  <a:schemeClr val="accent5">
                    <a:lumMod val="40000"/>
                    <a:lumOff val="60000"/>
                  </a:schemeClr>
                </a:solidFill>
                <a:ln w="253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9" name="Freeform: Shape 47">
                  <a:extLst>
                    <a:ext uri="{FF2B5EF4-FFF2-40B4-BE49-F238E27FC236}">
                      <a16:creationId xmlns:a16="http://schemas.microsoft.com/office/drawing/2014/main" id="{2676C8DC-F177-42FA-8A67-C563662A8370}"/>
                    </a:ext>
                  </a:extLst>
                </p:cNvPr>
                <p:cNvSpPr/>
                <p:nvPr/>
              </p:nvSpPr>
              <p:spPr>
                <a:xfrm>
                  <a:off x="5984441" y="5777114"/>
                  <a:ext cx="165389" cy="235760"/>
                </a:xfrm>
                <a:custGeom>
                  <a:avLst/>
                  <a:gdLst>
                    <a:gd name="connsiteX0" fmla="*/ 9654 w 165389"/>
                    <a:gd name="connsiteY0" fmla="*/ 147603 h 235760"/>
                    <a:gd name="connsiteX1" fmla="*/ 101620 w 165389"/>
                    <a:gd name="connsiteY1" fmla="*/ 176566 h 235760"/>
                    <a:gd name="connsiteX2" fmla="*/ 100096 w 165389"/>
                    <a:gd name="connsiteY2" fmla="*/ 235760 h 235760"/>
                    <a:gd name="connsiteX3" fmla="*/ 86123 w 165389"/>
                    <a:gd name="connsiteY3" fmla="*/ 233982 h 235760"/>
                    <a:gd name="connsiteX4" fmla="*/ 48778 w 165389"/>
                    <a:gd name="connsiteY4" fmla="*/ 217977 h 235760"/>
                    <a:gd name="connsiteX5" fmla="*/ 9400 w 165389"/>
                    <a:gd name="connsiteY5" fmla="*/ 168437 h 235760"/>
                    <a:gd name="connsiteX6" fmla="*/ 9654 w 165389"/>
                    <a:gd name="connsiteY6" fmla="*/ 147603 h 235760"/>
                    <a:gd name="connsiteX7" fmla="*/ 68848 w 165389"/>
                    <a:gd name="connsiteY7" fmla="*/ 114069 h 235760"/>
                    <a:gd name="connsiteX8" fmla="*/ 84600 w 165389"/>
                    <a:gd name="connsiteY8" fmla="*/ 120420 h 235760"/>
                    <a:gd name="connsiteX9" fmla="*/ 107465 w 165389"/>
                    <a:gd name="connsiteY9" fmla="*/ 141252 h 235760"/>
                    <a:gd name="connsiteX10" fmla="*/ 104162 w 165389"/>
                    <a:gd name="connsiteY10" fmla="*/ 160306 h 235760"/>
                    <a:gd name="connsiteX11" fmla="*/ 74692 w 165389"/>
                    <a:gd name="connsiteY11" fmla="*/ 138458 h 235760"/>
                    <a:gd name="connsiteX12" fmla="*/ 63513 w 165389"/>
                    <a:gd name="connsiteY12" fmla="*/ 129566 h 235760"/>
                    <a:gd name="connsiteX13" fmla="*/ 68848 w 165389"/>
                    <a:gd name="connsiteY13" fmla="*/ 114069 h 235760"/>
                    <a:gd name="connsiteX14" fmla="*/ 138967 w 165389"/>
                    <a:gd name="connsiteY14" fmla="*/ 23118 h 235760"/>
                    <a:gd name="connsiteX15" fmla="*/ 154972 w 165389"/>
                    <a:gd name="connsiteY15" fmla="*/ 48015 h 235760"/>
                    <a:gd name="connsiteX16" fmla="*/ 165389 w 165389"/>
                    <a:gd name="connsiteY16" fmla="*/ 55891 h 235760"/>
                    <a:gd name="connsiteX17" fmla="*/ 110513 w 165389"/>
                    <a:gd name="connsiteY17" fmla="*/ 83328 h 235760"/>
                    <a:gd name="connsiteX18" fmla="*/ 105178 w 165389"/>
                    <a:gd name="connsiteY18" fmla="*/ 95523 h 235760"/>
                    <a:gd name="connsiteX19" fmla="*/ 108989 w 165389"/>
                    <a:gd name="connsiteY19" fmla="*/ 117117 h 235760"/>
                    <a:gd name="connsiteX20" fmla="*/ 79518 w 165389"/>
                    <a:gd name="connsiteY20" fmla="*/ 91458 h 235760"/>
                    <a:gd name="connsiteX21" fmla="*/ 73675 w 165389"/>
                    <a:gd name="connsiteY21" fmla="*/ 80280 h 235760"/>
                    <a:gd name="connsiteX22" fmla="*/ 75961 w 165389"/>
                    <a:gd name="connsiteY22" fmla="*/ 57669 h 235760"/>
                    <a:gd name="connsiteX23" fmla="*/ 84345 w 165389"/>
                    <a:gd name="connsiteY23" fmla="*/ 49285 h 235760"/>
                    <a:gd name="connsiteX24" fmla="*/ 138967 w 165389"/>
                    <a:gd name="connsiteY24" fmla="*/ 23118 h 235760"/>
                    <a:gd name="connsiteX25" fmla="*/ 19055 w 165389"/>
                    <a:gd name="connsiteY25" fmla="*/ 0 h 235760"/>
                    <a:gd name="connsiteX26" fmla="*/ 38109 w 165389"/>
                    <a:gd name="connsiteY26" fmla="*/ 19309 h 235760"/>
                    <a:gd name="connsiteX27" fmla="*/ 19055 w 165389"/>
                    <a:gd name="connsiteY27" fmla="*/ 38109 h 235760"/>
                    <a:gd name="connsiteX28" fmla="*/ 0 w 165389"/>
                    <a:gd name="connsiteY28" fmla="*/ 19309 h 235760"/>
                    <a:gd name="connsiteX29" fmla="*/ 19055 w 165389"/>
                    <a:gd name="connsiteY29" fmla="*/ 0 h 2357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165389" h="235760">
                      <a:moveTo>
                        <a:pt x="9654" y="147603"/>
                      </a:moveTo>
                      <a:cubicBezTo>
                        <a:pt x="45983" y="137949"/>
                        <a:pt x="76723" y="150652"/>
                        <a:pt x="101620" y="176566"/>
                      </a:cubicBezTo>
                      <a:lnTo>
                        <a:pt x="100096" y="235760"/>
                      </a:lnTo>
                      <a:cubicBezTo>
                        <a:pt x="95523" y="234744"/>
                        <a:pt x="90950" y="234236"/>
                        <a:pt x="86123" y="233982"/>
                      </a:cubicBezTo>
                      <a:cubicBezTo>
                        <a:pt x="71388" y="233728"/>
                        <a:pt x="58940" y="228647"/>
                        <a:pt x="48778" y="217977"/>
                      </a:cubicBezTo>
                      <a:cubicBezTo>
                        <a:pt x="34043" y="202734"/>
                        <a:pt x="20324" y="186474"/>
                        <a:pt x="9400" y="168437"/>
                      </a:cubicBezTo>
                      <a:cubicBezTo>
                        <a:pt x="5335" y="162084"/>
                        <a:pt x="-6351" y="149636"/>
                        <a:pt x="9654" y="147603"/>
                      </a:cubicBezTo>
                      <a:close/>
                      <a:moveTo>
                        <a:pt x="68848" y="114069"/>
                      </a:moveTo>
                      <a:cubicBezTo>
                        <a:pt x="71388" y="110258"/>
                        <a:pt x="81043" y="117879"/>
                        <a:pt x="84600" y="120420"/>
                      </a:cubicBezTo>
                      <a:cubicBezTo>
                        <a:pt x="89173" y="123468"/>
                        <a:pt x="101367" y="135663"/>
                        <a:pt x="107465" y="141252"/>
                      </a:cubicBezTo>
                      <a:lnTo>
                        <a:pt x="104162" y="160306"/>
                      </a:lnTo>
                      <a:cubicBezTo>
                        <a:pt x="103146" y="154717"/>
                        <a:pt x="79011" y="140998"/>
                        <a:pt x="74692" y="138458"/>
                      </a:cubicBezTo>
                      <a:cubicBezTo>
                        <a:pt x="71134" y="136425"/>
                        <a:pt x="62496" y="134393"/>
                        <a:pt x="63513" y="129566"/>
                      </a:cubicBezTo>
                      <a:cubicBezTo>
                        <a:pt x="64783" y="123468"/>
                        <a:pt x="65545" y="119150"/>
                        <a:pt x="68848" y="114069"/>
                      </a:cubicBezTo>
                      <a:close/>
                      <a:moveTo>
                        <a:pt x="138967" y="23118"/>
                      </a:moveTo>
                      <a:cubicBezTo>
                        <a:pt x="145827" y="35567"/>
                        <a:pt x="147859" y="41156"/>
                        <a:pt x="154972" y="48015"/>
                      </a:cubicBezTo>
                      <a:cubicBezTo>
                        <a:pt x="158275" y="51064"/>
                        <a:pt x="160053" y="55637"/>
                        <a:pt x="165389" y="55891"/>
                      </a:cubicBezTo>
                      <a:cubicBezTo>
                        <a:pt x="148621" y="67831"/>
                        <a:pt x="128551" y="73674"/>
                        <a:pt x="110513" y="83328"/>
                      </a:cubicBezTo>
                      <a:cubicBezTo>
                        <a:pt x="103908" y="86885"/>
                        <a:pt x="103400" y="89426"/>
                        <a:pt x="105178" y="95523"/>
                      </a:cubicBezTo>
                      <a:cubicBezTo>
                        <a:pt x="107211" y="102128"/>
                        <a:pt x="110259" y="109241"/>
                        <a:pt x="108989" y="117117"/>
                      </a:cubicBezTo>
                      <a:cubicBezTo>
                        <a:pt x="99843" y="107717"/>
                        <a:pt x="91204" y="97809"/>
                        <a:pt x="79518" y="91458"/>
                      </a:cubicBezTo>
                      <a:cubicBezTo>
                        <a:pt x="74691" y="88917"/>
                        <a:pt x="73167" y="85361"/>
                        <a:pt x="73675" y="80280"/>
                      </a:cubicBezTo>
                      <a:cubicBezTo>
                        <a:pt x="74691" y="72658"/>
                        <a:pt x="75453" y="65291"/>
                        <a:pt x="75961" y="57669"/>
                      </a:cubicBezTo>
                      <a:cubicBezTo>
                        <a:pt x="76215" y="52080"/>
                        <a:pt x="80534" y="51064"/>
                        <a:pt x="84345" y="49285"/>
                      </a:cubicBezTo>
                      <a:cubicBezTo>
                        <a:pt x="101876" y="41156"/>
                        <a:pt x="121184" y="31248"/>
                        <a:pt x="138967" y="23118"/>
                      </a:cubicBezTo>
                      <a:close/>
                      <a:moveTo>
                        <a:pt x="19055" y="0"/>
                      </a:moveTo>
                      <a:cubicBezTo>
                        <a:pt x="29471" y="0"/>
                        <a:pt x="38109" y="8638"/>
                        <a:pt x="38109" y="19309"/>
                      </a:cubicBezTo>
                      <a:cubicBezTo>
                        <a:pt x="38363" y="30233"/>
                        <a:pt x="30487" y="38109"/>
                        <a:pt x="19055" y="38109"/>
                      </a:cubicBezTo>
                      <a:cubicBezTo>
                        <a:pt x="7368" y="38109"/>
                        <a:pt x="0" y="30741"/>
                        <a:pt x="0" y="19309"/>
                      </a:cubicBezTo>
                      <a:cubicBezTo>
                        <a:pt x="0" y="8384"/>
                        <a:pt x="8384" y="0"/>
                        <a:pt x="19055" y="0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2539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0" name="Freeform: Shape 48">
                  <a:extLst>
                    <a:ext uri="{FF2B5EF4-FFF2-40B4-BE49-F238E27FC236}">
                      <a16:creationId xmlns:a16="http://schemas.microsoft.com/office/drawing/2014/main" id="{15B4D03B-598D-4A6B-982C-DE16B1B1FCD5}"/>
                    </a:ext>
                  </a:extLst>
                </p:cNvPr>
                <p:cNvSpPr/>
                <p:nvPr/>
              </p:nvSpPr>
              <p:spPr>
                <a:xfrm>
                  <a:off x="5931797" y="5766698"/>
                  <a:ext cx="154971" cy="266754"/>
                </a:xfrm>
                <a:custGeom>
                  <a:avLst/>
                  <a:gdLst>
                    <a:gd name="connsiteX0" fmla="*/ 9455 w 154971"/>
                    <a:gd name="connsiteY0" fmla="*/ 70626 h 266753"/>
                    <a:gd name="connsiteX1" fmla="*/ 24444 w 154971"/>
                    <a:gd name="connsiteY1" fmla="*/ 164117 h 266753"/>
                    <a:gd name="connsiteX2" fmla="*/ 40703 w 154971"/>
                    <a:gd name="connsiteY2" fmla="*/ 198414 h 266753"/>
                    <a:gd name="connsiteX3" fmla="*/ 132670 w 154971"/>
                    <a:gd name="connsiteY3" fmla="*/ 266500 h 266753"/>
                    <a:gd name="connsiteX4" fmla="*/ 156043 w 154971"/>
                    <a:gd name="connsiteY4" fmla="*/ 250495 h 266753"/>
                    <a:gd name="connsiteX5" fmla="*/ 148167 w 154971"/>
                    <a:gd name="connsiteY5" fmla="*/ 245414 h 266753"/>
                    <a:gd name="connsiteX6" fmla="*/ 114886 w 154971"/>
                    <a:gd name="connsiteY6" fmla="*/ 235760 h 266753"/>
                    <a:gd name="connsiteX7" fmla="*/ 63060 w 154971"/>
                    <a:gd name="connsiteY7" fmla="*/ 174279 h 266753"/>
                    <a:gd name="connsiteX8" fmla="*/ 52390 w 154971"/>
                    <a:gd name="connsiteY8" fmla="*/ 153193 h 266753"/>
                    <a:gd name="connsiteX9" fmla="*/ 40449 w 154971"/>
                    <a:gd name="connsiteY9" fmla="*/ 104669 h 266753"/>
                    <a:gd name="connsiteX10" fmla="*/ 22666 w 154971"/>
                    <a:gd name="connsiteY10" fmla="*/ 0 h 266753"/>
                    <a:gd name="connsiteX11" fmla="*/ 1325 w 154971"/>
                    <a:gd name="connsiteY11" fmla="*/ 33281 h 266753"/>
                    <a:gd name="connsiteX12" fmla="*/ 9455 w 154971"/>
                    <a:gd name="connsiteY12" fmla="*/ 70626 h 266753"/>
                    <a:gd name="connsiteX13" fmla="*/ 13520 w 154971"/>
                    <a:gd name="connsiteY13" fmla="*/ 116864 h 266753"/>
                    <a:gd name="connsiteX14" fmla="*/ 13266 w 154971"/>
                    <a:gd name="connsiteY14" fmla="*/ 115085 h 266753"/>
                    <a:gd name="connsiteX15" fmla="*/ 13520 w 154971"/>
                    <a:gd name="connsiteY15" fmla="*/ 116101 h 266753"/>
                    <a:gd name="connsiteX16" fmla="*/ 13520 w 154971"/>
                    <a:gd name="connsiteY16" fmla="*/ 116864 h 266753"/>
                    <a:gd name="connsiteX17" fmla="*/ 11995 w 154971"/>
                    <a:gd name="connsiteY17" fmla="*/ 113053 h 266753"/>
                    <a:gd name="connsiteX18" fmla="*/ 11995 w 154971"/>
                    <a:gd name="connsiteY18" fmla="*/ 113053 h 266753"/>
                    <a:gd name="connsiteX19" fmla="*/ 11995 w 154971"/>
                    <a:gd name="connsiteY19" fmla="*/ 113053 h 2667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54971" h="266753">
                      <a:moveTo>
                        <a:pt x="9455" y="70626"/>
                      </a:moveTo>
                      <a:cubicBezTo>
                        <a:pt x="9201" y="86631"/>
                        <a:pt x="19617" y="151161"/>
                        <a:pt x="24444" y="164117"/>
                      </a:cubicBezTo>
                      <a:cubicBezTo>
                        <a:pt x="29017" y="176058"/>
                        <a:pt x="34352" y="187490"/>
                        <a:pt x="40703" y="198414"/>
                      </a:cubicBezTo>
                      <a:cubicBezTo>
                        <a:pt x="41720" y="200193"/>
                        <a:pt x="72968" y="258624"/>
                        <a:pt x="132670" y="266500"/>
                      </a:cubicBezTo>
                      <a:cubicBezTo>
                        <a:pt x="147913" y="268532"/>
                        <a:pt x="156043" y="266754"/>
                        <a:pt x="156043" y="250495"/>
                      </a:cubicBezTo>
                      <a:cubicBezTo>
                        <a:pt x="156043" y="246176"/>
                        <a:pt x="151978" y="245922"/>
                        <a:pt x="148167" y="245414"/>
                      </a:cubicBezTo>
                      <a:cubicBezTo>
                        <a:pt x="131146" y="242873"/>
                        <a:pt x="117427" y="237792"/>
                        <a:pt x="114886" y="235760"/>
                      </a:cubicBezTo>
                      <a:cubicBezTo>
                        <a:pt x="94308" y="217976"/>
                        <a:pt x="77541" y="196890"/>
                        <a:pt x="63060" y="174279"/>
                      </a:cubicBezTo>
                      <a:cubicBezTo>
                        <a:pt x="60265" y="170214"/>
                        <a:pt x="54168" y="158528"/>
                        <a:pt x="52390" y="153193"/>
                      </a:cubicBezTo>
                      <a:cubicBezTo>
                        <a:pt x="46547" y="137442"/>
                        <a:pt x="40449" y="121691"/>
                        <a:pt x="40449" y="104669"/>
                      </a:cubicBezTo>
                      <a:cubicBezTo>
                        <a:pt x="40195" y="68848"/>
                        <a:pt x="35622" y="33535"/>
                        <a:pt x="22666" y="0"/>
                      </a:cubicBezTo>
                      <a:cubicBezTo>
                        <a:pt x="5136" y="1778"/>
                        <a:pt x="-3502" y="16259"/>
                        <a:pt x="1325" y="33281"/>
                      </a:cubicBezTo>
                      <a:cubicBezTo>
                        <a:pt x="3104" y="39886"/>
                        <a:pt x="9455" y="64275"/>
                        <a:pt x="9455" y="70626"/>
                      </a:cubicBezTo>
                      <a:close/>
                      <a:moveTo>
                        <a:pt x="13520" y="116864"/>
                      </a:moveTo>
                      <a:cubicBezTo>
                        <a:pt x="13520" y="116356"/>
                        <a:pt x="13266" y="115593"/>
                        <a:pt x="13266" y="115085"/>
                      </a:cubicBezTo>
                      <a:cubicBezTo>
                        <a:pt x="13266" y="115339"/>
                        <a:pt x="13520" y="115847"/>
                        <a:pt x="13520" y="116101"/>
                      </a:cubicBezTo>
                      <a:cubicBezTo>
                        <a:pt x="13520" y="116356"/>
                        <a:pt x="13520" y="116610"/>
                        <a:pt x="13520" y="116864"/>
                      </a:cubicBezTo>
                      <a:close/>
                      <a:moveTo>
                        <a:pt x="11995" y="113053"/>
                      </a:moveTo>
                      <a:cubicBezTo>
                        <a:pt x="11488" y="113307"/>
                        <a:pt x="11488" y="113053"/>
                        <a:pt x="11995" y="113053"/>
                      </a:cubicBezTo>
                      <a:lnTo>
                        <a:pt x="11995" y="113053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253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21" name="Freeform: Shape 3">
              <a:extLst>
                <a:ext uri="{FF2B5EF4-FFF2-40B4-BE49-F238E27FC236}">
                  <a16:creationId xmlns:a16="http://schemas.microsoft.com/office/drawing/2014/main" id="{684BAE2A-E1B3-4437-857F-54CBAF93D8F5}"/>
                </a:ext>
              </a:extLst>
            </p:cNvPr>
            <p:cNvSpPr/>
            <p:nvPr/>
          </p:nvSpPr>
          <p:spPr>
            <a:xfrm>
              <a:off x="5207481" y="3183857"/>
              <a:ext cx="1807540" cy="1268871"/>
            </a:xfrm>
            <a:custGeom>
              <a:avLst/>
              <a:gdLst>
                <a:gd name="connsiteX0" fmla="*/ 2591793 w 2591789"/>
                <a:gd name="connsiteY0" fmla="*/ 892421 h 1816924"/>
                <a:gd name="connsiteX1" fmla="*/ 2577098 w 2591789"/>
                <a:gd name="connsiteY1" fmla="*/ 818943 h 1816924"/>
                <a:gd name="connsiteX2" fmla="*/ 2566410 w 2591789"/>
                <a:gd name="connsiteY2" fmla="*/ 806919 h 1816924"/>
                <a:gd name="connsiteX3" fmla="*/ 2363342 w 2591789"/>
                <a:gd name="connsiteY3" fmla="*/ 741011 h 1816924"/>
                <a:gd name="connsiteX4" fmla="*/ 2324598 w 2591789"/>
                <a:gd name="connsiteY4" fmla="*/ 759270 h 1816924"/>
                <a:gd name="connsiteX5" fmla="*/ 2324153 w 2591789"/>
                <a:gd name="connsiteY5" fmla="*/ 730769 h 1816924"/>
                <a:gd name="connsiteX6" fmla="*/ 2306785 w 2591789"/>
                <a:gd name="connsiteY6" fmla="*/ 676439 h 1816924"/>
                <a:gd name="connsiteX7" fmla="*/ 2266261 w 2591789"/>
                <a:gd name="connsiteY7" fmla="*/ 629235 h 1816924"/>
                <a:gd name="connsiteX8" fmla="*/ 2025340 w 2591789"/>
                <a:gd name="connsiteY8" fmla="*/ 435964 h 1816924"/>
                <a:gd name="connsiteX9" fmla="*/ 1549734 w 2591789"/>
                <a:gd name="connsiteY9" fmla="*/ 322406 h 1816924"/>
                <a:gd name="connsiteX10" fmla="*/ 1343994 w 2591789"/>
                <a:gd name="connsiteY10" fmla="*/ 302812 h 1816924"/>
                <a:gd name="connsiteX11" fmla="*/ 1071010 w 2591789"/>
                <a:gd name="connsiteY11" fmla="*/ 251599 h 1816924"/>
                <a:gd name="connsiteX12" fmla="*/ 1043399 w 2591789"/>
                <a:gd name="connsiteY12" fmla="*/ 252045 h 1816924"/>
                <a:gd name="connsiteX13" fmla="*/ 1059877 w 2591789"/>
                <a:gd name="connsiteY13" fmla="*/ 275647 h 1816924"/>
                <a:gd name="connsiteX14" fmla="*/ 1273632 w 2591789"/>
                <a:gd name="connsiteY14" fmla="*/ 396775 h 1816924"/>
                <a:gd name="connsiteX15" fmla="*/ 1473583 w 2591789"/>
                <a:gd name="connsiteY15" fmla="*/ 458230 h 1816924"/>
                <a:gd name="connsiteX16" fmla="*/ 1645033 w 2591789"/>
                <a:gd name="connsiteY16" fmla="*/ 546850 h 1816924"/>
                <a:gd name="connsiteX17" fmla="*/ 1728309 w 2591789"/>
                <a:gd name="connsiteY17" fmla="*/ 668423 h 1816924"/>
                <a:gd name="connsiteX18" fmla="*/ 1713613 w 2591789"/>
                <a:gd name="connsiteY18" fmla="*/ 640813 h 1816924"/>
                <a:gd name="connsiteX19" fmla="*/ 1557749 w 2591789"/>
                <a:gd name="connsiteY19" fmla="*/ 516568 h 1816924"/>
                <a:gd name="connsiteX20" fmla="*/ 1297235 w 2591789"/>
                <a:gd name="connsiteY20" fmla="*/ 451995 h 1816924"/>
                <a:gd name="connsiteX21" fmla="*/ 1103518 w 2591789"/>
                <a:gd name="connsiteY21" fmla="*/ 396775 h 1816924"/>
                <a:gd name="connsiteX22" fmla="*/ 913365 w 2591789"/>
                <a:gd name="connsiteY22" fmla="*/ 226216 h 1816924"/>
                <a:gd name="connsiteX23" fmla="*/ 873285 w 2591789"/>
                <a:gd name="connsiteY23" fmla="*/ 196825 h 1816924"/>
                <a:gd name="connsiteX24" fmla="*/ 718758 w 2591789"/>
                <a:gd name="connsiteY24" fmla="*/ 114885 h 1816924"/>
                <a:gd name="connsiteX25" fmla="*/ 632810 w 2591789"/>
                <a:gd name="connsiteY25" fmla="*/ 13796 h 1816924"/>
                <a:gd name="connsiteX26" fmla="*/ 617224 w 2591789"/>
                <a:gd name="connsiteY26" fmla="*/ 436 h 1816924"/>
                <a:gd name="connsiteX27" fmla="*/ 610099 w 2591789"/>
                <a:gd name="connsiteY27" fmla="*/ 21812 h 1816924"/>
                <a:gd name="connsiteX28" fmla="*/ 612770 w 2591789"/>
                <a:gd name="connsiteY28" fmla="*/ 56992 h 1816924"/>
                <a:gd name="connsiteX29" fmla="*/ 561113 w 2591789"/>
                <a:gd name="connsiteY29" fmla="*/ 228442 h 1816924"/>
                <a:gd name="connsiteX30" fmla="*/ 444883 w 2591789"/>
                <a:gd name="connsiteY30" fmla="*/ 418151 h 1816924"/>
                <a:gd name="connsiteX31" fmla="*/ 348248 w 2591789"/>
                <a:gd name="connsiteY31" fmla="*/ 639032 h 1816924"/>
                <a:gd name="connsiteX32" fmla="*/ 315739 w 2591789"/>
                <a:gd name="connsiteY32" fmla="*/ 834529 h 1816924"/>
                <a:gd name="connsiteX33" fmla="*/ 304606 w 2591789"/>
                <a:gd name="connsiteY33" fmla="*/ 890195 h 1816924"/>
                <a:gd name="connsiteX34" fmla="*/ 282785 w 2591789"/>
                <a:gd name="connsiteY34" fmla="*/ 857241 h 1816924"/>
                <a:gd name="connsiteX35" fmla="*/ 270316 w 2591789"/>
                <a:gd name="connsiteY35" fmla="*/ 850116 h 1816924"/>
                <a:gd name="connsiteX36" fmla="*/ 263636 w 2591789"/>
                <a:gd name="connsiteY36" fmla="*/ 863030 h 1816924"/>
                <a:gd name="connsiteX37" fmla="*/ 264972 w 2591789"/>
                <a:gd name="connsiteY37" fmla="*/ 886632 h 1816924"/>
                <a:gd name="connsiteX38" fmla="*/ 251612 w 2591789"/>
                <a:gd name="connsiteY38" fmla="*/ 827849 h 1816924"/>
                <a:gd name="connsiteX39" fmla="*/ 184368 w 2591789"/>
                <a:gd name="connsiteY39" fmla="*/ 769512 h 1816924"/>
                <a:gd name="connsiteX40" fmla="*/ 166555 w 2591789"/>
                <a:gd name="connsiteY40" fmla="*/ 768176 h 1816924"/>
                <a:gd name="connsiteX41" fmla="*/ 66357 w 2591789"/>
                <a:gd name="connsiteY41" fmla="*/ 797567 h 1816924"/>
                <a:gd name="connsiteX42" fmla="*/ 65466 w 2591789"/>
                <a:gd name="connsiteY42" fmla="*/ 703604 h 1816924"/>
                <a:gd name="connsiteX43" fmla="*/ 57896 w 2591789"/>
                <a:gd name="connsiteY43" fmla="*/ 677775 h 1816924"/>
                <a:gd name="connsiteX44" fmla="*/ 55669 w 2591789"/>
                <a:gd name="connsiteY44" fmla="*/ 799794 h 1816924"/>
                <a:gd name="connsiteX45" fmla="*/ 43200 w 2591789"/>
                <a:gd name="connsiteY45" fmla="*/ 833639 h 1816924"/>
                <a:gd name="connsiteX46" fmla="*/ 2230 w 2591789"/>
                <a:gd name="connsiteY46" fmla="*/ 920032 h 1816924"/>
                <a:gd name="connsiteX47" fmla="*/ 55669 w 2591789"/>
                <a:gd name="connsiteY47" fmla="*/ 1099052 h 1816924"/>
                <a:gd name="connsiteX48" fmla="*/ 75709 w 2591789"/>
                <a:gd name="connsiteY48" fmla="*/ 1138686 h 1816924"/>
                <a:gd name="connsiteX49" fmla="*/ 99311 w 2591789"/>
                <a:gd name="connsiteY49" fmla="*/ 1149374 h 1816924"/>
                <a:gd name="connsiteX50" fmla="*/ 293473 w 2591789"/>
                <a:gd name="connsiteY50" fmla="*/ 1202368 h 1816924"/>
                <a:gd name="connsiteX51" fmla="*/ 320192 w 2591789"/>
                <a:gd name="connsiteY51" fmla="*/ 1219735 h 1816924"/>
                <a:gd name="connsiteX52" fmla="*/ 477392 w 2591789"/>
                <a:gd name="connsiteY52" fmla="*/ 1392076 h 1816924"/>
                <a:gd name="connsiteX53" fmla="*/ 829198 w 2591789"/>
                <a:gd name="connsiteY53" fmla="*/ 1525673 h 1816924"/>
                <a:gd name="connsiteX54" fmla="*/ 848792 w 2591789"/>
                <a:gd name="connsiteY54" fmla="*/ 1525228 h 1816924"/>
                <a:gd name="connsiteX55" fmla="*/ 956116 w 2591789"/>
                <a:gd name="connsiteY55" fmla="*/ 1547939 h 1816924"/>
                <a:gd name="connsiteX56" fmla="*/ 1111534 w 2591789"/>
                <a:gd name="connsiteY56" fmla="*/ 1585792 h 1816924"/>
                <a:gd name="connsiteX57" fmla="*/ 1122222 w 2591789"/>
                <a:gd name="connsiteY57" fmla="*/ 1603605 h 1816924"/>
                <a:gd name="connsiteX58" fmla="*/ 1114651 w 2591789"/>
                <a:gd name="connsiteY58" fmla="*/ 1669068 h 1816924"/>
                <a:gd name="connsiteX59" fmla="*/ 1112425 w 2591789"/>
                <a:gd name="connsiteY59" fmla="*/ 1673521 h 1816924"/>
                <a:gd name="connsiteX60" fmla="*/ 1233998 w 2591789"/>
                <a:gd name="connsiteY60" fmla="*/ 1820478 h 1816924"/>
                <a:gd name="connsiteX61" fmla="*/ 1356463 w 2591789"/>
                <a:gd name="connsiteY61" fmla="*/ 1673966 h 1816924"/>
                <a:gd name="connsiteX62" fmla="*/ 1355572 w 2591789"/>
                <a:gd name="connsiteY62" fmla="*/ 1669513 h 1816924"/>
                <a:gd name="connsiteX63" fmla="*/ 1349783 w 2591789"/>
                <a:gd name="connsiteY63" fmla="*/ 1610285 h 1816924"/>
                <a:gd name="connsiteX64" fmla="*/ 1362697 w 2591789"/>
                <a:gd name="connsiteY64" fmla="*/ 1593808 h 1816924"/>
                <a:gd name="connsiteX65" fmla="*/ 1595602 w 2591789"/>
                <a:gd name="connsiteY65" fmla="*/ 1553283 h 1816924"/>
                <a:gd name="connsiteX66" fmla="*/ 1636572 w 2591789"/>
                <a:gd name="connsiteY66" fmla="*/ 1546158 h 1816924"/>
                <a:gd name="connsiteX67" fmla="*/ 1897532 w 2591789"/>
                <a:gd name="connsiteY67" fmla="*/ 1482477 h 1816924"/>
                <a:gd name="connsiteX68" fmla="*/ 2110397 w 2591789"/>
                <a:gd name="connsiteY68" fmla="*/ 1383615 h 1816924"/>
                <a:gd name="connsiteX69" fmla="*/ 2276949 w 2591789"/>
                <a:gd name="connsiteY69" fmla="*/ 1183219 h 1816924"/>
                <a:gd name="connsiteX70" fmla="*/ 2300997 w 2591789"/>
                <a:gd name="connsiteY70" fmla="*/ 1166296 h 1816924"/>
                <a:gd name="connsiteX71" fmla="*/ 2439047 w 2591789"/>
                <a:gd name="connsiteY71" fmla="*/ 1142694 h 1816924"/>
                <a:gd name="connsiteX72" fmla="*/ 2575316 w 2591789"/>
                <a:gd name="connsiteY72" fmla="*/ 998854 h 1816924"/>
                <a:gd name="connsiteX73" fmla="*/ 2579770 w 2591789"/>
                <a:gd name="connsiteY73" fmla="*/ 981932 h 1816924"/>
                <a:gd name="connsiteX74" fmla="*/ 2591793 w 2591789"/>
                <a:gd name="connsiteY74" fmla="*/ 892421 h 1816924"/>
                <a:gd name="connsiteX0" fmla="*/ 2591793 w 2593321"/>
                <a:gd name="connsiteY0" fmla="*/ 892421 h 1820478"/>
                <a:gd name="connsiteX1" fmla="*/ 2577098 w 2593321"/>
                <a:gd name="connsiteY1" fmla="*/ 818943 h 1820478"/>
                <a:gd name="connsiteX2" fmla="*/ 2566410 w 2593321"/>
                <a:gd name="connsiteY2" fmla="*/ 806919 h 1820478"/>
                <a:gd name="connsiteX3" fmla="*/ 2363342 w 2593321"/>
                <a:gd name="connsiteY3" fmla="*/ 741011 h 1820478"/>
                <a:gd name="connsiteX4" fmla="*/ 2324598 w 2593321"/>
                <a:gd name="connsiteY4" fmla="*/ 759270 h 1820478"/>
                <a:gd name="connsiteX5" fmla="*/ 2324153 w 2593321"/>
                <a:gd name="connsiteY5" fmla="*/ 730769 h 1820478"/>
                <a:gd name="connsiteX6" fmla="*/ 2306785 w 2593321"/>
                <a:gd name="connsiteY6" fmla="*/ 676439 h 1820478"/>
                <a:gd name="connsiteX7" fmla="*/ 2266261 w 2593321"/>
                <a:gd name="connsiteY7" fmla="*/ 629235 h 1820478"/>
                <a:gd name="connsiteX8" fmla="*/ 2025340 w 2593321"/>
                <a:gd name="connsiteY8" fmla="*/ 435964 h 1820478"/>
                <a:gd name="connsiteX9" fmla="*/ 1549734 w 2593321"/>
                <a:gd name="connsiteY9" fmla="*/ 322406 h 1820478"/>
                <a:gd name="connsiteX10" fmla="*/ 1343994 w 2593321"/>
                <a:gd name="connsiteY10" fmla="*/ 302812 h 1820478"/>
                <a:gd name="connsiteX11" fmla="*/ 1071010 w 2593321"/>
                <a:gd name="connsiteY11" fmla="*/ 251599 h 1820478"/>
                <a:gd name="connsiteX12" fmla="*/ 1043399 w 2593321"/>
                <a:gd name="connsiteY12" fmla="*/ 252045 h 1820478"/>
                <a:gd name="connsiteX13" fmla="*/ 1059877 w 2593321"/>
                <a:gd name="connsiteY13" fmla="*/ 275647 h 1820478"/>
                <a:gd name="connsiteX14" fmla="*/ 1273632 w 2593321"/>
                <a:gd name="connsiteY14" fmla="*/ 396775 h 1820478"/>
                <a:gd name="connsiteX15" fmla="*/ 1473583 w 2593321"/>
                <a:gd name="connsiteY15" fmla="*/ 458230 h 1820478"/>
                <a:gd name="connsiteX16" fmla="*/ 1645033 w 2593321"/>
                <a:gd name="connsiteY16" fmla="*/ 546850 h 1820478"/>
                <a:gd name="connsiteX17" fmla="*/ 1728309 w 2593321"/>
                <a:gd name="connsiteY17" fmla="*/ 668423 h 1820478"/>
                <a:gd name="connsiteX18" fmla="*/ 1713613 w 2593321"/>
                <a:gd name="connsiteY18" fmla="*/ 640813 h 1820478"/>
                <a:gd name="connsiteX19" fmla="*/ 1557749 w 2593321"/>
                <a:gd name="connsiteY19" fmla="*/ 516568 h 1820478"/>
                <a:gd name="connsiteX20" fmla="*/ 1297235 w 2593321"/>
                <a:gd name="connsiteY20" fmla="*/ 451995 h 1820478"/>
                <a:gd name="connsiteX21" fmla="*/ 1103518 w 2593321"/>
                <a:gd name="connsiteY21" fmla="*/ 396775 h 1820478"/>
                <a:gd name="connsiteX22" fmla="*/ 913365 w 2593321"/>
                <a:gd name="connsiteY22" fmla="*/ 226216 h 1820478"/>
                <a:gd name="connsiteX23" fmla="*/ 873285 w 2593321"/>
                <a:gd name="connsiteY23" fmla="*/ 196825 h 1820478"/>
                <a:gd name="connsiteX24" fmla="*/ 718758 w 2593321"/>
                <a:gd name="connsiteY24" fmla="*/ 114885 h 1820478"/>
                <a:gd name="connsiteX25" fmla="*/ 632810 w 2593321"/>
                <a:gd name="connsiteY25" fmla="*/ 13796 h 1820478"/>
                <a:gd name="connsiteX26" fmla="*/ 617224 w 2593321"/>
                <a:gd name="connsiteY26" fmla="*/ 436 h 1820478"/>
                <a:gd name="connsiteX27" fmla="*/ 610099 w 2593321"/>
                <a:gd name="connsiteY27" fmla="*/ 21812 h 1820478"/>
                <a:gd name="connsiteX28" fmla="*/ 612770 w 2593321"/>
                <a:gd name="connsiteY28" fmla="*/ 56992 h 1820478"/>
                <a:gd name="connsiteX29" fmla="*/ 561113 w 2593321"/>
                <a:gd name="connsiteY29" fmla="*/ 228442 h 1820478"/>
                <a:gd name="connsiteX30" fmla="*/ 444883 w 2593321"/>
                <a:gd name="connsiteY30" fmla="*/ 418151 h 1820478"/>
                <a:gd name="connsiteX31" fmla="*/ 348248 w 2593321"/>
                <a:gd name="connsiteY31" fmla="*/ 639032 h 1820478"/>
                <a:gd name="connsiteX32" fmla="*/ 315739 w 2593321"/>
                <a:gd name="connsiteY32" fmla="*/ 834529 h 1820478"/>
                <a:gd name="connsiteX33" fmla="*/ 304606 w 2593321"/>
                <a:gd name="connsiteY33" fmla="*/ 890195 h 1820478"/>
                <a:gd name="connsiteX34" fmla="*/ 282785 w 2593321"/>
                <a:gd name="connsiteY34" fmla="*/ 857241 h 1820478"/>
                <a:gd name="connsiteX35" fmla="*/ 270316 w 2593321"/>
                <a:gd name="connsiteY35" fmla="*/ 850116 h 1820478"/>
                <a:gd name="connsiteX36" fmla="*/ 263636 w 2593321"/>
                <a:gd name="connsiteY36" fmla="*/ 863030 h 1820478"/>
                <a:gd name="connsiteX37" fmla="*/ 264972 w 2593321"/>
                <a:gd name="connsiteY37" fmla="*/ 886632 h 1820478"/>
                <a:gd name="connsiteX38" fmla="*/ 251612 w 2593321"/>
                <a:gd name="connsiteY38" fmla="*/ 827849 h 1820478"/>
                <a:gd name="connsiteX39" fmla="*/ 184368 w 2593321"/>
                <a:gd name="connsiteY39" fmla="*/ 769512 h 1820478"/>
                <a:gd name="connsiteX40" fmla="*/ 166555 w 2593321"/>
                <a:gd name="connsiteY40" fmla="*/ 768176 h 1820478"/>
                <a:gd name="connsiteX41" fmla="*/ 66357 w 2593321"/>
                <a:gd name="connsiteY41" fmla="*/ 797567 h 1820478"/>
                <a:gd name="connsiteX42" fmla="*/ 65466 w 2593321"/>
                <a:gd name="connsiteY42" fmla="*/ 703604 h 1820478"/>
                <a:gd name="connsiteX43" fmla="*/ 55669 w 2593321"/>
                <a:gd name="connsiteY43" fmla="*/ 799794 h 1820478"/>
                <a:gd name="connsiteX44" fmla="*/ 43200 w 2593321"/>
                <a:gd name="connsiteY44" fmla="*/ 833639 h 1820478"/>
                <a:gd name="connsiteX45" fmla="*/ 2230 w 2593321"/>
                <a:gd name="connsiteY45" fmla="*/ 920032 h 1820478"/>
                <a:gd name="connsiteX46" fmla="*/ 55669 w 2593321"/>
                <a:gd name="connsiteY46" fmla="*/ 1099052 h 1820478"/>
                <a:gd name="connsiteX47" fmla="*/ 75709 w 2593321"/>
                <a:gd name="connsiteY47" fmla="*/ 1138686 h 1820478"/>
                <a:gd name="connsiteX48" fmla="*/ 99311 w 2593321"/>
                <a:gd name="connsiteY48" fmla="*/ 1149374 h 1820478"/>
                <a:gd name="connsiteX49" fmla="*/ 293473 w 2593321"/>
                <a:gd name="connsiteY49" fmla="*/ 1202368 h 1820478"/>
                <a:gd name="connsiteX50" fmla="*/ 320192 w 2593321"/>
                <a:gd name="connsiteY50" fmla="*/ 1219735 h 1820478"/>
                <a:gd name="connsiteX51" fmla="*/ 477392 w 2593321"/>
                <a:gd name="connsiteY51" fmla="*/ 1392076 h 1820478"/>
                <a:gd name="connsiteX52" fmla="*/ 829198 w 2593321"/>
                <a:gd name="connsiteY52" fmla="*/ 1525673 h 1820478"/>
                <a:gd name="connsiteX53" fmla="*/ 848792 w 2593321"/>
                <a:gd name="connsiteY53" fmla="*/ 1525228 h 1820478"/>
                <a:gd name="connsiteX54" fmla="*/ 956116 w 2593321"/>
                <a:gd name="connsiteY54" fmla="*/ 1547939 h 1820478"/>
                <a:gd name="connsiteX55" fmla="*/ 1111534 w 2593321"/>
                <a:gd name="connsiteY55" fmla="*/ 1585792 h 1820478"/>
                <a:gd name="connsiteX56" fmla="*/ 1122222 w 2593321"/>
                <a:gd name="connsiteY56" fmla="*/ 1603605 h 1820478"/>
                <a:gd name="connsiteX57" fmla="*/ 1114651 w 2593321"/>
                <a:gd name="connsiteY57" fmla="*/ 1669068 h 1820478"/>
                <a:gd name="connsiteX58" fmla="*/ 1112425 w 2593321"/>
                <a:gd name="connsiteY58" fmla="*/ 1673521 h 1820478"/>
                <a:gd name="connsiteX59" fmla="*/ 1233998 w 2593321"/>
                <a:gd name="connsiteY59" fmla="*/ 1820478 h 1820478"/>
                <a:gd name="connsiteX60" fmla="*/ 1356463 w 2593321"/>
                <a:gd name="connsiteY60" fmla="*/ 1673966 h 1820478"/>
                <a:gd name="connsiteX61" fmla="*/ 1355572 w 2593321"/>
                <a:gd name="connsiteY61" fmla="*/ 1669513 h 1820478"/>
                <a:gd name="connsiteX62" fmla="*/ 1349783 w 2593321"/>
                <a:gd name="connsiteY62" fmla="*/ 1610285 h 1820478"/>
                <a:gd name="connsiteX63" fmla="*/ 1362697 w 2593321"/>
                <a:gd name="connsiteY63" fmla="*/ 1593808 h 1820478"/>
                <a:gd name="connsiteX64" fmla="*/ 1595602 w 2593321"/>
                <a:gd name="connsiteY64" fmla="*/ 1553283 h 1820478"/>
                <a:gd name="connsiteX65" fmla="*/ 1636572 w 2593321"/>
                <a:gd name="connsiteY65" fmla="*/ 1546158 h 1820478"/>
                <a:gd name="connsiteX66" fmla="*/ 1897532 w 2593321"/>
                <a:gd name="connsiteY66" fmla="*/ 1482477 h 1820478"/>
                <a:gd name="connsiteX67" fmla="*/ 2110397 w 2593321"/>
                <a:gd name="connsiteY67" fmla="*/ 1383615 h 1820478"/>
                <a:gd name="connsiteX68" fmla="*/ 2276949 w 2593321"/>
                <a:gd name="connsiteY68" fmla="*/ 1183219 h 1820478"/>
                <a:gd name="connsiteX69" fmla="*/ 2300997 w 2593321"/>
                <a:gd name="connsiteY69" fmla="*/ 1166296 h 1820478"/>
                <a:gd name="connsiteX70" fmla="*/ 2439047 w 2593321"/>
                <a:gd name="connsiteY70" fmla="*/ 1142694 h 1820478"/>
                <a:gd name="connsiteX71" fmla="*/ 2575316 w 2593321"/>
                <a:gd name="connsiteY71" fmla="*/ 998854 h 1820478"/>
                <a:gd name="connsiteX72" fmla="*/ 2579770 w 2593321"/>
                <a:gd name="connsiteY72" fmla="*/ 981932 h 1820478"/>
                <a:gd name="connsiteX73" fmla="*/ 2591793 w 2593321"/>
                <a:gd name="connsiteY73" fmla="*/ 892421 h 1820478"/>
                <a:gd name="connsiteX0" fmla="*/ 2591793 w 2593321"/>
                <a:gd name="connsiteY0" fmla="*/ 892421 h 1820478"/>
                <a:gd name="connsiteX1" fmla="*/ 2577098 w 2593321"/>
                <a:gd name="connsiteY1" fmla="*/ 818943 h 1820478"/>
                <a:gd name="connsiteX2" fmla="*/ 2566410 w 2593321"/>
                <a:gd name="connsiteY2" fmla="*/ 806919 h 1820478"/>
                <a:gd name="connsiteX3" fmla="*/ 2363342 w 2593321"/>
                <a:gd name="connsiteY3" fmla="*/ 741011 h 1820478"/>
                <a:gd name="connsiteX4" fmla="*/ 2324598 w 2593321"/>
                <a:gd name="connsiteY4" fmla="*/ 759270 h 1820478"/>
                <a:gd name="connsiteX5" fmla="*/ 2324153 w 2593321"/>
                <a:gd name="connsiteY5" fmla="*/ 730769 h 1820478"/>
                <a:gd name="connsiteX6" fmla="*/ 2306785 w 2593321"/>
                <a:gd name="connsiteY6" fmla="*/ 676439 h 1820478"/>
                <a:gd name="connsiteX7" fmla="*/ 2266261 w 2593321"/>
                <a:gd name="connsiteY7" fmla="*/ 629235 h 1820478"/>
                <a:gd name="connsiteX8" fmla="*/ 2025340 w 2593321"/>
                <a:gd name="connsiteY8" fmla="*/ 435964 h 1820478"/>
                <a:gd name="connsiteX9" fmla="*/ 1549734 w 2593321"/>
                <a:gd name="connsiteY9" fmla="*/ 322406 h 1820478"/>
                <a:gd name="connsiteX10" fmla="*/ 1343994 w 2593321"/>
                <a:gd name="connsiteY10" fmla="*/ 302812 h 1820478"/>
                <a:gd name="connsiteX11" fmla="*/ 1071010 w 2593321"/>
                <a:gd name="connsiteY11" fmla="*/ 251599 h 1820478"/>
                <a:gd name="connsiteX12" fmla="*/ 1043399 w 2593321"/>
                <a:gd name="connsiteY12" fmla="*/ 252045 h 1820478"/>
                <a:gd name="connsiteX13" fmla="*/ 1059877 w 2593321"/>
                <a:gd name="connsiteY13" fmla="*/ 275647 h 1820478"/>
                <a:gd name="connsiteX14" fmla="*/ 1273632 w 2593321"/>
                <a:gd name="connsiteY14" fmla="*/ 396775 h 1820478"/>
                <a:gd name="connsiteX15" fmla="*/ 1473583 w 2593321"/>
                <a:gd name="connsiteY15" fmla="*/ 458230 h 1820478"/>
                <a:gd name="connsiteX16" fmla="*/ 1645033 w 2593321"/>
                <a:gd name="connsiteY16" fmla="*/ 546850 h 1820478"/>
                <a:gd name="connsiteX17" fmla="*/ 1728309 w 2593321"/>
                <a:gd name="connsiteY17" fmla="*/ 668423 h 1820478"/>
                <a:gd name="connsiteX18" fmla="*/ 1713613 w 2593321"/>
                <a:gd name="connsiteY18" fmla="*/ 640813 h 1820478"/>
                <a:gd name="connsiteX19" fmla="*/ 1557749 w 2593321"/>
                <a:gd name="connsiteY19" fmla="*/ 516568 h 1820478"/>
                <a:gd name="connsiteX20" fmla="*/ 1297235 w 2593321"/>
                <a:gd name="connsiteY20" fmla="*/ 451995 h 1820478"/>
                <a:gd name="connsiteX21" fmla="*/ 1103518 w 2593321"/>
                <a:gd name="connsiteY21" fmla="*/ 396775 h 1820478"/>
                <a:gd name="connsiteX22" fmla="*/ 913365 w 2593321"/>
                <a:gd name="connsiteY22" fmla="*/ 226216 h 1820478"/>
                <a:gd name="connsiteX23" fmla="*/ 873285 w 2593321"/>
                <a:gd name="connsiteY23" fmla="*/ 196825 h 1820478"/>
                <a:gd name="connsiteX24" fmla="*/ 718758 w 2593321"/>
                <a:gd name="connsiteY24" fmla="*/ 114885 h 1820478"/>
                <a:gd name="connsiteX25" fmla="*/ 632810 w 2593321"/>
                <a:gd name="connsiteY25" fmla="*/ 13796 h 1820478"/>
                <a:gd name="connsiteX26" fmla="*/ 617224 w 2593321"/>
                <a:gd name="connsiteY26" fmla="*/ 436 h 1820478"/>
                <a:gd name="connsiteX27" fmla="*/ 610099 w 2593321"/>
                <a:gd name="connsiteY27" fmla="*/ 21812 h 1820478"/>
                <a:gd name="connsiteX28" fmla="*/ 612770 w 2593321"/>
                <a:gd name="connsiteY28" fmla="*/ 56992 h 1820478"/>
                <a:gd name="connsiteX29" fmla="*/ 561113 w 2593321"/>
                <a:gd name="connsiteY29" fmla="*/ 228442 h 1820478"/>
                <a:gd name="connsiteX30" fmla="*/ 444883 w 2593321"/>
                <a:gd name="connsiteY30" fmla="*/ 418151 h 1820478"/>
                <a:gd name="connsiteX31" fmla="*/ 348248 w 2593321"/>
                <a:gd name="connsiteY31" fmla="*/ 639032 h 1820478"/>
                <a:gd name="connsiteX32" fmla="*/ 315739 w 2593321"/>
                <a:gd name="connsiteY32" fmla="*/ 834529 h 1820478"/>
                <a:gd name="connsiteX33" fmla="*/ 304606 w 2593321"/>
                <a:gd name="connsiteY33" fmla="*/ 890195 h 1820478"/>
                <a:gd name="connsiteX34" fmla="*/ 282785 w 2593321"/>
                <a:gd name="connsiteY34" fmla="*/ 857241 h 1820478"/>
                <a:gd name="connsiteX35" fmla="*/ 270316 w 2593321"/>
                <a:gd name="connsiteY35" fmla="*/ 850116 h 1820478"/>
                <a:gd name="connsiteX36" fmla="*/ 263636 w 2593321"/>
                <a:gd name="connsiteY36" fmla="*/ 863030 h 1820478"/>
                <a:gd name="connsiteX37" fmla="*/ 264972 w 2593321"/>
                <a:gd name="connsiteY37" fmla="*/ 886632 h 1820478"/>
                <a:gd name="connsiteX38" fmla="*/ 251612 w 2593321"/>
                <a:gd name="connsiteY38" fmla="*/ 827849 h 1820478"/>
                <a:gd name="connsiteX39" fmla="*/ 184368 w 2593321"/>
                <a:gd name="connsiteY39" fmla="*/ 769512 h 1820478"/>
                <a:gd name="connsiteX40" fmla="*/ 166555 w 2593321"/>
                <a:gd name="connsiteY40" fmla="*/ 768176 h 1820478"/>
                <a:gd name="connsiteX41" fmla="*/ 66357 w 2593321"/>
                <a:gd name="connsiteY41" fmla="*/ 797567 h 1820478"/>
                <a:gd name="connsiteX42" fmla="*/ 55669 w 2593321"/>
                <a:gd name="connsiteY42" fmla="*/ 799794 h 1820478"/>
                <a:gd name="connsiteX43" fmla="*/ 43200 w 2593321"/>
                <a:gd name="connsiteY43" fmla="*/ 833639 h 1820478"/>
                <a:gd name="connsiteX44" fmla="*/ 2230 w 2593321"/>
                <a:gd name="connsiteY44" fmla="*/ 920032 h 1820478"/>
                <a:gd name="connsiteX45" fmla="*/ 55669 w 2593321"/>
                <a:gd name="connsiteY45" fmla="*/ 1099052 h 1820478"/>
                <a:gd name="connsiteX46" fmla="*/ 75709 w 2593321"/>
                <a:gd name="connsiteY46" fmla="*/ 1138686 h 1820478"/>
                <a:gd name="connsiteX47" fmla="*/ 99311 w 2593321"/>
                <a:gd name="connsiteY47" fmla="*/ 1149374 h 1820478"/>
                <a:gd name="connsiteX48" fmla="*/ 293473 w 2593321"/>
                <a:gd name="connsiteY48" fmla="*/ 1202368 h 1820478"/>
                <a:gd name="connsiteX49" fmla="*/ 320192 w 2593321"/>
                <a:gd name="connsiteY49" fmla="*/ 1219735 h 1820478"/>
                <a:gd name="connsiteX50" fmla="*/ 477392 w 2593321"/>
                <a:gd name="connsiteY50" fmla="*/ 1392076 h 1820478"/>
                <a:gd name="connsiteX51" fmla="*/ 829198 w 2593321"/>
                <a:gd name="connsiteY51" fmla="*/ 1525673 h 1820478"/>
                <a:gd name="connsiteX52" fmla="*/ 848792 w 2593321"/>
                <a:gd name="connsiteY52" fmla="*/ 1525228 h 1820478"/>
                <a:gd name="connsiteX53" fmla="*/ 956116 w 2593321"/>
                <a:gd name="connsiteY53" fmla="*/ 1547939 h 1820478"/>
                <a:gd name="connsiteX54" fmla="*/ 1111534 w 2593321"/>
                <a:gd name="connsiteY54" fmla="*/ 1585792 h 1820478"/>
                <a:gd name="connsiteX55" fmla="*/ 1122222 w 2593321"/>
                <a:gd name="connsiteY55" fmla="*/ 1603605 h 1820478"/>
                <a:gd name="connsiteX56" fmla="*/ 1114651 w 2593321"/>
                <a:gd name="connsiteY56" fmla="*/ 1669068 h 1820478"/>
                <a:gd name="connsiteX57" fmla="*/ 1112425 w 2593321"/>
                <a:gd name="connsiteY57" fmla="*/ 1673521 h 1820478"/>
                <a:gd name="connsiteX58" fmla="*/ 1233998 w 2593321"/>
                <a:gd name="connsiteY58" fmla="*/ 1820478 h 1820478"/>
                <a:gd name="connsiteX59" fmla="*/ 1356463 w 2593321"/>
                <a:gd name="connsiteY59" fmla="*/ 1673966 h 1820478"/>
                <a:gd name="connsiteX60" fmla="*/ 1355572 w 2593321"/>
                <a:gd name="connsiteY60" fmla="*/ 1669513 h 1820478"/>
                <a:gd name="connsiteX61" fmla="*/ 1349783 w 2593321"/>
                <a:gd name="connsiteY61" fmla="*/ 1610285 h 1820478"/>
                <a:gd name="connsiteX62" fmla="*/ 1362697 w 2593321"/>
                <a:gd name="connsiteY62" fmla="*/ 1593808 h 1820478"/>
                <a:gd name="connsiteX63" fmla="*/ 1595602 w 2593321"/>
                <a:gd name="connsiteY63" fmla="*/ 1553283 h 1820478"/>
                <a:gd name="connsiteX64" fmla="*/ 1636572 w 2593321"/>
                <a:gd name="connsiteY64" fmla="*/ 1546158 h 1820478"/>
                <a:gd name="connsiteX65" fmla="*/ 1897532 w 2593321"/>
                <a:gd name="connsiteY65" fmla="*/ 1482477 h 1820478"/>
                <a:gd name="connsiteX66" fmla="*/ 2110397 w 2593321"/>
                <a:gd name="connsiteY66" fmla="*/ 1383615 h 1820478"/>
                <a:gd name="connsiteX67" fmla="*/ 2276949 w 2593321"/>
                <a:gd name="connsiteY67" fmla="*/ 1183219 h 1820478"/>
                <a:gd name="connsiteX68" fmla="*/ 2300997 w 2593321"/>
                <a:gd name="connsiteY68" fmla="*/ 1166296 h 1820478"/>
                <a:gd name="connsiteX69" fmla="*/ 2439047 w 2593321"/>
                <a:gd name="connsiteY69" fmla="*/ 1142694 h 1820478"/>
                <a:gd name="connsiteX70" fmla="*/ 2575316 w 2593321"/>
                <a:gd name="connsiteY70" fmla="*/ 998854 h 1820478"/>
                <a:gd name="connsiteX71" fmla="*/ 2579770 w 2593321"/>
                <a:gd name="connsiteY71" fmla="*/ 981932 h 1820478"/>
                <a:gd name="connsiteX72" fmla="*/ 2591793 w 2593321"/>
                <a:gd name="connsiteY72" fmla="*/ 892421 h 182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2593321" h="1820478">
                  <a:moveTo>
                    <a:pt x="2591793" y="892421"/>
                  </a:moveTo>
                  <a:cubicBezTo>
                    <a:pt x="2587786" y="867929"/>
                    <a:pt x="2581996" y="843436"/>
                    <a:pt x="2577098" y="818943"/>
                  </a:cubicBezTo>
                  <a:cubicBezTo>
                    <a:pt x="2568637" y="819388"/>
                    <a:pt x="2569082" y="811373"/>
                    <a:pt x="2566410" y="806919"/>
                  </a:cubicBezTo>
                  <a:cubicBezTo>
                    <a:pt x="2521432" y="734331"/>
                    <a:pt x="2443055" y="708948"/>
                    <a:pt x="2363342" y="741011"/>
                  </a:cubicBezTo>
                  <a:cubicBezTo>
                    <a:pt x="2350427" y="745910"/>
                    <a:pt x="2338849" y="754371"/>
                    <a:pt x="2324598" y="759270"/>
                  </a:cubicBezTo>
                  <a:cubicBezTo>
                    <a:pt x="2322818" y="748582"/>
                    <a:pt x="2322372" y="739230"/>
                    <a:pt x="2324153" y="730769"/>
                  </a:cubicBezTo>
                  <a:cubicBezTo>
                    <a:pt x="2329497" y="708948"/>
                    <a:pt x="2321927" y="692025"/>
                    <a:pt x="2306785" y="676439"/>
                  </a:cubicBezTo>
                  <a:cubicBezTo>
                    <a:pt x="2292535" y="661298"/>
                    <a:pt x="2279176" y="645266"/>
                    <a:pt x="2266261" y="629235"/>
                  </a:cubicBezTo>
                  <a:cubicBezTo>
                    <a:pt x="2200798" y="546404"/>
                    <a:pt x="2121085" y="481832"/>
                    <a:pt x="2025340" y="435964"/>
                  </a:cubicBezTo>
                  <a:cubicBezTo>
                    <a:pt x="1874820" y="364266"/>
                    <a:pt x="1714058" y="336656"/>
                    <a:pt x="1549734" y="322406"/>
                  </a:cubicBezTo>
                  <a:cubicBezTo>
                    <a:pt x="1481154" y="316617"/>
                    <a:pt x="1412574" y="310382"/>
                    <a:pt x="1343994" y="302812"/>
                  </a:cubicBezTo>
                  <a:cubicBezTo>
                    <a:pt x="1251811" y="292124"/>
                    <a:pt x="1160520" y="276537"/>
                    <a:pt x="1071010" y="251599"/>
                  </a:cubicBezTo>
                  <a:cubicBezTo>
                    <a:pt x="1062103" y="248927"/>
                    <a:pt x="1048743" y="240021"/>
                    <a:pt x="1043399" y="252045"/>
                  </a:cubicBezTo>
                  <a:cubicBezTo>
                    <a:pt x="1038501" y="262733"/>
                    <a:pt x="1052306" y="268967"/>
                    <a:pt x="1059877" y="275647"/>
                  </a:cubicBezTo>
                  <a:cubicBezTo>
                    <a:pt x="1123113" y="330422"/>
                    <a:pt x="1196146" y="367384"/>
                    <a:pt x="1273632" y="396775"/>
                  </a:cubicBezTo>
                  <a:cubicBezTo>
                    <a:pt x="1339095" y="421713"/>
                    <a:pt x="1407675" y="435518"/>
                    <a:pt x="1473583" y="458230"/>
                  </a:cubicBezTo>
                  <a:cubicBezTo>
                    <a:pt x="1535038" y="479160"/>
                    <a:pt x="1592485" y="508106"/>
                    <a:pt x="1645033" y="546850"/>
                  </a:cubicBezTo>
                  <a:cubicBezTo>
                    <a:pt x="1683776" y="575796"/>
                    <a:pt x="1708715" y="611867"/>
                    <a:pt x="1728309" y="668423"/>
                  </a:cubicBezTo>
                  <a:cubicBezTo>
                    <a:pt x="1724301" y="659517"/>
                    <a:pt x="1719402" y="650165"/>
                    <a:pt x="1713613" y="640813"/>
                  </a:cubicBezTo>
                  <a:cubicBezTo>
                    <a:pt x="1676206" y="580694"/>
                    <a:pt x="1619650" y="544623"/>
                    <a:pt x="1557749" y="516568"/>
                  </a:cubicBezTo>
                  <a:cubicBezTo>
                    <a:pt x="1474919" y="479160"/>
                    <a:pt x="1387190" y="461793"/>
                    <a:pt x="1297235" y="451995"/>
                  </a:cubicBezTo>
                  <a:cubicBezTo>
                    <a:pt x="1229545" y="444425"/>
                    <a:pt x="1164528" y="427948"/>
                    <a:pt x="1103518" y="396775"/>
                  </a:cubicBezTo>
                  <a:cubicBezTo>
                    <a:pt x="1025141" y="356696"/>
                    <a:pt x="961905" y="299249"/>
                    <a:pt x="913365" y="226216"/>
                  </a:cubicBezTo>
                  <a:cubicBezTo>
                    <a:pt x="903567" y="211075"/>
                    <a:pt x="890653" y="202614"/>
                    <a:pt x="873285" y="196825"/>
                  </a:cubicBezTo>
                  <a:cubicBezTo>
                    <a:pt x="817175" y="178566"/>
                    <a:pt x="765517" y="151847"/>
                    <a:pt x="718758" y="114885"/>
                  </a:cubicBezTo>
                  <a:cubicBezTo>
                    <a:pt x="683132" y="86384"/>
                    <a:pt x="657303" y="50758"/>
                    <a:pt x="632810" y="13796"/>
                  </a:cubicBezTo>
                  <a:cubicBezTo>
                    <a:pt x="628802" y="8007"/>
                    <a:pt x="625685" y="-2236"/>
                    <a:pt x="617224" y="436"/>
                  </a:cubicBezTo>
                  <a:cubicBezTo>
                    <a:pt x="608317" y="3108"/>
                    <a:pt x="610099" y="14241"/>
                    <a:pt x="610099" y="21812"/>
                  </a:cubicBezTo>
                  <a:cubicBezTo>
                    <a:pt x="610099" y="33836"/>
                    <a:pt x="613661" y="44969"/>
                    <a:pt x="612770" y="56992"/>
                  </a:cubicBezTo>
                  <a:cubicBezTo>
                    <a:pt x="608317" y="118002"/>
                    <a:pt x="588723" y="174113"/>
                    <a:pt x="561113" y="228442"/>
                  </a:cubicBezTo>
                  <a:cubicBezTo>
                    <a:pt x="527713" y="294796"/>
                    <a:pt x="486298" y="356696"/>
                    <a:pt x="444883" y="418151"/>
                  </a:cubicBezTo>
                  <a:cubicBezTo>
                    <a:pt x="399015" y="485840"/>
                    <a:pt x="366951" y="559764"/>
                    <a:pt x="348248" y="639032"/>
                  </a:cubicBezTo>
                  <a:cubicBezTo>
                    <a:pt x="333107" y="703604"/>
                    <a:pt x="326427" y="769067"/>
                    <a:pt x="315739" y="834529"/>
                  </a:cubicBezTo>
                  <a:cubicBezTo>
                    <a:pt x="312622" y="852788"/>
                    <a:pt x="312176" y="871937"/>
                    <a:pt x="304606" y="890195"/>
                  </a:cubicBezTo>
                  <a:cubicBezTo>
                    <a:pt x="294363" y="879507"/>
                    <a:pt x="289910" y="867483"/>
                    <a:pt x="282785" y="857241"/>
                  </a:cubicBezTo>
                  <a:cubicBezTo>
                    <a:pt x="279668" y="853233"/>
                    <a:pt x="276105" y="848334"/>
                    <a:pt x="270316" y="850116"/>
                  </a:cubicBezTo>
                  <a:cubicBezTo>
                    <a:pt x="264526" y="851897"/>
                    <a:pt x="264081" y="858132"/>
                    <a:pt x="263636" y="863030"/>
                  </a:cubicBezTo>
                  <a:cubicBezTo>
                    <a:pt x="262745" y="871491"/>
                    <a:pt x="265417" y="879952"/>
                    <a:pt x="264972" y="886632"/>
                  </a:cubicBezTo>
                  <a:cubicBezTo>
                    <a:pt x="264526" y="867038"/>
                    <a:pt x="254729" y="847889"/>
                    <a:pt x="251612" y="827849"/>
                  </a:cubicBezTo>
                  <a:cubicBezTo>
                    <a:pt x="245823" y="788216"/>
                    <a:pt x="219994" y="773520"/>
                    <a:pt x="184368" y="769512"/>
                  </a:cubicBezTo>
                  <a:cubicBezTo>
                    <a:pt x="178579" y="768621"/>
                    <a:pt x="172344" y="768621"/>
                    <a:pt x="166555" y="768176"/>
                  </a:cubicBezTo>
                  <a:cubicBezTo>
                    <a:pt x="130484" y="765059"/>
                    <a:pt x="98420" y="777083"/>
                    <a:pt x="66357" y="797567"/>
                  </a:cubicBezTo>
                  <a:cubicBezTo>
                    <a:pt x="47876" y="802837"/>
                    <a:pt x="59528" y="793782"/>
                    <a:pt x="55669" y="799794"/>
                  </a:cubicBezTo>
                  <a:cubicBezTo>
                    <a:pt x="51810" y="805806"/>
                    <a:pt x="52997" y="823842"/>
                    <a:pt x="43200" y="833639"/>
                  </a:cubicBezTo>
                  <a:cubicBezTo>
                    <a:pt x="19598" y="857686"/>
                    <a:pt x="6684" y="887968"/>
                    <a:pt x="2230" y="920032"/>
                  </a:cubicBezTo>
                  <a:cubicBezTo>
                    <a:pt x="-7122" y="987276"/>
                    <a:pt x="13363" y="1046949"/>
                    <a:pt x="55669" y="1099052"/>
                  </a:cubicBezTo>
                  <a:cubicBezTo>
                    <a:pt x="65912" y="1111521"/>
                    <a:pt x="73927" y="1123100"/>
                    <a:pt x="75709" y="1138686"/>
                  </a:cubicBezTo>
                  <a:cubicBezTo>
                    <a:pt x="85951" y="1136905"/>
                    <a:pt x="91740" y="1144475"/>
                    <a:pt x="99311" y="1149374"/>
                  </a:cubicBezTo>
                  <a:cubicBezTo>
                    <a:pt x="158539" y="1187226"/>
                    <a:pt x="220885" y="1214837"/>
                    <a:pt x="293473" y="1202368"/>
                  </a:cubicBezTo>
                  <a:cubicBezTo>
                    <a:pt x="308614" y="1199696"/>
                    <a:pt x="314403" y="1208602"/>
                    <a:pt x="320192" y="1219735"/>
                  </a:cubicBezTo>
                  <a:cubicBezTo>
                    <a:pt x="357599" y="1290542"/>
                    <a:pt x="411038" y="1347543"/>
                    <a:pt x="477392" y="1392076"/>
                  </a:cubicBezTo>
                  <a:cubicBezTo>
                    <a:pt x="583824" y="1463773"/>
                    <a:pt x="701390" y="1508751"/>
                    <a:pt x="829198" y="1525673"/>
                  </a:cubicBezTo>
                  <a:cubicBezTo>
                    <a:pt x="835433" y="1525228"/>
                    <a:pt x="841667" y="1523001"/>
                    <a:pt x="848792" y="1525228"/>
                  </a:cubicBezTo>
                  <a:cubicBezTo>
                    <a:pt x="883973" y="1535916"/>
                    <a:pt x="920490" y="1540814"/>
                    <a:pt x="956116" y="1547939"/>
                  </a:cubicBezTo>
                  <a:cubicBezTo>
                    <a:pt x="1008664" y="1558627"/>
                    <a:pt x="1060767" y="1568870"/>
                    <a:pt x="1111534" y="1585792"/>
                  </a:cubicBezTo>
                  <a:cubicBezTo>
                    <a:pt x="1120441" y="1588909"/>
                    <a:pt x="1126675" y="1593808"/>
                    <a:pt x="1122222" y="1603605"/>
                  </a:cubicBezTo>
                  <a:cubicBezTo>
                    <a:pt x="1112425" y="1624981"/>
                    <a:pt x="1116433" y="1647247"/>
                    <a:pt x="1114651" y="1669068"/>
                  </a:cubicBezTo>
                  <a:cubicBezTo>
                    <a:pt x="1113761" y="1670404"/>
                    <a:pt x="1113315" y="1671740"/>
                    <a:pt x="1112425" y="1673521"/>
                  </a:cubicBezTo>
                  <a:cubicBezTo>
                    <a:pt x="1152504" y="1722507"/>
                    <a:pt x="1193028" y="1771493"/>
                    <a:pt x="1233998" y="1820478"/>
                  </a:cubicBezTo>
                  <a:cubicBezTo>
                    <a:pt x="1274968" y="1771938"/>
                    <a:pt x="1315938" y="1722952"/>
                    <a:pt x="1356463" y="1673966"/>
                  </a:cubicBezTo>
                  <a:cubicBezTo>
                    <a:pt x="1356017" y="1672630"/>
                    <a:pt x="1355572" y="1670849"/>
                    <a:pt x="1355572" y="1669513"/>
                  </a:cubicBezTo>
                  <a:cubicBezTo>
                    <a:pt x="1354236" y="1649919"/>
                    <a:pt x="1356908" y="1629434"/>
                    <a:pt x="1349783" y="1610285"/>
                  </a:cubicBezTo>
                  <a:cubicBezTo>
                    <a:pt x="1344439" y="1596034"/>
                    <a:pt x="1350228" y="1594699"/>
                    <a:pt x="1362697" y="1593808"/>
                  </a:cubicBezTo>
                  <a:cubicBezTo>
                    <a:pt x="1441520" y="1587128"/>
                    <a:pt x="1519897" y="1580003"/>
                    <a:pt x="1595602" y="1553283"/>
                  </a:cubicBezTo>
                  <a:cubicBezTo>
                    <a:pt x="1609407" y="1552838"/>
                    <a:pt x="1623212" y="1549721"/>
                    <a:pt x="1636572" y="1546158"/>
                  </a:cubicBezTo>
                  <a:cubicBezTo>
                    <a:pt x="1722965" y="1521665"/>
                    <a:pt x="1812030" y="1509196"/>
                    <a:pt x="1897532" y="1482477"/>
                  </a:cubicBezTo>
                  <a:cubicBezTo>
                    <a:pt x="1972792" y="1458875"/>
                    <a:pt x="2045380" y="1429038"/>
                    <a:pt x="2110397" y="1383615"/>
                  </a:cubicBezTo>
                  <a:cubicBezTo>
                    <a:pt x="2183876" y="1331957"/>
                    <a:pt x="2242659" y="1267385"/>
                    <a:pt x="2276949" y="1183219"/>
                  </a:cubicBezTo>
                  <a:cubicBezTo>
                    <a:pt x="2281402" y="1172086"/>
                    <a:pt x="2286301" y="1163624"/>
                    <a:pt x="2300997" y="1166296"/>
                  </a:cubicBezTo>
                  <a:cubicBezTo>
                    <a:pt x="2349537" y="1173867"/>
                    <a:pt x="2395850" y="1163624"/>
                    <a:pt x="2439047" y="1142694"/>
                  </a:cubicBezTo>
                  <a:cubicBezTo>
                    <a:pt x="2502283" y="1111967"/>
                    <a:pt x="2553050" y="1068770"/>
                    <a:pt x="2575316" y="998854"/>
                  </a:cubicBezTo>
                  <a:cubicBezTo>
                    <a:pt x="2577098" y="993065"/>
                    <a:pt x="2578434" y="987721"/>
                    <a:pt x="2579770" y="981932"/>
                  </a:cubicBezTo>
                  <a:cubicBezTo>
                    <a:pt x="2587340" y="952095"/>
                    <a:pt x="2597137" y="923149"/>
                    <a:pt x="2591793" y="892421"/>
                  </a:cubicBezTo>
                  <a:close/>
                </a:path>
              </a:pathLst>
            </a:custGeom>
            <a:solidFill>
              <a:srgbClr val="FACC88"/>
            </a:solidFill>
            <a:ln w="4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1">
              <a:extLst>
                <a:ext uri="{FF2B5EF4-FFF2-40B4-BE49-F238E27FC236}">
                  <a16:creationId xmlns:a16="http://schemas.microsoft.com/office/drawing/2014/main" id="{FB2EF5CA-582B-4A9C-A977-F4ABF97373CE}"/>
                </a:ext>
              </a:extLst>
            </p:cNvPr>
            <p:cNvSpPr/>
            <p:nvPr/>
          </p:nvSpPr>
          <p:spPr>
            <a:xfrm>
              <a:off x="4883895" y="3820111"/>
              <a:ext cx="273145" cy="341429"/>
            </a:xfrm>
            <a:custGeom>
              <a:avLst/>
              <a:gdLst>
                <a:gd name="connsiteX0" fmla="*/ 149418 w 391885"/>
                <a:gd name="connsiteY0" fmla="*/ 488132 h 489857"/>
                <a:gd name="connsiteX1" fmla="*/ 4688 w 391885"/>
                <a:gd name="connsiteY1" fmla="*/ 350082 h 489857"/>
                <a:gd name="connsiteX2" fmla="*/ 55900 w 391885"/>
                <a:gd name="connsiteY2" fmla="*/ 244985 h 489857"/>
                <a:gd name="connsiteX3" fmla="*/ 178364 w 391885"/>
                <a:gd name="connsiteY3" fmla="*/ 189765 h 489857"/>
                <a:gd name="connsiteX4" fmla="*/ 190833 w 391885"/>
                <a:gd name="connsiteY4" fmla="*/ 155920 h 489857"/>
                <a:gd name="connsiteX5" fmla="*/ 140512 w 391885"/>
                <a:gd name="connsiteY5" fmla="*/ 41027 h 489857"/>
                <a:gd name="connsiteX6" fmla="*/ 150309 w 391885"/>
                <a:gd name="connsiteY6" fmla="*/ 3619 h 489857"/>
                <a:gd name="connsiteX7" fmla="*/ 188162 w 391885"/>
                <a:gd name="connsiteY7" fmla="*/ 19206 h 489857"/>
                <a:gd name="connsiteX8" fmla="*/ 243827 w 391885"/>
                <a:gd name="connsiteY8" fmla="*/ 148795 h 489857"/>
                <a:gd name="connsiteX9" fmla="*/ 281680 w 391885"/>
                <a:gd name="connsiteY9" fmla="*/ 198671 h 489857"/>
                <a:gd name="connsiteX10" fmla="*/ 304837 w 391885"/>
                <a:gd name="connsiteY10" fmla="*/ 196445 h 489857"/>
                <a:gd name="connsiteX11" fmla="*/ 341799 w 391885"/>
                <a:gd name="connsiteY11" fmla="*/ 155030 h 489857"/>
                <a:gd name="connsiteX12" fmla="*/ 377870 w 391885"/>
                <a:gd name="connsiteY12" fmla="*/ 156366 h 489857"/>
                <a:gd name="connsiteX13" fmla="*/ 389894 w 391885"/>
                <a:gd name="connsiteY13" fmla="*/ 193327 h 489857"/>
                <a:gd name="connsiteX14" fmla="*/ 353822 w 391885"/>
                <a:gd name="connsiteY14" fmla="*/ 235188 h 489857"/>
                <a:gd name="connsiteX15" fmla="*/ 332447 w 391885"/>
                <a:gd name="connsiteY15" fmla="*/ 287291 h 489857"/>
                <a:gd name="connsiteX16" fmla="*/ 315079 w 391885"/>
                <a:gd name="connsiteY16" fmla="*/ 416880 h 489857"/>
                <a:gd name="connsiteX17" fmla="*/ 299493 w 391885"/>
                <a:gd name="connsiteY17" fmla="*/ 431131 h 489857"/>
                <a:gd name="connsiteX18" fmla="*/ 171684 w 391885"/>
                <a:gd name="connsiteY18" fmla="*/ 486796 h 489857"/>
                <a:gd name="connsiteX19" fmla="*/ 149418 w 391885"/>
                <a:gd name="connsiteY19" fmla="*/ 488132 h 489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91885" h="489857">
                  <a:moveTo>
                    <a:pt x="149418" y="488132"/>
                  </a:moveTo>
                  <a:cubicBezTo>
                    <a:pt x="79948" y="464085"/>
                    <a:pt x="30516" y="418662"/>
                    <a:pt x="4688" y="350082"/>
                  </a:cubicBezTo>
                  <a:cubicBezTo>
                    <a:pt x="-10453" y="310448"/>
                    <a:pt x="12258" y="267697"/>
                    <a:pt x="55900" y="244985"/>
                  </a:cubicBezTo>
                  <a:cubicBezTo>
                    <a:pt x="95534" y="224500"/>
                    <a:pt x="136949" y="207133"/>
                    <a:pt x="178364" y="189765"/>
                  </a:cubicBezTo>
                  <a:cubicBezTo>
                    <a:pt x="195732" y="182640"/>
                    <a:pt x="201521" y="176405"/>
                    <a:pt x="190833" y="155920"/>
                  </a:cubicBezTo>
                  <a:cubicBezTo>
                    <a:pt x="171684" y="118958"/>
                    <a:pt x="157434" y="79324"/>
                    <a:pt x="140512" y="41027"/>
                  </a:cubicBezTo>
                  <a:cubicBezTo>
                    <a:pt x="133387" y="25440"/>
                    <a:pt x="133832" y="12526"/>
                    <a:pt x="150309" y="3619"/>
                  </a:cubicBezTo>
                  <a:cubicBezTo>
                    <a:pt x="165450" y="-4397"/>
                    <a:pt x="180146" y="947"/>
                    <a:pt x="188162" y="19206"/>
                  </a:cubicBezTo>
                  <a:cubicBezTo>
                    <a:pt x="207310" y="62402"/>
                    <a:pt x="225569" y="105599"/>
                    <a:pt x="243827" y="148795"/>
                  </a:cubicBezTo>
                  <a:cubicBezTo>
                    <a:pt x="252288" y="168835"/>
                    <a:pt x="261640" y="187093"/>
                    <a:pt x="281680" y="198671"/>
                  </a:cubicBezTo>
                  <a:cubicBezTo>
                    <a:pt x="291031" y="204461"/>
                    <a:pt x="297711" y="204015"/>
                    <a:pt x="304837" y="196445"/>
                  </a:cubicBezTo>
                  <a:cubicBezTo>
                    <a:pt x="317306" y="182640"/>
                    <a:pt x="330220" y="169280"/>
                    <a:pt x="341799" y="155030"/>
                  </a:cubicBezTo>
                  <a:cubicBezTo>
                    <a:pt x="355158" y="138998"/>
                    <a:pt x="367627" y="147014"/>
                    <a:pt x="377870" y="156366"/>
                  </a:cubicBezTo>
                  <a:cubicBezTo>
                    <a:pt x="388112" y="165717"/>
                    <a:pt x="402808" y="176405"/>
                    <a:pt x="389894" y="193327"/>
                  </a:cubicBezTo>
                  <a:cubicBezTo>
                    <a:pt x="378760" y="208023"/>
                    <a:pt x="367627" y="223164"/>
                    <a:pt x="353822" y="235188"/>
                  </a:cubicBezTo>
                  <a:cubicBezTo>
                    <a:pt x="337345" y="249438"/>
                    <a:pt x="331111" y="265470"/>
                    <a:pt x="332447" y="287291"/>
                  </a:cubicBezTo>
                  <a:cubicBezTo>
                    <a:pt x="334673" y="331378"/>
                    <a:pt x="337791" y="375911"/>
                    <a:pt x="315079" y="416880"/>
                  </a:cubicBezTo>
                  <a:cubicBezTo>
                    <a:pt x="313743" y="425787"/>
                    <a:pt x="306173" y="428014"/>
                    <a:pt x="299493" y="431131"/>
                  </a:cubicBezTo>
                  <a:cubicBezTo>
                    <a:pt x="257187" y="449835"/>
                    <a:pt x="214436" y="468538"/>
                    <a:pt x="171684" y="486796"/>
                  </a:cubicBezTo>
                  <a:cubicBezTo>
                    <a:pt x="164559" y="489914"/>
                    <a:pt x="157434" y="496148"/>
                    <a:pt x="149418" y="488132"/>
                  </a:cubicBezTo>
                  <a:close/>
                </a:path>
              </a:pathLst>
            </a:custGeom>
            <a:solidFill>
              <a:srgbClr val="FACC88"/>
            </a:solidFill>
            <a:ln w="4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3">
              <a:extLst>
                <a:ext uri="{FF2B5EF4-FFF2-40B4-BE49-F238E27FC236}">
                  <a16:creationId xmlns:a16="http://schemas.microsoft.com/office/drawing/2014/main" id="{2D49D77D-22CD-45FF-BA9A-0CD544C22DB4}"/>
                </a:ext>
              </a:extLst>
            </p:cNvPr>
            <p:cNvSpPr/>
            <p:nvPr/>
          </p:nvSpPr>
          <p:spPr>
            <a:xfrm>
              <a:off x="5894689" y="3867642"/>
              <a:ext cx="437651" cy="183131"/>
            </a:xfrm>
            <a:custGeom>
              <a:avLst/>
              <a:gdLst>
                <a:gd name="connsiteX0" fmla="*/ 631471 w 627907"/>
                <a:gd name="connsiteY0" fmla="*/ 0 h 262741"/>
                <a:gd name="connsiteX1" fmla="*/ 309946 w 627907"/>
                <a:gd name="connsiteY1" fmla="*/ 265413 h 262741"/>
                <a:gd name="connsiteX2" fmla="*/ 0 w 627907"/>
                <a:gd name="connsiteY2" fmla="*/ 891 h 262741"/>
                <a:gd name="connsiteX3" fmla="*/ 314399 w 627907"/>
                <a:gd name="connsiteY3" fmla="*/ 142949 h 262741"/>
                <a:gd name="connsiteX4" fmla="*/ 631471 w 627907"/>
                <a:gd name="connsiteY4" fmla="*/ 0 h 262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7907" h="262741">
                  <a:moveTo>
                    <a:pt x="631471" y="0"/>
                  </a:moveTo>
                  <a:cubicBezTo>
                    <a:pt x="599852" y="160762"/>
                    <a:pt x="468036" y="267640"/>
                    <a:pt x="309946" y="265413"/>
                  </a:cubicBezTo>
                  <a:cubicBezTo>
                    <a:pt x="157645" y="263632"/>
                    <a:pt x="25384" y="152746"/>
                    <a:pt x="0" y="891"/>
                  </a:cubicBezTo>
                  <a:cubicBezTo>
                    <a:pt x="86838" y="93963"/>
                    <a:pt x="191490" y="142504"/>
                    <a:pt x="314399" y="142949"/>
                  </a:cubicBezTo>
                  <a:cubicBezTo>
                    <a:pt x="438645" y="142949"/>
                    <a:pt x="543296" y="94409"/>
                    <a:pt x="631471" y="0"/>
                  </a:cubicBezTo>
                  <a:close/>
                </a:path>
              </a:pathLst>
            </a:custGeom>
            <a:solidFill>
              <a:srgbClr val="E2501C"/>
            </a:solidFill>
            <a:ln w="4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55">
              <a:extLst>
                <a:ext uri="{FF2B5EF4-FFF2-40B4-BE49-F238E27FC236}">
                  <a16:creationId xmlns:a16="http://schemas.microsoft.com/office/drawing/2014/main" id="{49EAB8FE-93D8-40CE-8786-6AF594C3918E}"/>
                </a:ext>
              </a:extLst>
            </p:cNvPr>
            <p:cNvSpPr/>
            <p:nvPr/>
          </p:nvSpPr>
          <p:spPr>
            <a:xfrm>
              <a:off x="5638303" y="3481609"/>
              <a:ext cx="953751" cy="327015"/>
            </a:xfrm>
            <a:custGeom>
              <a:avLst/>
              <a:gdLst>
                <a:gd name="connsiteX0" fmla="*/ 848728 w 953751"/>
                <a:gd name="connsiteY0" fmla="*/ 251361 h 327015"/>
                <a:gd name="connsiteX1" fmla="*/ 943901 w 953751"/>
                <a:gd name="connsiteY1" fmla="*/ 303778 h 327015"/>
                <a:gd name="connsiteX2" fmla="*/ 742147 w 953751"/>
                <a:gd name="connsiteY2" fmla="*/ 304399 h 327015"/>
                <a:gd name="connsiteX3" fmla="*/ 848728 w 953751"/>
                <a:gd name="connsiteY3" fmla="*/ 251361 h 327015"/>
                <a:gd name="connsiteX4" fmla="*/ 67514 w 953751"/>
                <a:gd name="connsiteY4" fmla="*/ 214231 h 327015"/>
                <a:gd name="connsiteX5" fmla="*/ 95294 w 953751"/>
                <a:gd name="connsiteY5" fmla="*/ 219663 h 327015"/>
                <a:gd name="connsiteX6" fmla="*/ 120125 w 953751"/>
                <a:gd name="connsiteY6" fmla="*/ 267774 h 327015"/>
                <a:gd name="connsiteX7" fmla="*/ 59909 w 953751"/>
                <a:gd name="connsiteY7" fmla="*/ 325817 h 327015"/>
                <a:gd name="connsiteX8" fmla="*/ 24214 w 953751"/>
                <a:gd name="connsiteY8" fmla="*/ 287328 h 327015"/>
                <a:gd name="connsiteX9" fmla="*/ 41596 w 953751"/>
                <a:gd name="connsiteY9" fmla="*/ 225560 h 327015"/>
                <a:gd name="connsiteX10" fmla="*/ 67514 w 953751"/>
                <a:gd name="connsiteY10" fmla="*/ 214231 h 327015"/>
                <a:gd name="connsiteX11" fmla="*/ 809813 w 953751"/>
                <a:gd name="connsiteY11" fmla="*/ 21634 h 327015"/>
                <a:gd name="connsiteX12" fmla="*/ 938936 w 953751"/>
                <a:gd name="connsiteY12" fmla="*/ 82470 h 327015"/>
                <a:gd name="connsiteX13" fmla="*/ 947317 w 953751"/>
                <a:gd name="connsiteY13" fmla="*/ 140203 h 327015"/>
                <a:gd name="connsiteX14" fmla="*/ 934901 w 953751"/>
                <a:gd name="connsiteY14" fmla="*/ 124683 h 327015"/>
                <a:gd name="connsiteX15" fmla="*/ 798950 w 953751"/>
                <a:gd name="connsiteY15" fmla="*/ 53604 h 327015"/>
                <a:gd name="connsiteX16" fmla="*/ 781568 w 953751"/>
                <a:gd name="connsiteY16" fmla="*/ 51121 h 327015"/>
                <a:gd name="connsiteX17" fmla="*/ 789638 w 953751"/>
                <a:gd name="connsiteY17" fmla="*/ 27842 h 327015"/>
                <a:gd name="connsiteX18" fmla="*/ 809813 w 953751"/>
                <a:gd name="connsiteY18" fmla="*/ 21634 h 327015"/>
                <a:gd name="connsiteX19" fmla="*/ 111435 w 953751"/>
                <a:gd name="connsiteY19" fmla="*/ 527 h 327015"/>
                <a:gd name="connsiteX20" fmla="*/ 166064 w 953751"/>
                <a:gd name="connsiteY20" fmla="*/ 35601 h 327015"/>
                <a:gd name="connsiteX21" fmla="*/ 89086 w 953751"/>
                <a:gd name="connsiteY21" fmla="*/ 36533 h 327015"/>
                <a:gd name="connsiteX22" fmla="*/ 13661 w 953751"/>
                <a:gd name="connsiteY22" fmla="*/ 94265 h 327015"/>
                <a:gd name="connsiteX23" fmla="*/ 4970 w 953751"/>
                <a:gd name="connsiteY23" fmla="*/ 102646 h 327015"/>
                <a:gd name="connsiteX24" fmla="*/ 4 w 953751"/>
                <a:gd name="connsiteY24" fmla="*/ 90851 h 327015"/>
                <a:gd name="connsiteX25" fmla="*/ 17386 w 953751"/>
                <a:gd name="connsiteY25" fmla="*/ 48948 h 327015"/>
                <a:gd name="connsiteX26" fmla="*/ 111435 w 953751"/>
                <a:gd name="connsiteY26" fmla="*/ 527 h 327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53751" h="327015">
                  <a:moveTo>
                    <a:pt x="848728" y="251361"/>
                  </a:moveTo>
                  <a:cubicBezTo>
                    <a:pt x="888574" y="251322"/>
                    <a:pt x="926519" y="268859"/>
                    <a:pt x="943901" y="303778"/>
                  </a:cubicBezTo>
                  <a:cubicBezTo>
                    <a:pt x="877167" y="285155"/>
                    <a:pt x="809813" y="288259"/>
                    <a:pt x="742147" y="304399"/>
                  </a:cubicBezTo>
                  <a:cubicBezTo>
                    <a:pt x="767134" y="269015"/>
                    <a:pt x="808881" y="251400"/>
                    <a:pt x="848728" y="251361"/>
                  </a:cubicBezTo>
                  <a:close/>
                  <a:moveTo>
                    <a:pt x="67514" y="214231"/>
                  </a:moveTo>
                  <a:cubicBezTo>
                    <a:pt x="76593" y="213222"/>
                    <a:pt x="85982" y="215007"/>
                    <a:pt x="95294" y="219663"/>
                  </a:cubicBezTo>
                  <a:cubicBezTo>
                    <a:pt x="114538" y="229595"/>
                    <a:pt x="119815" y="247598"/>
                    <a:pt x="120125" y="267774"/>
                  </a:cubicBezTo>
                  <a:cubicBezTo>
                    <a:pt x="119815" y="307504"/>
                    <a:pt x="93742" y="332956"/>
                    <a:pt x="59909" y="325817"/>
                  </a:cubicBezTo>
                  <a:cubicBezTo>
                    <a:pt x="39424" y="321472"/>
                    <a:pt x="28559" y="306573"/>
                    <a:pt x="24214" y="287328"/>
                  </a:cubicBezTo>
                  <a:cubicBezTo>
                    <a:pt x="18937" y="263738"/>
                    <a:pt x="21731" y="241390"/>
                    <a:pt x="41596" y="225560"/>
                  </a:cubicBezTo>
                  <a:cubicBezTo>
                    <a:pt x="49667" y="219042"/>
                    <a:pt x="58435" y="215240"/>
                    <a:pt x="67514" y="214231"/>
                  </a:cubicBezTo>
                  <a:close/>
                  <a:moveTo>
                    <a:pt x="809813" y="21634"/>
                  </a:moveTo>
                  <a:cubicBezTo>
                    <a:pt x="862891" y="21013"/>
                    <a:pt x="906035" y="41499"/>
                    <a:pt x="938936" y="82470"/>
                  </a:cubicBezTo>
                  <a:cubicBezTo>
                    <a:pt x="953214" y="99231"/>
                    <a:pt x="959422" y="118165"/>
                    <a:pt x="947317" y="140203"/>
                  </a:cubicBezTo>
                  <a:cubicBezTo>
                    <a:pt x="940178" y="135857"/>
                    <a:pt x="937695" y="129960"/>
                    <a:pt x="934901" y="124683"/>
                  </a:cubicBezTo>
                  <a:cubicBezTo>
                    <a:pt x="908829" y="74090"/>
                    <a:pt x="855130" y="46154"/>
                    <a:pt x="798950" y="53604"/>
                  </a:cubicBezTo>
                  <a:cubicBezTo>
                    <a:pt x="793052" y="54225"/>
                    <a:pt x="784672" y="60432"/>
                    <a:pt x="781568" y="51121"/>
                  </a:cubicBezTo>
                  <a:cubicBezTo>
                    <a:pt x="778775" y="42430"/>
                    <a:pt x="781878" y="33739"/>
                    <a:pt x="789638" y="27842"/>
                  </a:cubicBezTo>
                  <a:cubicBezTo>
                    <a:pt x="795535" y="23186"/>
                    <a:pt x="802364" y="21634"/>
                    <a:pt x="809813" y="21634"/>
                  </a:cubicBezTo>
                  <a:close/>
                  <a:moveTo>
                    <a:pt x="111435" y="527"/>
                  </a:moveTo>
                  <a:cubicBezTo>
                    <a:pt x="141543" y="-2887"/>
                    <a:pt x="161718" y="10460"/>
                    <a:pt x="166064" y="35601"/>
                  </a:cubicBezTo>
                  <a:cubicBezTo>
                    <a:pt x="140301" y="33739"/>
                    <a:pt x="114539" y="31567"/>
                    <a:pt x="89086" y="36533"/>
                  </a:cubicBezTo>
                  <a:cubicBezTo>
                    <a:pt x="54633" y="43361"/>
                    <a:pt x="28249" y="61053"/>
                    <a:pt x="13661" y="94265"/>
                  </a:cubicBezTo>
                  <a:cubicBezTo>
                    <a:pt x="12109" y="97990"/>
                    <a:pt x="11488" y="104818"/>
                    <a:pt x="4970" y="102646"/>
                  </a:cubicBezTo>
                  <a:cubicBezTo>
                    <a:pt x="-307" y="100784"/>
                    <a:pt x="4" y="95196"/>
                    <a:pt x="4" y="90851"/>
                  </a:cubicBezTo>
                  <a:cubicBezTo>
                    <a:pt x="4" y="74711"/>
                    <a:pt x="6832" y="60743"/>
                    <a:pt x="17386" y="48948"/>
                  </a:cubicBezTo>
                  <a:cubicBezTo>
                    <a:pt x="42527" y="21013"/>
                    <a:pt x="73877" y="4252"/>
                    <a:pt x="111435" y="527"/>
                  </a:cubicBezTo>
                  <a:close/>
                </a:path>
              </a:pathLst>
            </a:custGeom>
            <a:solidFill>
              <a:srgbClr val="050506"/>
            </a:solidFill>
            <a:ln w="445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25" name="Freeform: Shape 34">
              <a:extLst>
                <a:ext uri="{FF2B5EF4-FFF2-40B4-BE49-F238E27FC236}">
                  <a16:creationId xmlns:a16="http://schemas.microsoft.com/office/drawing/2014/main" id="{F0F78F1D-4DC6-46C3-A810-213F603BC30C}"/>
                </a:ext>
              </a:extLst>
            </p:cNvPr>
            <p:cNvSpPr/>
            <p:nvPr/>
          </p:nvSpPr>
          <p:spPr>
            <a:xfrm>
              <a:off x="4982307" y="4120813"/>
              <a:ext cx="1862343" cy="1114302"/>
            </a:xfrm>
            <a:custGeom>
              <a:avLst/>
              <a:gdLst>
                <a:gd name="connsiteX0" fmla="*/ 2629853 w 2671948"/>
                <a:gd name="connsiteY0" fmla="*/ 807969 h 1598715"/>
                <a:gd name="connsiteX1" fmla="*/ 2402737 w 2671948"/>
                <a:gd name="connsiteY1" fmla="*/ 613807 h 1598715"/>
                <a:gd name="connsiteX2" fmla="*/ 2038016 w 2671948"/>
                <a:gd name="connsiteY2" fmla="*/ 470412 h 1598715"/>
                <a:gd name="connsiteX3" fmla="*/ 1993929 w 2671948"/>
                <a:gd name="connsiteY3" fmla="*/ 440131 h 1598715"/>
                <a:gd name="connsiteX4" fmla="*/ 1889278 w 2671948"/>
                <a:gd name="connsiteY4" fmla="*/ 359972 h 1598715"/>
                <a:gd name="connsiteX5" fmla="*/ 1702242 w 2671948"/>
                <a:gd name="connsiteY5" fmla="*/ 328354 h 1598715"/>
                <a:gd name="connsiteX6" fmla="*/ 1704023 w 2671948"/>
                <a:gd name="connsiteY6" fmla="*/ 330581 h 1598715"/>
                <a:gd name="connsiteX7" fmla="*/ 1734750 w 2671948"/>
                <a:gd name="connsiteY7" fmla="*/ 411630 h 1598715"/>
                <a:gd name="connsiteX8" fmla="*/ 1669733 w 2671948"/>
                <a:gd name="connsiteY8" fmla="*/ 516726 h 1598715"/>
                <a:gd name="connsiteX9" fmla="*/ 1560183 w 2671948"/>
                <a:gd name="connsiteY9" fmla="*/ 514500 h 1598715"/>
                <a:gd name="connsiteX10" fmla="*/ 1501846 w 2671948"/>
                <a:gd name="connsiteY10" fmla="*/ 528750 h 1598715"/>
                <a:gd name="connsiteX11" fmla="*/ 1392741 w 2671948"/>
                <a:gd name="connsiteY11" fmla="*/ 459279 h 1598715"/>
                <a:gd name="connsiteX12" fmla="*/ 1416343 w 2671948"/>
                <a:gd name="connsiteY12" fmla="*/ 330135 h 1598715"/>
                <a:gd name="connsiteX13" fmla="*/ 1417679 w 2671948"/>
                <a:gd name="connsiteY13" fmla="*/ 328800 h 1598715"/>
                <a:gd name="connsiteX14" fmla="*/ 1271613 w 2671948"/>
                <a:gd name="connsiteY14" fmla="*/ 342159 h 1598715"/>
                <a:gd name="connsiteX15" fmla="*/ 1085912 w 2671948"/>
                <a:gd name="connsiteY15" fmla="*/ 487335 h 1598715"/>
                <a:gd name="connsiteX16" fmla="*/ 1046278 w 2671948"/>
                <a:gd name="connsiteY16" fmla="*/ 511828 h 1598715"/>
                <a:gd name="connsiteX17" fmla="*/ 871711 w 2671948"/>
                <a:gd name="connsiteY17" fmla="*/ 506929 h 1598715"/>
                <a:gd name="connsiteX18" fmla="*/ 555976 w 2671948"/>
                <a:gd name="connsiteY18" fmla="*/ 388473 h 1598715"/>
                <a:gd name="connsiteX19" fmla="*/ 236233 w 2671948"/>
                <a:gd name="connsiteY19" fmla="*/ 17517 h 1598715"/>
                <a:gd name="connsiteX20" fmla="*/ 203724 w 2671948"/>
                <a:gd name="connsiteY20" fmla="*/ 4158 h 1598715"/>
                <a:gd name="connsiteX21" fmla="*/ 193036 w 2671948"/>
                <a:gd name="connsiteY21" fmla="*/ 5494 h 1598715"/>
                <a:gd name="connsiteX22" fmla="*/ 19805 w 2671948"/>
                <a:gd name="connsiteY22" fmla="*/ 87433 h 1598715"/>
                <a:gd name="connsiteX23" fmla="*/ 8226 w 2671948"/>
                <a:gd name="connsiteY23" fmla="*/ 97676 h 1598715"/>
                <a:gd name="connsiteX24" fmla="*/ 6445 w 2671948"/>
                <a:gd name="connsiteY24" fmla="*/ 125731 h 1598715"/>
                <a:gd name="connsiteX25" fmla="*/ 322180 w 2671948"/>
                <a:gd name="connsiteY25" fmla="*/ 530531 h 1598715"/>
                <a:gd name="connsiteX26" fmla="*/ 658846 w 2671948"/>
                <a:gd name="connsiteY26" fmla="*/ 715787 h 1598715"/>
                <a:gd name="connsiteX27" fmla="*/ 1025793 w 2671948"/>
                <a:gd name="connsiteY27" fmla="*/ 769226 h 1598715"/>
                <a:gd name="connsiteX28" fmla="*/ 1049841 w 2671948"/>
                <a:gd name="connsiteY28" fmla="*/ 794609 h 1598715"/>
                <a:gd name="connsiteX29" fmla="*/ 1048950 w 2671948"/>
                <a:gd name="connsiteY29" fmla="*/ 1464377 h 1598715"/>
                <a:gd name="connsiteX30" fmla="*/ 1083240 w 2671948"/>
                <a:gd name="connsiteY30" fmla="*/ 1529840 h 1598715"/>
                <a:gd name="connsiteX31" fmla="*/ 1154047 w 2671948"/>
                <a:gd name="connsiteY31" fmla="*/ 1554333 h 1598715"/>
                <a:gd name="connsiteX32" fmla="*/ 1219955 w 2671948"/>
                <a:gd name="connsiteY32" fmla="*/ 1561904 h 1598715"/>
                <a:gd name="connsiteX33" fmla="*/ 1332622 w 2671948"/>
                <a:gd name="connsiteY33" fmla="*/ 1565466 h 1598715"/>
                <a:gd name="connsiteX34" fmla="*/ 1766814 w 2671948"/>
                <a:gd name="connsiteY34" fmla="*/ 1565466 h 1598715"/>
                <a:gd name="connsiteX35" fmla="*/ 1877254 w 2671948"/>
                <a:gd name="connsiteY35" fmla="*/ 1561904 h 1598715"/>
                <a:gd name="connsiteX36" fmla="*/ 1903528 w 2671948"/>
                <a:gd name="connsiteY36" fmla="*/ 1557896 h 1598715"/>
                <a:gd name="connsiteX37" fmla="*/ 1997492 w 2671948"/>
                <a:gd name="connsiteY37" fmla="*/ 1544536 h 1598715"/>
                <a:gd name="connsiteX38" fmla="*/ 2060728 w 2671948"/>
                <a:gd name="connsiteY38" fmla="*/ 1454135 h 1598715"/>
                <a:gd name="connsiteX39" fmla="*/ 2060728 w 2671948"/>
                <a:gd name="connsiteY39" fmla="*/ 1356163 h 1598715"/>
                <a:gd name="connsiteX40" fmla="*/ 2060283 w 2671948"/>
                <a:gd name="connsiteY40" fmla="*/ 791046 h 1598715"/>
                <a:gd name="connsiteX41" fmla="*/ 2082994 w 2671948"/>
                <a:gd name="connsiteY41" fmla="*/ 774569 h 1598715"/>
                <a:gd name="connsiteX42" fmla="*/ 2185864 w 2671948"/>
                <a:gd name="connsiteY42" fmla="*/ 815539 h 1598715"/>
                <a:gd name="connsiteX43" fmla="*/ 2384479 w 2671948"/>
                <a:gd name="connsiteY43" fmla="*/ 938894 h 1598715"/>
                <a:gd name="connsiteX44" fmla="*/ 2392495 w 2671948"/>
                <a:gd name="connsiteY44" fmla="*/ 984317 h 1598715"/>
                <a:gd name="connsiteX45" fmla="*/ 2287844 w 2671948"/>
                <a:gd name="connsiteY45" fmla="*/ 1204753 h 1598715"/>
                <a:gd name="connsiteX46" fmla="*/ 2160481 w 2671948"/>
                <a:gd name="connsiteY46" fmla="*/ 1456361 h 1598715"/>
                <a:gd name="connsiteX47" fmla="*/ 2169387 w 2671948"/>
                <a:gd name="connsiteY47" fmla="*/ 1485308 h 1598715"/>
                <a:gd name="connsiteX48" fmla="*/ 2177848 w 2671948"/>
                <a:gd name="connsiteY48" fmla="*/ 1492433 h 1598715"/>
                <a:gd name="connsiteX49" fmla="*/ 2189872 w 2671948"/>
                <a:gd name="connsiteY49" fmla="*/ 1501785 h 1598715"/>
                <a:gd name="connsiteX50" fmla="*/ 2343954 w 2671948"/>
                <a:gd name="connsiteY50" fmla="*/ 1585506 h 1598715"/>
                <a:gd name="connsiteX51" fmla="*/ 2368893 w 2671948"/>
                <a:gd name="connsiteY51" fmla="*/ 1593967 h 1598715"/>
                <a:gd name="connsiteX52" fmla="*/ 2407636 w 2671948"/>
                <a:gd name="connsiteY52" fmla="*/ 1581498 h 1598715"/>
                <a:gd name="connsiteX53" fmla="*/ 2416543 w 2671948"/>
                <a:gd name="connsiteY53" fmla="*/ 1563685 h 1598715"/>
                <a:gd name="connsiteX54" fmla="*/ 2646775 w 2671948"/>
                <a:gd name="connsiteY54" fmla="*/ 1090305 h 1598715"/>
                <a:gd name="connsiteX55" fmla="*/ 2629853 w 2671948"/>
                <a:gd name="connsiteY55" fmla="*/ 807969 h 1598715"/>
                <a:gd name="connsiteX56" fmla="*/ 1556620 w 2671948"/>
                <a:gd name="connsiteY56" fmla="*/ 717122 h 1598715"/>
                <a:gd name="connsiteX57" fmla="*/ 1606497 w 2671948"/>
                <a:gd name="connsiteY57" fmla="*/ 766108 h 1598715"/>
                <a:gd name="connsiteX58" fmla="*/ 1557511 w 2671948"/>
                <a:gd name="connsiteY58" fmla="*/ 814649 h 1598715"/>
                <a:gd name="connsiteX59" fmla="*/ 1508971 w 2671948"/>
                <a:gd name="connsiteY59" fmla="*/ 767890 h 1598715"/>
                <a:gd name="connsiteX60" fmla="*/ 1556620 w 2671948"/>
                <a:gd name="connsiteY60" fmla="*/ 717122 h 1598715"/>
                <a:gd name="connsiteX61" fmla="*/ 1557066 w 2671948"/>
                <a:gd name="connsiteY61" fmla="*/ 1406485 h 1598715"/>
                <a:gd name="connsiteX62" fmla="*/ 1508525 w 2671948"/>
                <a:gd name="connsiteY62" fmla="*/ 1357054 h 1598715"/>
                <a:gd name="connsiteX63" fmla="*/ 1556175 w 2671948"/>
                <a:gd name="connsiteY63" fmla="*/ 1308959 h 1598715"/>
                <a:gd name="connsiteX64" fmla="*/ 1606051 w 2671948"/>
                <a:gd name="connsiteY64" fmla="*/ 1357945 h 1598715"/>
                <a:gd name="connsiteX65" fmla="*/ 1557066 w 2671948"/>
                <a:gd name="connsiteY65" fmla="*/ 1406485 h 1598715"/>
                <a:gd name="connsiteX66" fmla="*/ 1508525 w 2671948"/>
                <a:gd name="connsiteY66" fmla="*/ 1161112 h 1598715"/>
                <a:gd name="connsiteX67" fmla="*/ 1560183 w 2671948"/>
                <a:gd name="connsiteY67" fmla="*/ 1113461 h 1598715"/>
                <a:gd name="connsiteX68" fmla="*/ 1606497 w 2671948"/>
                <a:gd name="connsiteY68" fmla="*/ 1162002 h 1598715"/>
                <a:gd name="connsiteX69" fmla="*/ 1557066 w 2671948"/>
                <a:gd name="connsiteY69" fmla="*/ 1210988 h 1598715"/>
                <a:gd name="connsiteX70" fmla="*/ 1508525 w 2671948"/>
                <a:gd name="connsiteY70" fmla="*/ 1161112 h 1598715"/>
                <a:gd name="connsiteX71" fmla="*/ 1558402 w 2671948"/>
                <a:gd name="connsiteY71" fmla="*/ 1010146 h 1598715"/>
                <a:gd name="connsiteX72" fmla="*/ 1508525 w 2671948"/>
                <a:gd name="connsiteY72" fmla="*/ 962051 h 1598715"/>
                <a:gd name="connsiteX73" fmla="*/ 1557511 w 2671948"/>
                <a:gd name="connsiteY73" fmla="*/ 912175 h 1598715"/>
                <a:gd name="connsiteX74" fmla="*/ 1606497 w 2671948"/>
                <a:gd name="connsiteY74" fmla="*/ 959824 h 1598715"/>
                <a:gd name="connsiteX75" fmla="*/ 1558402 w 2671948"/>
                <a:gd name="connsiteY75" fmla="*/ 1010146 h 1598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2671948" h="1598715">
                  <a:moveTo>
                    <a:pt x="2629853" y="807969"/>
                  </a:moveTo>
                  <a:cubicBezTo>
                    <a:pt x="2574633" y="719349"/>
                    <a:pt x="2492248" y="662348"/>
                    <a:pt x="2402737" y="613807"/>
                  </a:cubicBezTo>
                  <a:cubicBezTo>
                    <a:pt x="2286953" y="551462"/>
                    <a:pt x="2164043" y="506484"/>
                    <a:pt x="2038016" y="470412"/>
                  </a:cubicBezTo>
                  <a:cubicBezTo>
                    <a:pt x="2019758" y="465069"/>
                    <a:pt x="2005508" y="456607"/>
                    <a:pt x="1993929" y="440131"/>
                  </a:cubicBezTo>
                  <a:cubicBezTo>
                    <a:pt x="1967210" y="403169"/>
                    <a:pt x="1930693" y="378230"/>
                    <a:pt x="1889278" y="359972"/>
                  </a:cubicBezTo>
                  <a:cubicBezTo>
                    <a:pt x="1829159" y="333253"/>
                    <a:pt x="1766368" y="327463"/>
                    <a:pt x="1702242" y="328354"/>
                  </a:cubicBezTo>
                  <a:cubicBezTo>
                    <a:pt x="1702687" y="328800"/>
                    <a:pt x="1703578" y="329690"/>
                    <a:pt x="1704023" y="330581"/>
                  </a:cubicBezTo>
                  <a:cubicBezTo>
                    <a:pt x="1724062" y="353738"/>
                    <a:pt x="1734750" y="380012"/>
                    <a:pt x="1734750" y="411630"/>
                  </a:cubicBezTo>
                  <a:cubicBezTo>
                    <a:pt x="1734305" y="459725"/>
                    <a:pt x="1712039" y="495351"/>
                    <a:pt x="1669733" y="516726"/>
                  </a:cubicBezTo>
                  <a:cubicBezTo>
                    <a:pt x="1633216" y="534985"/>
                    <a:pt x="1596254" y="533204"/>
                    <a:pt x="1560183" y="514500"/>
                  </a:cubicBezTo>
                  <a:cubicBezTo>
                    <a:pt x="1541479" y="525188"/>
                    <a:pt x="1521885" y="530531"/>
                    <a:pt x="1501846" y="528750"/>
                  </a:cubicBezTo>
                  <a:cubicBezTo>
                    <a:pt x="1448852" y="531867"/>
                    <a:pt x="1407882" y="494460"/>
                    <a:pt x="1392741" y="459279"/>
                  </a:cubicBezTo>
                  <a:cubicBezTo>
                    <a:pt x="1374928" y="416528"/>
                    <a:pt x="1385170" y="361308"/>
                    <a:pt x="1416343" y="330135"/>
                  </a:cubicBezTo>
                  <a:cubicBezTo>
                    <a:pt x="1416788" y="329690"/>
                    <a:pt x="1417234" y="329245"/>
                    <a:pt x="1417679" y="328800"/>
                  </a:cubicBezTo>
                  <a:cubicBezTo>
                    <a:pt x="1368693" y="328800"/>
                    <a:pt x="1320153" y="328800"/>
                    <a:pt x="1271613" y="342159"/>
                  </a:cubicBezTo>
                  <a:cubicBezTo>
                    <a:pt x="1188782" y="364871"/>
                    <a:pt x="1122874" y="408067"/>
                    <a:pt x="1085912" y="487335"/>
                  </a:cubicBezTo>
                  <a:cubicBezTo>
                    <a:pt x="1077006" y="506484"/>
                    <a:pt x="1063201" y="509601"/>
                    <a:pt x="1046278" y="511828"/>
                  </a:cubicBezTo>
                  <a:cubicBezTo>
                    <a:pt x="987941" y="519844"/>
                    <a:pt x="929603" y="515836"/>
                    <a:pt x="871711" y="506929"/>
                  </a:cubicBezTo>
                  <a:cubicBezTo>
                    <a:pt x="758153" y="490007"/>
                    <a:pt x="652166" y="451709"/>
                    <a:pt x="555976" y="388473"/>
                  </a:cubicBezTo>
                  <a:cubicBezTo>
                    <a:pt x="413917" y="295400"/>
                    <a:pt x="311938" y="167592"/>
                    <a:pt x="236233" y="17517"/>
                  </a:cubicBezTo>
                  <a:cubicBezTo>
                    <a:pt x="227326" y="150"/>
                    <a:pt x="220201" y="-4304"/>
                    <a:pt x="203724" y="4158"/>
                  </a:cubicBezTo>
                  <a:cubicBezTo>
                    <a:pt x="200161" y="4158"/>
                    <a:pt x="196153" y="4158"/>
                    <a:pt x="193036" y="5494"/>
                  </a:cubicBezTo>
                  <a:cubicBezTo>
                    <a:pt x="134253" y="30877"/>
                    <a:pt x="77697" y="60714"/>
                    <a:pt x="19805" y="87433"/>
                  </a:cubicBezTo>
                  <a:cubicBezTo>
                    <a:pt x="14906" y="89660"/>
                    <a:pt x="11789" y="93668"/>
                    <a:pt x="8226" y="97676"/>
                  </a:cubicBezTo>
                  <a:cubicBezTo>
                    <a:pt x="-6024" y="106137"/>
                    <a:pt x="1546" y="115934"/>
                    <a:pt x="6445" y="125731"/>
                  </a:cubicBezTo>
                  <a:cubicBezTo>
                    <a:pt x="85267" y="281150"/>
                    <a:pt x="186356" y="419646"/>
                    <a:pt x="322180" y="530531"/>
                  </a:cubicBezTo>
                  <a:cubicBezTo>
                    <a:pt x="423269" y="612916"/>
                    <a:pt x="535045" y="675262"/>
                    <a:pt x="658846" y="715787"/>
                  </a:cubicBezTo>
                  <a:cubicBezTo>
                    <a:pt x="777747" y="754975"/>
                    <a:pt x="901102" y="768335"/>
                    <a:pt x="1025793" y="769226"/>
                  </a:cubicBezTo>
                  <a:cubicBezTo>
                    <a:pt x="1046278" y="769226"/>
                    <a:pt x="1049841" y="775460"/>
                    <a:pt x="1049841" y="794609"/>
                  </a:cubicBezTo>
                  <a:cubicBezTo>
                    <a:pt x="1048950" y="1017717"/>
                    <a:pt x="1049395" y="1241270"/>
                    <a:pt x="1048950" y="1464377"/>
                  </a:cubicBezTo>
                  <a:cubicBezTo>
                    <a:pt x="1048950" y="1493324"/>
                    <a:pt x="1060083" y="1514699"/>
                    <a:pt x="1083240" y="1529840"/>
                  </a:cubicBezTo>
                  <a:cubicBezTo>
                    <a:pt x="1104616" y="1543645"/>
                    <a:pt x="1128218" y="1551216"/>
                    <a:pt x="1154047" y="1554333"/>
                  </a:cubicBezTo>
                  <a:cubicBezTo>
                    <a:pt x="1175868" y="1557005"/>
                    <a:pt x="1198579" y="1555224"/>
                    <a:pt x="1219955" y="1561904"/>
                  </a:cubicBezTo>
                  <a:cubicBezTo>
                    <a:pt x="1257362" y="1567693"/>
                    <a:pt x="1295215" y="1565466"/>
                    <a:pt x="1332622" y="1565466"/>
                  </a:cubicBezTo>
                  <a:cubicBezTo>
                    <a:pt x="1477353" y="1565466"/>
                    <a:pt x="1622083" y="1565466"/>
                    <a:pt x="1766814" y="1565466"/>
                  </a:cubicBezTo>
                  <a:cubicBezTo>
                    <a:pt x="1803776" y="1565466"/>
                    <a:pt x="1840738" y="1567693"/>
                    <a:pt x="1877254" y="1561904"/>
                  </a:cubicBezTo>
                  <a:cubicBezTo>
                    <a:pt x="1885715" y="1558341"/>
                    <a:pt x="1894176" y="1557896"/>
                    <a:pt x="1903528" y="1557896"/>
                  </a:cubicBezTo>
                  <a:cubicBezTo>
                    <a:pt x="1935592" y="1557450"/>
                    <a:pt x="1967210" y="1554778"/>
                    <a:pt x="1997492" y="1544536"/>
                  </a:cubicBezTo>
                  <a:cubicBezTo>
                    <a:pt x="2042470" y="1528950"/>
                    <a:pt x="2061173" y="1501339"/>
                    <a:pt x="2060728" y="1454135"/>
                  </a:cubicBezTo>
                  <a:cubicBezTo>
                    <a:pt x="2060283" y="1421626"/>
                    <a:pt x="2060728" y="1388672"/>
                    <a:pt x="2060728" y="1356163"/>
                  </a:cubicBezTo>
                  <a:cubicBezTo>
                    <a:pt x="2060728" y="1167791"/>
                    <a:pt x="2060728" y="979419"/>
                    <a:pt x="2060283" y="791046"/>
                  </a:cubicBezTo>
                  <a:cubicBezTo>
                    <a:pt x="2060283" y="772343"/>
                    <a:pt x="2064736" y="766999"/>
                    <a:pt x="2082994" y="774569"/>
                  </a:cubicBezTo>
                  <a:cubicBezTo>
                    <a:pt x="2117284" y="788820"/>
                    <a:pt x="2152465" y="799953"/>
                    <a:pt x="2185864" y="815539"/>
                  </a:cubicBezTo>
                  <a:cubicBezTo>
                    <a:pt x="2257116" y="848048"/>
                    <a:pt x="2329259" y="879666"/>
                    <a:pt x="2384479" y="938894"/>
                  </a:cubicBezTo>
                  <a:cubicBezTo>
                    <a:pt x="2397839" y="953145"/>
                    <a:pt x="2401401" y="966059"/>
                    <a:pt x="2392495" y="984317"/>
                  </a:cubicBezTo>
                  <a:cubicBezTo>
                    <a:pt x="2356869" y="1057351"/>
                    <a:pt x="2323024" y="1131274"/>
                    <a:pt x="2287844" y="1204753"/>
                  </a:cubicBezTo>
                  <a:cubicBezTo>
                    <a:pt x="2247319" y="1289365"/>
                    <a:pt x="2205459" y="1373531"/>
                    <a:pt x="2160481" y="1456361"/>
                  </a:cubicBezTo>
                  <a:cubicBezTo>
                    <a:pt x="2152910" y="1470166"/>
                    <a:pt x="2152910" y="1479519"/>
                    <a:pt x="2169387" y="1485308"/>
                  </a:cubicBezTo>
                  <a:cubicBezTo>
                    <a:pt x="2172504" y="1486644"/>
                    <a:pt x="2174731" y="1489761"/>
                    <a:pt x="2177848" y="1492433"/>
                  </a:cubicBezTo>
                  <a:cubicBezTo>
                    <a:pt x="2181411" y="1496441"/>
                    <a:pt x="2185419" y="1499558"/>
                    <a:pt x="2189872" y="1501785"/>
                  </a:cubicBezTo>
                  <a:cubicBezTo>
                    <a:pt x="2240639" y="1530731"/>
                    <a:pt x="2293187" y="1557005"/>
                    <a:pt x="2343954" y="1585506"/>
                  </a:cubicBezTo>
                  <a:cubicBezTo>
                    <a:pt x="2351525" y="1589959"/>
                    <a:pt x="2359541" y="1594412"/>
                    <a:pt x="2368893" y="1593967"/>
                  </a:cubicBezTo>
                  <a:cubicBezTo>
                    <a:pt x="2386706" y="1605545"/>
                    <a:pt x="2400065" y="1602428"/>
                    <a:pt x="2407636" y="1581498"/>
                  </a:cubicBezTo>
                  <a:cubicBezTo>
                    <a:pt x="2409863" y="1575263"/>
                    <a:pt x="2413870" y="1569474"/>
                    <a:pt x="2416543" y="1563685"/>
                  </a:cubicBezTo>
                  <a:cubicBezTo>
                    <a:pt x="2496701" y="1407376"/>
                    <a:pt x="2573742" y="1249731"/>
                    <a:pt x="2646775" y="1090305"/>
                  </a:cubicBezTo>
                  <a:cubicBezTo>
                    <a:pt x="2690863" y="992779"/>
                    <a:pt x="2685964" y="898370"/>
                    <a:pt x="2629853" y="807969"/>
                  </a:cubicBezTo>
                  <a:close/>
                  <a:moveTo>
                    <a:pt x="1556620" y="717122"/>
                  </a:moveTo>
                  <a:cubicBezTo>
                    <a:pt x="1583785" y="717122"/>
                    <a:pt x="1606497" y="739834"/>
                    <a:pt x="1606497" y="766108"/>
                  </a:cubicBezTo>
                  <a:cubicBezTo>
                    <a:pt x="1606497" y="793719"/>
                    <a:pt x="1585121" y="814649"/>
                    <a:pt x="1557511" y="814649"/>
                  </a:cubicBezTo>
                  <a:cubicBezTo>
                    <a:pt x="1530792" y="814649"/>
                    <a:pt x="1508971" y="794164"/>
                    <a:pt x="1508971" y="767890"/>
                  </a:cubicBezTo>
                  <a:cubicBezTo>
                    <a:pt x="1508080" y="741170"/>
                    <a:pt x="1530792" y="716677"/>
                    <a:pt x="1556620" y="717122"/>
                  </a:cubicBezTo>
                  <a:close/>
                  <a:moveTo>
                    <a:pt x="1557066" y="1406485"/>
                  </a:moveTo>
                  <a:cubicBezTo>
                    <a:pt x="1529455" y="1406485"/>
                    <a:pt x="1508080" y="1384219"/>
                    <a:pt x="1508525" y="1357054"/>
                  </a:cubicBezTo>
                  <a:cubicBezTo>
                    <a:pt x="1508971" y="1330335"/>
                    <a:pt x="1529901" y="1309404"/>
                    <a:pt x="1556175" y="1308959"/>
                  </a:cubicBezTo>
                  <a:cubicBezTo>
                    <a:pt x="1582449" y="1308514"/>
                    <a:pt x="1606051" y="1331671"/>
                    <a:pt x="1606051" y="1357945"/>
                  </a:cubicBezTo>
                  <a:cubicBezTo>
                    <a:pt x="1606497" y="1385109"/>
                    <a:pt x="1584676" y="1406485"/>
                    <a:pt x="1557066" y="1406485"/>
                  </a:cubicBezTo>
                  <a:close/>
                  <a:moveTo>
                    <a:pt x="1508525" y="1161112"/>
                  </a:moveTo>
                  <a:cubicBezTo>
                    <a:pt x="1509416" y="1134837"/>
                    <a:pt x="1533463" y="1112571"/>
                    <a:pt x="1560183" y="1113461"/>
                  </a:cubicBezTo>
                  <a:cubicBezTo>
                    <a:pt x="1584231" y="1114352"/>
                    <a:pt x="1606051" y="1137509"/>
                    <a:pt x="1606497" y="1162002"/>
                  </a:cubicBezTo>
                  <a:cubicBezTo>
                    <a:pt x="1606497" y="1189612"/>
                    <a:pt x="1584676" y="1211433"/>
                    <a:pt x="1557066" y="1210988"/>
                  </a:cubicBezTo>
                  <a:cubicBezTo>
                    <a:pt x="1529455" y="1210542"/>
                    <a:pt x="1508080" y="1188721"/>
                    <a:pt x="1508525" y="1161112"/>
                  </a:cubicBezTo>
                  <a:close/>
                  <a:moveTo>
                    <a:pt x="1558402" y="1010146"/>
                  </a:moveTo>
                  <a:cubicBezTo>
                    <a:pt x="1530346" y="1010592"/>
                    <a:pt x="1508971" y="989661"/>
                    <a:pt x="1508525" y="962051"/>
                  </a:cubicBezTo>
                  <a:cubicBezTo>
                    <a:pt x="1508080" y="935777"/>
                    <a:pt x="1531237" y="912175"/>
                    <a:pt x="1557511" y="912175"/>
                  </a:cubicBezTo>
                  <a:cubicBezTo>
                    <a:pt x="1582894" y="912175"/>
                    <a:pt x="1605606" y="934441"/>
                    <a:pt x="1606497" y="959824"/>
                  </a:cubicBezTo>
                  <a:cubicBezTo>
                    <a:pt x="1607387" y="987880"/>
                    <a:pt x="1586012" y="1010146"/>
                    <a:pt x="1558402" y="1010146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4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A477F8CF-6F69-471D-B70B-4C329C462709}"/>
              </a:ext>
            </a:extLst>
          </p:cNvPr>
          <p:cNvSpPr txBox="1"/>
          <p:nvPr/>
        </p:nvSpPr>
        <p:spPr>
          <a:xfrm>
            <a:off x="1014440" y="5910243"/>
            <a:ext cx="6199966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SO:WT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ความได้เปรียบเชิงยุทธศาสตร์หลังปรับปรุง</a:t>
            </a:r>
            <a:b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4.01 </a:t>
            </a:r>
            <a:r>
              <a:rPr lang="en-US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:1.00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ตำแหน่งลัคนา </a:t>
            </a:r>
            <a:r>
              <a:rPr lang="en-US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“</a:t>
            </a:r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รุกดำเนินการเอง</a:t>
            </a:r>
            <a:r>
              <a:rPr lang="en-US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”</a:t>
            </a:r>
            <a:endParaRPr lang="th-TH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712895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72C5F8A4-C5A1-454F-AE15-908D4D008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AD9A03-9CAE-4DEF-A956-53C005770E55}" type="slidenum">
              <a:rPr kumimoji="0" lang="th-TH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th-TH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FFDFB86C-3BA8-4E67-BDCC-520222BCFAC8}"/>
              </a:ext>
            </a:extLst>
          </p:cNvPr>
          <p:cNvSpPr txBox="1"/>
          <p:nvPr/>
        </p:nvSpPr>
        <p:spPr>
          <a:xfrm>
            <a:off x="301924" y="1337095"/>
            <a:ext cx="8773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 ประเด็นยุทธศาสตร์ </a:t>
            </a: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8 เป้าประสงค์ </a:t>
            </a:r>
            <a:r>
              <a:rPr lang="th-TH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10</a:t>
            </a: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 ตัวชี้วัด 10</a:t>
            </a: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 กลยุทธ์</a:t>
            </a:r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F3677CD9-C8BA-40AB-8417-EB8ECE5B94F7}"/>
              </a:ext>
            </a:extLst>
          </p:cNvPr>
          <p:cNvSpPr txBox="1"/>
          <p:nvPr/>
        </p:nvSpPr>
        <p:spPr>
          <a:xfrm>
            <a:off x="2682814" y="321432"/>
            <a:ext cx="33815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6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IT๙" panose="020B0500040200020003" pitchFamily="34" charset="-34"/>
                <a:ea typeface="+mn-ea"/>
                <a:cs typeface="TH SarabunIT๙" panose="020B0500040200020003" pitchFamily="34" charset="-34"/>
              </a:rPr>
              <a:t>ภาพรวม</a:t>
            </a:r>
          </a:p>
        </p:txBody>
      </p:sp>
      <p:sp>
        <p:nvSpPr>
          <p:cNvPr id="11" name="สี่เหลี่ยมผืนผ้า: มุมมน 10">
            <a:extLst>
              <a:ext uri="{FF2B5EF4-FFF2-40B4-BE49-F238E27FC236}">
                <a16:creationId xmlns:a16="http://schemas.microsoft.com/office/drawing/2014/main" id="{EC55EC47-DDFC-42EC-8E19-2AF5DC10ABB1}"/>
              </a:ext>
            </a:extLst>
          </p:cNvPr>
          <p:cNvSpPr/>
          <p:nvPr/>
        </p:nvSpPr>
        <p:spPr>
          <a:xfrm>
            <a:off x="508958" y="2156604"/>
            <a:ext cx="8216661" cy="127239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id="{DD62D53F-AC15-4349-A3E8-FBE5A460DB17}"/>
              </a:ext>
            </a:extLst>
          </p:cNvPr>
          <p:cNvSpPr txBox="1"/>
          <p:nvPr/>
        </p:nvSpPr>
        <p:spPr>
          <a:xfrm>
            <a:off x="534837" y="2244273"/>
            <a:ext cx="8307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th-TH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ประเด็นยุทธศาสตร์ที่ 1   </a:t>
            </a:r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พัฒนาระบบบริหารจัดการ</a:t>
            </a:r>
            <a:r>
              <a:rPr lang="th-TH" sz="3200" b="1" dirty="0">
                <a:solidFill>
                  <a:srgbClr val="FF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สู่ความเป็นเลิศ</a:t>
            </a:r>
            <a:endParaRPr lang="th-TH" sz="2400" b="1" dirty="0">
              <a:solidFill>
                <a:srgbClr val="FF000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14" name="กล่องข้อความ 13">
            <a:extLst>
              <a:ext uri="{FF2B5EF4-FFF2-40B4-BE49-F238E27FC236}">
                <a16:creationId xmlns:a16="http://schemas.microsoft.com/office/drawing/2014/main" id="{6815AF7A-FE40-4EA4-B591-BE7B1C8C3E93}"/>
              </a:ext>
            </a:extLst>
          </p:cNvPr>
          <p:cNvSpPr txBox="1"/>
          <p:nvPr/>
        </p:nvSpPr>
        <p:spPr>
          <a:xfrm>
            <a:off x="1811547" y="2779243"/>
            <a:ext cx="5520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3200" b="1" dirty="0">
                <a:solidFill>
                  <a:srgbClr val="FF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 เป้าประสงค์ </a:t>
            </a:r>
            <a:r>
              <a:rPr lang="th-TH" sz="3200" b="1" dirty="0">
                <a:solidFill>
                  <a:srgbClr val="FF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 ตัวชี้วัด 5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 กลยุทธ์</a:t>
            </a:r>
          </a:p>
        </p:txBody>
      </p:sp>
      <p:sp>
        <p:nvSpPr>
          <p:cNvPr id="24" name="สี่เหลี่ยมผืนผ้า: มุมมน 23">
            <a:extLst>
              <a:ext uri="{FF2B5EF4-FFF2-40B4-BE49-F238E27FC236}">
                <a16:creationId xmlns:a16="http://schemas.microsoft.com/office/drawing/2014/main" id="{C7B65958-A5B9-4422-96C4-FD98E0843BE6}"/>
              </a:ext>
            </a:extLst>
          </p:cNvPr>
          <p:cNvSpPr/>
          <p:nvPr/>
        </p:nvSpPr>
        <p:spPr>
          <a:xfrm>
            <a:off x="534837" y="3753225"/>
            <a:ext cx="8216661" cy="127239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28" name="กล่องข้อความ 27">
            <a:extLst>
              <a:ext uri="{FF2B5EF4-FFF2-40B4-BE49-F238E27FC236}">
                <a16:creationId xmlns:a16="http://schemas.microsoft.com/office/drawing/2014/main" id="{DFC8A9AE-1B7A-486C-BD9E-E8CC79DA66D7}"/>
              </a:ext>
            </a:extLst>
          </p:cNvPr>
          <p:cNvSpPr txBox="1"/>
          <p:nvPr/>
        </p:nvSpPr>
        <p:spPr>
          <a:xfrm>
            <a:off x="483340" y="3823366"/>
            <a:ext cx="85832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ประเด็นยุทธศาสตร์ที่ 2 </a:t>
            </a:r>
            <a:r>
              <a:rPr kumimoji="0" lang="th-TH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พัฒนาสมรรถนะทรัพยากรบุคคล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เพื่อเสริมสร้างคุณค่าให้แก่องค์กร</a:t>
            </a:r>
            <a:endParaRPr kumimoji="0" lang="th-TH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9" name="กล่องข้อความ 28">
            <a:extLst>
              <a:ext uri="{FF2B5EF4-FFF2-40B4-BE49-F238E27FC236}">
                <a16:creationId xmlns:a16="http://schemas.microsoft.com/office/drawing/2014/main" id="{4D832050-85D3-4D7A-B420-91B62BE9F88B}"/>
              </a:ext>
            </a:extLst>
          </p:cNvPr>
          <p:cNvSpPr txBox="1"/>
          <p:nvPr/>
        </p:nvSpPr>
        <p:spPr>
          <a:xfrm>
            <a:off x="1928003" y="4308302"/>
            <a:ext cx="5520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3200" b="1" dirty="0">
                <a:solidFill>
                  <a:srgbClr val="FF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 เป้าประสงค์ 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4 ตัวชี้วัด </a:t>
            </a:r>
            <a:r>
              <a:rPr lang="th-TH" sz="32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 กลยุทธ์</a:t>
            </a:r>
          </a:p>
        </p:txBody>
      </p:sp>
      <p:sp>
        <p:nvSpPr>
          <p:cNvPr id="13" name="สี่เหลี่ยมผืนผ้า: มุมมน 12">
            <a:extLst>
              <a:ext uri="{FF2B5EF4-FFF2-40B4-BE49-F238E27FC236}">
                <a16:creationId xmlns:a16="http://schemas.microsoft.com/office/drawing/2014/main" id="{9AE125B8-B6B1-43B0-8D36-6849C28188A4}"/>
              </a:ext>
            </a:extLst>
          </p:cNvPr>
          <p:cNvSpPr/>
          <p:nvPr/>
        </p:nvSpPr>
        <p:spPr>
          <a:xfrm>
            <a:off x="534837" y="5264172"/>
            <a:ext cx="8216661" cy="1272396"/>
          </a:xfrm>
          <a:prstGeom prst="roundRect">
            <a:avLst/>
          </a:prstGeom>
          <a:solidFill>
            <a:srgbClr val="00B05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15" name="กล่องข้อความ 14">
            <a:extLst>
              <a:ext uri="{FF2B5EF4-FFF2-40B4-BE49-F238E27FC236}">
                <a16:creationId xmlns:a16="http://schemas.microsoft.com/office/drawing/2014/main" id="{93C062E9-CCDD-4C34-8B51-61538BD27ADF}"/>
              </a:ext>
            </a:extLst>
          </p:cNvPr>
          <p:cNvSpPr txBox="1"/>
          <p:nvPr/>
        </p:nvSpPr>
        <p:spPr>
          <a:xfrm>
            <a:off x="560716" y="5351841"/>
            <a:ext cx="8307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ประเด็นยุทธศาสตร์ที่ 3   </a:t>
            </a:r>
            <a:r>
              <a:rPr lang="th-TH" sz="2800" b="1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สนับสนุนการ</a:t>
            </a:r>
            <a:r>
              <a:rPr lang="th-TH" sz="2800" b="1" dirty="0">
                <a:solidFill>
                  <a:srgbClr val="FF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จัดกิจกรรมพัฒนานักศึกษา</a:t>
            </a:r>
            <a:endParaRPr lang="th-TH" sz="2000" b="1" dirty="0">
              <a:solidFill>
                <a:srgbClr val="FF000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16" name="กล่องข้อความ 15">
            <a:extLst>
              <a:ext uri="{FF2B5EF4-FFF2-40B4-BE49-F238E27FC236}">
                <a16:creationId xmlns:a16="http://schemas.microsoft.com/office/drawing/2014/main" id="{FFB87C4A-4C09-40F3-8D63-68840E11C30B}"/>
              </a:ext>
            </a:extLst>
          </p:cNvPr>
          <p:cNvSpPr txBox="1"/>
          <p:nvPr/>
        </p:nvSpPr>
        <p:spPr>
          <a:xfrm>
            <a:off x="1928003" y="5819249"/>
            <a:ext cx="5520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FFD966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1 เป้าประสงค์ 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ตัวชี้วัด 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1 กลยุทธ์</a:t>
            </a:r>
          </a:p>
        </p:txBody>
      </p:sp>
    </p:spTree>
    <p:extLst>
      <p:ext uri="{BB962C8B-B14F-4D97-AF65-F5344CB8AC3E}">
        <p14:creationId xmlns:p14="http://schemas.microsoft.com/office/powerpoint/2010/main" val="4364391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วงกลม: กลวง 1">
            <a:extLst>
              <a:ext uri="{FF2B5EF4-FFF2-40B4-BE49-F238E27FC236}">
                <a16:creationId xmlns:a16="http://schemas.microsoft.com/office/drawing/2014/main" id="{E03A9F8F-C493-44FF-AF7F-8E090E50E3E2}"/>
              </a:ext>
            </a:extLst>
          </p:cNvPr>
          <p:cNvSpPr/>
          <p:nvPr/>
        </p:nvSpPr>
        <p:spPr>
          <a:xfrm>
            <a:off x="3124995" y="2199633"/>
            <a:ext cx="2562045" cy="2329132"/>
          </a:xfrm>
          <a:prstGeom prst="donut">
            <a:avLst>
              <a:gd name="adj" fmla="val 127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3" name="ชื่อเรื่อง 1">
            <a:extLst>
              <a:ext uri="{FF2B5EF4-FFF2-40B4-BE49-F238E27FC236}">
                <a16:creationId xmlns:a16="http://schemas.microsoft.com/office/drawing/2014/main" id="{1A1D78C2-436C-4496-8344-191C55898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130" y="-41441"/>
            <a:ext cx="9153129" cy="639935"/>
          </a:xfrm>
          <a:solidFill>
            <a:srgbClr val="CCCCFF"/>
          </a:solidFill>
        </p:spPr>
        <p:txBody>
          <a:bodyPr>
            <a:normAutofit/>
          </a:bodyPr>
          <a:lstStyle/>
          <a:p>
            <a:pPr algn="ctr"/>
            <a:r>
              <a:rPr lang="th-TH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ประเด็นยุทธศาสตร์</a:t>
            </a:r>
          </a:p>
        </p:txBody>
      </p:sp>
      <p:sp>
        <p:nvSpPr>
          <p:cNvPr id="4" name="วงกลม: กลวง 3">
            <a:extLst>
              <a:ext uri="{FF2B5EF4-FFF2-40B4-BE49-F238E27FC236}">
                <a16:creationId xmlns:a16="http://schemas.microsoft.com/office/drawing/2014/main" id="{F35C48D4-4D23-40D4-AE24-E94DABA6AB19}"/>
              </a:ext>
            </a:extLst>
          </p:cNvPr>
          <p:cNvSpPr/>
          <p:nvPr/>
        </p:nvSpPr>
        <p:spPr>
          <a:xfrm>
            <a:off x="3720216" y="2710748"/>
            <a:ext cx="1371601" cy="1289649"/>
          </a:xfrm>
          <a:prstGeom prst="donu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cxnSp>
        <p:nvCxnSpPr>
          <p:cNvPr id="5" name="ลูกศรเชื่อมต่อแบบตรง 4">
            <a:extLst>
              <a:ext uri="{FF2B5EF4-FFF2-40B4-BE49-F238E27FC236}">
                <a16:creationId xmlns:a16="http://schemas.microsoft.com/office/drawing/2014/main" id="{31265DA1-BE50-4A40-BAF0-896FE8BD8017}"/>
              </a:ext>
            </a:extLst>
          </p:cNvPr>
          <p:cNvCxnSpPr>
            <a:cxnSpLocks/>
          </p:cNvCxnSpPr>
          <p:nvPr/>
        </p:nvCxnSpPr>
        <p:spPr>
          <a:xfrm flipV="1">
            <a:off x="4918675" y="1670084"/>
            <a:ext cx="781308" cy="1272816"/>
          </a:xfrm>
          <a:prstGeom prst="straightConnector1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6" name="ลูกศรเชื่อมต่อแบบตรง 5">
            <a:extLst>
              <a:ext uri="{FF2B5EF4-FFF2-40B4-BE49-F238E27FC236}">
                <a16:creationId xmlns:a16="http://schemas.microsoft.com/office/drawing/2014/main" id="{0E2DE0F8-66A6-44CF-A7C1-62E1480C8D27}"/>
              </a:ext>
            </a:extLst>
          </p:cNvPr>
          <p:cNvCxnSpPr>
            <a:cxnSpLocks/>
          </p:cNvCxnSpPr>
          <p:nvPr/>
        </p:nvCxnSpPr>
        <p:spPr>
          <a:xfrm>
            <a:off x="5007305" y="3272838"/>
            <a:ext cx="996357" cy="126466"/>
          </a:xfrm>
          <a:prstGeom prst="straightConnector1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7" name="ลูกศรเชื่อมต่อแบบตรง 6">
            <a:extLst>
              <a:ext uri="{FF2B5EF4-FFF2-40B4-BE49-F238E27FC236}">
                <a16:creationId xmlns:a16="http://schemas.microsoft.com/office/drawing/2014/main" id="{31D3BB2A-F231-416C-ACEC-884C257BC94A}"/>
              </a:ext>
            </a:extLst>
          </p:cNvPr>
          <p:cNvCxnSpPr>
            <a:cxnSpLocks/>
            <a:stCxn id="4" idx="1"/>
          </p:cNvCxnSpPr>
          <p:nvPr/>
        </p:nvCxnSpPr>
        <p:spPr>
          <a:xfrm flipH="1" flipV="1">
            <a:off x="3124993" y="2191006"/>
            <a:ext cx="796089" cy="708607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8" name="ลูกศรเชื่อมต่อแบบตรง 7">
            <a:extLst>
              <a:ext uri="{FF2B5EF4-FFF2-40B4-BE49-F238E27FC236}">
                <a16:creationId xmlns:a16="http://schemas.microsoft.com/office/drawing/2014/main" id="{6473F3C2-3843-4668-97E6-BCA2CE55B733}"/>
              </a:ext>
            </a:extLst>
          </p:cNvPr>
          <p:cNvCxnSpPr>
            <a:cxnSpLocks/>
          </p:cNvCxnSpPr>
          <p:nvPr/>
        </p:nvCxnSpPr>
        <p:spPr>
          <a:xfrm flipH="1" flipV="1">
            <a:off x="2498574" y="3001922"/>
            <a:ext cx="1269806" cy="222982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9" name="ลูกศรเชื่อมต่อแบบตรง 8">
            <a:extLst>
              <a:ext uri="{FF2B5EF4-FFF2-40B4-BE49-F238E27FC236}">
                <a16:creationId xmlns:a16="http://schemas.microsoft.com/office/drawing/2014/main" id="{B3A4A625-29B4-47A2-9C59-7B5E2F58C80A}"/>
              </a:ext>
            </a:extLst>
          </p:cNvPr>
          <p:cNvCxnSpPr>
            <a:cxnSpLocks/>
          </p:cNvCxnSpPr>
          <p:nvPr/>
        </p:nvCxnSpPr>
        <p:spPr>
          <a:xfrm flipV="1">
            <a:off x="4995417" y="2570108"/>
            <a:ext cx="1055771" cy="465610"/>
          </a:xfrm>
          <a:prstGeom prst="straightConnector1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1" name="ลูกศรเชื่อมต่อแบบตรง 10">
            <a:extLst>
              <a:ext uri="{FF2B5EF4-FFF2-40B4-BE49-F238E27FC236}">
                <a16:creationId xmlns:a16="http://schemas.microsoft.com/office/drawing/2014/main" id="{4D6BCD32-3523-47AD-8CE7-1A19CED429CF}"/>
              </a:ext>
            </a:extLst>
          </p:cNvPr>
          <p:cNvCxnSpPr>
            <a:cxnSpLocks/>
            <a:stCxn id="4" idx="3"/>
          </p:cNvCxnSpPr>
          <p:nvPr/>
        </p:nvCxnSpPr>
        <p:spPr>
          <a:xfrm flipH="1">
            <a:off x="2760847" y="3811532"/>
            <a:ext cx="1160235" cy="58380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" name="ตัวเชื่อมต่อ: หักมุม 11">
            <a:extLst>
              <a:ext uri="{FF2B5EF4-FFF2-40B4-BE49-F238E27FC236}">
                <a16:creationId xmlns:a16="http://schemas.microsoft.com/office/drawing/2014/main" id="{FC372495-961B-4D15-8685-EC359A582419}"/>
              </a:ext>
            </a:extLst>
          </p:cNvPr>
          <p:cNvCxnSpPr>
            <a:cxnSpLocks/>
          </p:cNvCxnSpPr>
          <p:nvPr/>
        </p:nvCxnSpPr>
        <p:spPr>
          <a:xfrm flipV="1">
            <a:off x="4615283" y="1375204"/>
            <a:ext cx="2346923" cy="1344170"/>
          </a:xfrm>
          <a:prstGeom prst="bentConnector3">
            <a:avLst>
              <a:gd name="adj1" fmla="val -1091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ตัวเชื่อมต่อ: หักมุม 12">
            <a:extLst>
              <a:ext uri="{FF2B5EF4-FFF2-40B4-BE49-F238E27FC236}">
                <a16:creationId xmlns:a16="http://schemas.microsoft.com/office/drawing/2014/main" id="{1992198E-18EF-41D6-8A46-E096C7C21A40}"/>
              </a:ext>
            </a:extLst>
          </p:cNvPr>
          <p:cNvCxnSpPr>
            <a:cxnSpLocks/>
            <a:stCxn id="4" idx="0"/>
          </p:cNvCxnSpPr>
          <p:nvPr/>
        </p:nvCxnSpPr>
        <p:spPr>
          <a:xfrm rot="16200000" flipV="1">
            <a:off x="2568360" y="873090"/>
            <a:ext cx="1292732" cy="2382583"/>
          </a:xfrm>
          <a:prstGeom prst="bentConnector2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แผนผังลำดับงาน: ตัวเชื่อมต่อ 13">
            <a:extLst>
              <a:ext uri="{FF2B5EF4-FFF2-40B4-BE49-F238E27FC236}">
                <a16:creationId xmlns:a16="http://schemas.microsoft.com/office/drawing/2014/main" id="{7909394C-34B8-4C33-859B-CE212E7C76BB}"/>
              </a:ext>
            </a:extLst>
          </p:cNvPr>
          <p:cNvSpPr/>
          <p:nvPr/>
        </p:nvSpPr>
        <p:spPr>
          <a:xfrm>
            <a:off x="1983615" y="1348254"/>
            <a:ext cx="101357" cy="16390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แผนผังลำดับงาน: ตัวเชื่อมต่อ 14">
            <a:extLst>
              <a:ext uri="{FF2B5EF4-FFF2-40B4-BE49-F238E27FC236}">
                <a16:creationId xmlns:a16="http://schemas.microsoft.com/office/drawing/2014/main" id="{CF568225-047B-43A7-88F8-4EB45A25CA47}"/>
              </a:ext>
            </a:extLst>
          </p:cNvPr>
          <p:cNvSpPr/>
          <p:nvPr/>
        </p:nvSpPr>
        <p:spPr>
          <a:xfrm>
            <a:off x="6959078" y="1293252"/>
            <a:ext cx="101357" cy="16390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กล่องข้อความ 15">
            <a:extLst>
              <a:ext uri="{FF2B5EF4-FFF2-40B4-BE49-F238E27FC236}">
                <a16:creationId xmlns:a16="http://schemas.microsoft.com/office/drawing/2014/main" id="{3335AF19-4987-42D7-BEF3-0D32598A0ADF}"/>
              </a:ext>
            </a:extLst>
          </p:cNvPr>
          <p:cNvSpPr txBox="1"/>
          <p:nvPr/>
        </p:nvSpPr>
        <p:spPr>
          <a:xfrm>
            <a:off x="209003" y="640260"/>
            <a:ext cx="4406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ประเด็นยุทธศาสตร์ที่ 1 </a:t>
            </a:r>
            <a:br>
              <a:rPr lang="th-TH" sz="2400" b="1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4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พัฒนาระบบบริหารจัดการสู่ความเป็นเลิศ</a:t>
            </a:r>
            <a:endParaRPr lang="th-TH" sz="18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17" name="กล่องข้อความ 16">
            <a:extLst>
              <a:ext uri="{FF2B5EF4-FFF2-40B4-BE49-F238E27FC236}">
                <a16:creationId xmlns:a16="http://schemas.microsoft.com/office/drawing/2014/main" id="{A3ADF327-E783-49D7-BCD3-9DEFD31B26C0}"/>
              </a:ext>
            </a:extLst>
          </p:cNvPr>
          <p:cNvSpPr txBox="1"/>
          <p:nvPr/>
        </p:nvSpPr>
        <p:spPr>
          <a:xfrm>
            <a:off x="4649454" y="566468"/>
            <a:ext cx="47206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ประเด็นยุทธศาสตร์ที่ 2 </a:t>
            </a:r>
            <a:r>
              <a:rPr lang="th-TH" sz="24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พัฒนาสมรรถนะทรัพยากรบุคคลเพื่อเสริมสร้างคุณค่าให้แก่องค์กร</a:t>
            </a:r>
          </a:p>
        </p:txBody>
      </p:sp>
      <p:sp>
        <p:nvSpPr>
          <p:cNvPr id="18" name="กล่องข้อความ 17">
            <a:extLst>
              <a:ext uri="{FF2B5EF4-FFF2-40B4-BE49-F238E27FC236}">
                <a16:creationId xmlns:a16="http://schemas.microsoft.com/office/drawing/2014/main" id="{119EE05D-9580-4A87-A285-2EF9A95B5359}"/>
              </a:ext>
            </a:extLst>
          </p:cNvPr>
          <p:cNvSpPr txBox="1"/>
          <p:nvPr/>
        </p:nvSpPr>
        <p:spPr>
          <a:xfrm>
            <a:off x="936776" y="1695196"/>
            <a:ext cx="2382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G1</a:t>
            </a:r>
            <a:r>
              <a:rPr lang="en-US" sz="16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th-TH" sz="16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มีการ</a:t>
            </a:r>
            <a:r>
              <a:rPr lang="th-TH" sz="1600" b="1" dirty="0">
                <a:solidFill>
                  <a:srgbClr val="FF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พัฒนากระบวนการปฏิบัติงาน</a:t>
            </a:r>
            <a:r>
              <a:rPr lang="th-TH" sz="16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ให้มีประสิทธิภาพ</a:t>
            </a:r>
          </a:p>
        </p:txBody>
      </p:sp>
      <p:sp>
        <p:nvSpPr>
          <p:cNvPr id="19" name="กล่องข้อความ 18">
            <a:extLst>
              <a:ext uri="{FF2B5EF4-FFF2-40B4-BE49-F238E27FC236}">
                <a16:creationId xmlns:a16="http://schemas.microsoft.com/office/drawing/2014/main" id="{BC1B1176-BC1B-4D84-A4DB-CFB2C2CFA6BD}"/>
              </a:ext>
            </a:extLst>
          </p:cNvPr>
          <p:cNvSpPr txBox="1"/>
          <p:nvPr/>
        </p:nvSpPr>
        <p:spPr>
          <a:xfrm>
            <a:off x="889713" y="2632701"/>
            <a:ext cx="2382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G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 </a:t>
            </a:r>
            <a:r>
              <a:rPr lang="th-TH" sz="1600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มีการ</a:t>
            </a:r>
            <a:r>
              <a:rPr lang="th-TH" sz="1600" b="1" dirty="0">
                <a:solidFill>
                  <a:srgbClr val="FF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พัฒนาการบริการ</a:t>
            </a:r>
            <a:br>
              <a:rPr lang="th-TH" sz="1600" b="1" dirty="0">
                <a:solidFill>
                  <a:srgbClr val="FF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</a:br>
            <a:r>
              <a:rPr lang="th-TH" sz="1600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ให้เป็น</a:t>
            </a:r>
            <a:r>
              <a:rPr lang="th-TH" sz="1600" b="1" dirty="0">
                <a:solidFill>
                  <a:srgbClr val="FF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ระบบและมีมาตรฐาน </a:t>
            </a:r>
            <a:endParaRPr lang="th-TH" sz="1600" b="1" dirty="0">
              <a:solidFill>
                <a:srgbClr val="FF000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20" name="กล่องข้อความ 19">
            <a:extLst>
              <a:ext uri="{FF2B5EF4-FFF2-40B4-BE49-F238E27FC236}">
                <a16:creationId xmlns:a16="http://schemas.microsoft.com/office/drawing/2014/main" id="{9B0F9C22-302E-42DF-9F43-677CB990BF46}"/>
              </a:ext>
            </a:extLst>
          </p:cNvPr>
          <p:cNvSpPr txBox="1"/>
          <p:nvPr/>
        </p:nvSpPr>
        <p:spPr>
          <a:xfrm>
            <a:off x="740960" y="3665458"/>
            <a:ext cx="238258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G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 </a:t>
            </a:r>
            <a:r>
              <a:rPr lang="th-TH" sz="1600" b="0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มีการ</a:t>
            </a:r>
            <a:r>
              <a:rPr lang="th-TH" sz="1600" b="1" dirty="0">
                <a:solidFill>
                  <a:srgbClr val="FF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พัฒนาระบบสารสนเทศ</a:t>
            </a:r>
            <a:br>
              <a:rPr lang="th-TH" sz="1600" b="1" dirty="0">
                <a:solidFill>
                  <a:srgbClr val="FF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</a:br>
            <a:r>
              <a:rPr lang="th-TH" sz="1600" b="0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เพื่อสนับสนุนการปฏิบัติงาน </a:t>
            </a:r>
            <a:br>
              <a:rPr lang="th-TH" sz="1600" b="0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</a:br>
            <a:r>
              <a:rPr lang="th-TH" sz="1600" b="0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(</a:t>
            </a:r>
            <a:r>
              <a:rPr lang="en-US" sz="1600" b="0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Best Practice</a:t>
            </a:r>
            <a:r>
              <a:rPr lang="th-TH" sz="1600" b="0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)</a:t>
            </a:r>
            <a:endParaRPr lang="th-TH" sz="16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22" name="กล่องข้อความ 21">
            <a:extLst>
              <a:ext uri="{FF2B5EF4-FFF2-40B4-BE49-F238E27FC236}">
                <a16:creationId xmlns:a16="http://schemas.microsoft.com/office/drawing/2014/main" id="{6DAA4BEB-39E6-4578-9B72-32D3B32D9C45}"/>
              </a:ext>
            </a:extLst>
          </p:cNvPr>
          <p:cNvSpPr txBox="1"/>
          <p:nvPr/>
        </p:nvSpPr>
        <p:spPr>
          <a:xfrm>
            <a:off x="5743915" y="1444231"/>
            <a:ext cx="238258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G4</a:t>
            </a:r>
            <a:r>
              <a:rPr lang="th-TH" sz="1600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ส่งเสริมและพัฒนาบุคลากรให้มี</a:t>
            </a:r>
            <a:r>
              <a:rPr lang="th-TH" sz="1600" b="1" dirty="0">
                <a:solidFill>
                  <a:srgbClr val="FF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ความรู้ ความสามารถ ทักษะ </a:t>
            </a:r>
            <a:br>
              <a:rPr lang="th-TH" sz="1600" b="1" dirty="0">
                <a:solidFill>
                  <a:srgbClr val="FF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</a:br>
            <a:r>
              <a:rPr lang="th-TH" sz="1600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ตามสายงาน</a:t>
            </a:r>
            <a:endParaRPr lang="th-TH" sz="1600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23" name="กล่องข้อความ 22">
            <a:extLst>
              <a:ext uri="{FF2B5EF4-FFF2-40B4-BE49-F238E27FC236}">
                <a16:creationId xmlns:a16="http://schemas.microsoft.com/office/drawing/2014/main" id="{295DFAAE-62EE-4BA6-8924-35BA5EC48749}"/>
              </a:ext>
            </a:extLst>
          </p:cNvPr>
          <p:cNvSpPr txBox="1"/>
          <p:nvPr/>
        </p:nvSpPr>
        <p:spPr>
          <a:xfrm>
            <a:off x="6117060" y="2350641"/>
            <a:ext cx="238258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G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5 </a:t>
            </a:r>
            <a:r>
              <a:rPr lang="th-TH" sz="1600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ส่งเสริม</a:t>
            </a:r>
            <a:r>
              <a:rPr lang="th-TH" sz="1600" b="1" dirty="0">
                <a:solidFill>
                  <a:srgbClr val="FF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ความก้าวหน้าให้กับบุคลากรยื่นขอตำแหน่งที่สูง</a:t>
            </a:r>
            <a:r>
              <a:rPr lang="th-TH" sz="1600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ขี้นเพื่อสร้างคุณค่าให้แก่องค์กร</a:t>
            </a:r>
            <a:endParaRPr lang="th-TH" sz="1200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24" name="กล่องข้อความ 23">
            <a:extLst>
              <a:ext uri="{FF2B5EF4-FFF2-40B4-BE49-F238E27FC236}">
                <a16:creationId xmlns:a16="http://schemas.microsoft.com/office/drawing/2014/main" id="{250323E6-F4BC-4CEB-9541-EEC7029CC944}"/>
              </a:ext>
            </a:extLst>
          </p:cNvPr>
          <p:cNvSpPr txBox="1"/>
          <p:nvPr/>
        </p:nvSpPr>
        <p:spPr>
          <a:xfrm>
            <a:off x="6101343" y="3286715"/>
            <a:ext cx="2382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G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6 </a:t>
            </a:r>
            <a:r>
              <a:rPr lang="th-TH" sz="16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บุคลากรสำนักงานอธิการบดี</a:t>
            </a:r>
            <a:br>
              <a:rPr lang="th-TH" sz="1600" dirty="0"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sz="1600" b="1" dirty="0">
                <a:solidFill>
                  <a:srgbClr val="FF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มีความรัก</a:t>
            </a:r>
            <a:r>
              <a:rPr lang="th-TH" sz="16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และ</a:t>
            </a:r>
            <a:r>
              <a:rPr lang="th-TH" sz="1600" b="1" dirty="0">
                <a:solidFill>
                  <a:srgbClr val="FF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ความผูกพันต่อองค์กร</a:t>
            </a:r>
          </a:p>
        </p:txBody>
      </p:sp>
      <p:sp>
        <p:nvSpPr>
          <p:cNvPr id="26" name="กล่องข้อความ 25">
            <a:extLst>
              <a:ext uri="{FF2B5EF4-FFF2-40B4-BE49-F238E27FC236}">
                <a16:creationId xmlns:a16="http://schemas.microsoft.com/office/drawing/2014/main" id="{4EDE8137-DE48-406E-B452-64B8E54637E7}"/>
              </a:ext>
            </a:extLst>
          </p:cNvPr>
          <p:cNvSpPr txBox="1"/>
          <p:nvPr/>
        </p:nvSpPr>
        <p:spPr>
          <a:xfrm>
            <a:off x="5100905" y="6350568"/>
            <a:ext cx="4054850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3 ประเด็นยุทธศาสตร์ 8 เป้าประสงค์</a:t>
            </a:r>
          </a:p>
        </p:txBody>
      </p:sp>
      <p:pic>
        <p:nvPicPr>
          <p:cNvPr id="28" name="รูปภาพ 27">
            <a:extLst>
              <a:ext uri="{FF2B5EF4-FFF2-40B4-BE49-F238E27FC236}">
                <a16:creationId xmlns:a16="http://schemas.microsoft.com/office/drawing/2014/main" id="{AE762427-FA70-4E94-A357-24098BD124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98" y="2730094"/>
            <a:ext cx="451544" cy="451544"/>
          </a:xfrm>
          <a:prstGeom prst="rect">
            <a:avLst/>
          </a:prstGeom>
        </p:spPr>
      </p:pic>
      <p:pic>
        <p:nvPicPr>
          <p:cNvPr id="29" name="รูปภาพ 28">
            <a:extLst>
              <a:ext uri="{FF2B5EF4-FFF2-40B4-BE49-F238E27FC236}">
                <a16:creationId xmlns:a16="http://schemas.microsoft.com/office/drawing/2014/main" id="{E1EBD45C-85C6-41F0-BFBB-17FAE2A3CA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00" y="1831299"/>
            <a:ext cx="466163" cy="466163"/>
          </a:xfrm>
          <a:prstGeom prst="rect">
            <a:avLst/>
          </a:prstGeom>
        </p:spPr>
      </p:pic>
      <p:pic>
        <p:nvPicPr>
          <p:cNvPr id="30" name="รูปภาพ 29">
            <a:extLst>
              <a:ext uri="{FF2B5EF4-FFF2-40B4-BE49-F238E27FC236}">
                <a16:creationId xmlns:a16="http://schemas.microsoft.com/office/drawing/2014/main" id="{0BABD7FE-4AF1-4D95-9F6A-1952FA8339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991" y="4026384"/>
            <a:ext cx="940009" cy="830997"/>
          </a:xfrm>
          <a:prstGeom prst="rect">
            <a:avLst/>
          </a:prstGeom>
        </p:spPr>
      </p:pic>
      <p:pic>
        <p:nvPicPr>
          <p:cNvPr id="31" name="รูปภาพ 30">
            <a:extLst>
              <a:ext uri="{FF2B5EF4-FFF2-40B4-BE49-F238E27FC236}">
                <a16:creationId xmlns:a16="http://schemas.microsoft.com/office/drawing/2014/main" id="{C791783C-4B4D-4F6F-97F3-52F74688AC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566" y="1299858"/>
            <a:ext cx="750434" cy="750434"/>
          </a:xfrm>
          <a:prstGeom prst="rect">
            <a:avLst/>
          </a:prstGeom>
        </p:spPr>
      </p:pic>
      <p:pic>
        <p:nvPicPr>
          <p:cNvPr id="32" name="รูปภาพ 31">
            <a:extLst>
              <a:ext uri="{FF2B5EF4-FFF2-40B4-BE49-F238E27FC236}">
                <a16:creationId xmlns:a16="http://schemas.microsoft.com/office/drawing/2014/main" id="{FE656C95-E1E0-4077-9BF1-2F824A0C8C1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29" y="3654162"/>
            <a:ext cx="873671" cy="582447"/>
          </a:xfrm>
          <a:prstGeom prst="rect">
            <a:avLst/>
          </a:prstGeom>
        </p:spPr>
      </p:pic>
      <p:pic>
        <p:nvPicPr>
          <p:cNvPr id="33" name="รูปภาพ 32">
            <a:extLst>
              <a:ext uri="{FF2B5EF4-FFF2-40B4-BE49-F238E27FC236}">
                <a16:creationId xmlns:a16="http://schemas.microsoft.com/office/drawing/2014/main" id="{79A83B03-E196-4651-9106-CDB7C95BDF3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577" y="2467938"/>
            <a:ext cx="739356" cy="502871"/>
          </a:xfrm>
          <a:prstGeom prst="rect">
            <a:avLst/>
          </a:prstGeom>
        </p:spPr>
      </p:pic>
      <p:pic>
        <p:nvPicPr>
          <p:cNvPr id="34" name="รูปภาพ 33">
            <a:extLst>
              <a:ext uri="{FF2B5EF4-FFF2-40B4-BE49-F238E27FC236}">
                <a16:creationId xmlns:a16="http://schemas.microsoft.com/office/drawing/2014/main" id="{43D51540-3C12-4128-9321-10C7629C633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778" y="3136390"/>
            <a:ext cx="583840" cy="584775"/>
          </a:xfrm>
          <a:prstGeom prst="rect">
            <a:avLst/>
          </a:prstGeom>
        </p:spPr>
      </p:pic>
      <p:sp>
        <p:nvSpPr>
          <p:cNvPr id="42" name="กล่องข้อความ 41">
            <a:extLst>
              <a:ext uri="{FF2B5EF4-FFF2-40B4-BE49-F238E27FC236}">
                <a16:creationId xmlns:a16="http://schemas.microsoft.com/office/drawing/2014/main" id="{85AFF113-7FED-407C-BBC0-4B28CB51B2F3}"/>
              </a:ext>
            </a:extLst>
          </p:cNvPr>
          <p:cNvSpPr txBox="1"/>
          <p:nvPr/>
        </p:nvSpPr>
        <p:spPr>
          <a:xfrm>
            <a:off x="6051188" y="4183754"/>
            <a:ext cx="238258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G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7 </a:t>
            </a:r>
            <a:r>
              <a:rPr lang="th-TH" sz="1600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มีการสร้างและ</a:t>
            </a:r>
            <a:r>
              <a:rPr lang="th-TH" sz="1600" b="1" dirty="0">
                <a:solidFill>
                  <a:srgbClr val="FF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พัฒนาการจัดการความรู้ </a:t>
            </a:r>
            <a:r>
              <a:rPr lang="en-US" sz="1600" b="1" dirty="0">
                <a:solidFill>
                  <a:srgbClr val="FF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(KM) </a:t>
            </a:r>
            <a:r>
              <a:rPr lang="th-TH" sz="1600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มาใช้ในการพัฒนาบุคลากรให้เป็นรูปธรรม</a:t>
            </a:r>
            <a:endParaRPr lang="th-TH" sz="16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cxnSp>
        <p:nvCxnSpPr>
          <p:cNvPr id="43" name="ลูกศรเชื่อมต่อแบบตรง 42">
            <a:extLst>
              <a:ext uri="{FF2B5EF4-FFF2-40B4-BE49-F238E27FC236}">
                <a16:creationId xmlns:a16="http://schemas.microsoft.com/office/drawing/2014/main" id="{E076FB3F-E556-43ED-B69C-5AD6B4B58DD8}"/>
              </a:ext>
            </a:extLst>
          </p:cNvPr>
          <p:cNvCxnSpPr>
            <a:cxnSpLocks/>
          </p:cNvCxnSpPr>
          <p:nvPr/>
        </p:nvCxnSpPr>
        <p:spPr>
          <a:xfrm>
            <a:off x="5007305" y="3528636"/>
            <a:ext cx="1007539" cy="454623"/>
          </a:xfrm>
          <a:prstGeom prst="straightConnector1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6" name="ตัวเชื่อมต่อ: หักมุม 45">
            <a:extLst>
              <a:ext uri="{FF2B5EF4-FFF2-40B4-BE49-F238E27FC236}">
                <a16:creationId xmlns:a16="http://schemas.microsoft.com/office/drawing/2014/main" id="{C32D53F7-9FBC-4CB2-B1A3-29016D2FD2B1}"/>
              </a:ext>
            </a:extLst>
          </p:cNvPr>
          <p:cNvCxnSpPr>
            <a:cxnSpLocks/>
            <a:stCxn id="49" idx="0"/>
            <a:endCxn id="4" idx="4"/>
          </p:cNvCxnSpPr>
          <p:nvPr/>
        </p:nvCxnSpPr>
        <p:spPr>
          <a:xfrm rot="16200000" flipV="1">
            <a:off x="4066807" y="4339608"/>
            <a:ext cx="684773" cy="6351"/>
          </a:xfrm>
          <a:prstGeom prst="bentConnector3">
            <a:avLst>
              <a:gd name="adj1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กล่องข้อความ 48">
            <a:extLst>
              <a:ext uri="{FF2B5EF4-FFF2-40B4-BE49-F238E27FC236}">
                <a16:creationId xmlns:a16="http://schemas.microsoft.com/office/drawing/2014/main" id="{BDA13E3E-BA78-4C72-A309-68BB90DF7958}"/>
              </a:ext>
            </a:extLst>
          </p:cNvPr>
          <p:cNvSpPr txBox="1"/>
          <p:nvPr/>
        </p:nvSpPr>
        <p:spPr>
          <a:xfrm>
            <a:off x="2575715" y="4685170"/>
            <a:ext cx="3673305" cy="941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" indent="-91440" algn="ctr" rtl="0" eaLnBrk="1" fontAlgn="t" latinLnBrk="0" hangingPunct="1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th-TH" sz="2400" b="1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ประเด็นยุทธศาสตร์ที่ 3</a:t>
            </a:r>
            <a:r>
              <a:rPr lang="th-TH" sz="1800" b="1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br>
              <a:rPr lang="th-TH" sz="1800" b="1" dirty="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400" b="1" i="0" u="none" strike="noStrike" kern="12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สนับสนุนการจัดกิจกรรมพัฒนานักศึกษา</a:t>
            </a:r>
            <a:endParaRPr lang="th-TH" sz="1800" b="0" i="0" u="none" strike="noStrike" dirty="0">
              <a:effectLst/>
              <a:latin typeface="Arial" panose="020B0604020202020204" pitchFamily="34" charset="0"/>
            </a:endParaRPr>
          </a:p>
        </p:txBody>
      </p:sp>
      <p:sp>
        <p:nvSpPr>
          <p:cNvPr id="50" name="กล่องข้อความ 49">
            <a:extLst>
              <a:ext uri="{FF2B5EF4-FFF2-40B4-BE49-F238E27FC236}">
                <a16:creationId xmlns:a16="http://schemas.microsoft.com/office/drawing/2014/main" id="{D3507B19-E6D1-4AFD-BF08-27733CCAED26}"/>
              </a:ext>
            </a:extLst>
          </p:cNvPr>
          <p:cNvSpPr txBox="1"/>
          <p:nvPr/>
        </p:nvSpPr>
        <p:spPr>
          <a:xfrm>
            <a:off x="1271038" y="5667681"/>
            <a:ext cx="7067550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G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8 </a:t>
            </a:r>
            <a:r>
              <a:rPr lang="th-TH" sz="16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นักศึกษามีคุณภาพ</a:t>
            </a:r>
            <a:r>
              <a:rPr lang="th-TH" sz="1600" b="1" dirty="0">
                <a:solidFill>
                  <a:srgbClr val="FF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ตามอ</a:t>
            </a:r>
            <a:r>
              <a:rPr lang="th-TH" sz="1600" b="1" dirty="0" err="1">
                <a:solidFill>
                  <a:srgbClr val="FF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ัต</a:t>
            </a:r>
            <a:r>
              <a:rPr lang="th-TH" sz="1600" b="1" dirty="0">
                <a:solidFill>
                  <a:srgbClr val="FF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ลักษณ์มหาวิทยาลัย</a:t>
            </a:r>
            <a:r>
              <a:rPr lang="th-TH" sz="160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และมีทักษะในการทำงานร่วมกับชุมชนท้องถิ่น</a:t>
            </a:r>
            <a:endParaRPr lang="th-TH" sz="12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cxnSp>
        <p:nvCxnSpPr>
          <p:cNvPr id="52" name="ลูกศรเชื่อมต่อแบบตรง 51">
            <a:extLst>
              <a:ext uri="{FF2B5EF4-FFF2-40B4-BE49-F238E27FC236}">
                <a16:creationId xmlns:a16="http://schemas.microsoft.com/office/drawing/2014/main" id="{80FAC03B-C530-472F-93AE-70DBA7EDD63D}"/>
              </a:ext>
            </a:extLst>
          </p:cNvPr>
          <p:cNvCxnSpPr>
            <a:cxnSpLocks/>
            <a:stCxn id="4" idx="4"/>
          </p:cNvCxnSpPr>
          <p:nvPr/>
        </p:nvCxnSpPr>
        <p:spPr>
          <a:xfrm flipH="1">
            <a:off x="4402117" y="4000397"/>
            <a:ext cx="3900" cy="813284"/>
          </a:xfrm>
          <a:prstGeom prst="straightConnector1">
            <a:avLst/>
          </a:prstGeom>
          <a:ln w="57150">
            <a:solidFill>
              <a:srgbClr val="FF66FF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32809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F2104DE3-F759-4802-AC19-9C3563D63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AD9A03-9CAE-4DEF-A956-53C005770E55}" type="slidenum">
              <a:rPr kumimoji="0" lang="th-TH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th-TH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DFE23C75-77D3-4AA2-8CCA-6CDC0627D2B5}"/>
              </a:ext>
            </a:extLst>
          </p:cNvPr>
          <p:cNvSpPr/>
          <p:nvPr/>
        </p:nvSpPr>
        <p:spPr>
          <a:xfrm>
            <a:off x="-1" y="-8515"/>
            <a:ext cx="9240819" cy="65864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7A82EB07-3B24-4B27-8B1B-C0685A31673E}"/>
              </a:ext>
            </a:extLst>
          </p:cNvPr>
          <p:cNvSpPr txBox="1"/>
          <p:nvPr/>
        </p:nvSpPr>
        <p:spPr>
          <a:xfrm>
            <a:off x="1328569" y="-79303"/>
            <a:ext cx="6486861" cy="72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th-TH" sz="3600" b="1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เป้าหมาย 5 ปี (2565 – 2569)</a:t>
            </a:r>
            <a:endParaRPr lang="en-US" sz="3600" b="1" dirty="0">
              <a:solidFill>
                <a:schemeClr val="bg1"/>
              </a:solidFill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grpSp>
        <p:nvGrpSpPr>
          <p:cNvPr id="2" name="กลุ่ม 1">
            <a:extLst>
              <a:ext uri="{FF2B5EF4-FFF2-40B4-BE49-F238E27FC236}">
                <a16:creationId xmlns:a16="http://schemas.microsoft.com/office/drawing/2014/main" id="{953387CC-3747-429D-935B-3C74EA73A4D7}"/>
              </a:ext>
            </a:extLst>
          </p:cNvPr>
          <p:cNvGrpSpPr/>
          <p:nvPr/>
        </p:nvGrpSpPr>
        <p:grpSpPr>
          <a:xfrm>
            <a:off x="212547" y="650127"/>
            <a:ext cx="4018417" cy="2001140"/>
            <a:chOff x="165656" y="871369"/>
            <a:chExt cx="4356848" cy="2299447"/>
          </a:xfrm>
        </p:grpSpPr>
        <p:sp>
          <p:nvSpPr>
            <p:cNvPr id="7" name="สี่เหลี่ยมผืนผ้า: มุมมนด้านทแยง 6">
              <a:extLst>
                <a:ext uri="{FF2B5EF4-FFF2-40B4-BE49-F238E27FC236}">
                  <a16:creationId xmlns:a16="http://schemas.microsoft.com/office/drawing/2014/main" id="{E452D918-E089-4595-A477-81192CADCB18}"/>
                </a:ext>
              </a:extLst>
            </p:cNvPr>
            <p:cNvSpPr/>
            <p:nvPr/>
          </p:nvSpPr>
          <p:spPr>
            <a:xfrm>
              <a:off x="165657" y="871369"/>
              <a:ext cx="4356847" cy="2299447"/>
            </a:xfrm>
            <a:prstGeom prst="round2DiagRect">
              <a:avLst/>
            </a:prstGeom>
            <a:solidFill>
              <a:srgbClr val="FFCCCC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14" name="รูปภาพ 13">
              <a:extLst>
                <a:ext uri="{FF2B5EF4-FFF2-40B4-BE49-F238E27FC236}">
                  <a16:creationId xmlns:a16="http://schemas.microsoft.com/office/drawing/2014/main" id="{0AB552A0-8AD7-49D8-9B32-BEFC453E39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085" y="1073630"/>
              <a:ext cx="900698" cy="900698"/>
            </a:xfrm>
            <a:prstGeom prst="rect">
              <a:avLst/>
            </a:prstGeom>
          </p:spPr>
        </p:pic>
        <p:sp>
          <p:nvSpPr>
            <p:cNvPr id="15" name="กล่องข้อความ 14">
              <a:extLst>
                <a:ext uri="{FF2B5EF4-FFF2-40B4-BE49-F238E27FC236}">
                  <a16:creationId xmlns:a16="http://schemas.microsoft.com/office/drawing/2014/main" id="{D99438FF-BBEF-434B-A5B6-EF736568D4F1}"/>
                </a:ext>
              </a:extLst>
            </p:cNvPr>
            <p:cNvSpPr txBox="1"/>
            <p:nvPr/>
          </p:nvSpPr>
          <p:spPr>
            <a:xfrm>
              <a:off x="165656" y="2084949"/>
              <a:ext cx="4356846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ร้อยละของ </a:t>
              </a:r>
              <a:r>
                <a:rPr lang="th-TH" b="1" dirty="0">
                  <a:solidFill>
                    <a:srgbClr val="FF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กระบวนการปฏิบัติงาน </a:t>
              </a:r>
              <a:br>
                <a:rPr lang="th-TH" b="1" dirty="0">
                  <a:solidFill>
                    <a:srgbClr val="FF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</a:br>
              <a:r>
                <a:rPr lang="th-TH" sz="2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ที่ได้รับการปรับปรุงให้มีประสิทธิภาพ</a:t>
              </a:r>
            </a:p>
          </p:txBody>
        </p:sp>
        <p:sp>
          <p:nvSpPr>
            <p:cNvPr id="17" name="กล่องข้อความ 16">
              <a:extLst>
                <a:ext uri="{FF2B5EF4-FFF2-40B4-BE49-F238E27FC236}">
                  <a16:creationId xmlns:a16="http://schemas.microsoft.com/office/drawing/2014/main" id="{AF465F15-007B-4C3B-B4D4-A05C9A9E793E}"/>
                </a:ext>
              </a:extLst>
            </p:cNvPr>
            <p:cNvSpPr txBox="1"/>
            <p:nvPr/>
          </p:nvSpPr>
          <p:spPr>
            <a:xfrm>
              <a:off x="1590783" y="1247971"/>
              <a:ext cx="242047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4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ร้อยละ 100</a:t>
              </a:r>
            </a:p>
          </p:txBody>
        </p:sp>
      </p:grpSp>
      <p:grpSp>
        <p:nvGrpSpPr>
          <p:cNvPr id="3" name="กลุ่ม 2">
            <a:extLst>
              <a:ext uri="{FF2B5EF4-FFF2-40B4-BE49-F238E27FC236}">
                <a16:creationId xmlns:a16="http://schemas.microsoft.com/office/drawing/2014/main" id="{1F6F3241-E1C8-4E55-9F3A-9A2C3587F992}"/>
              </a:ext>
            </a:extLst>
          </p:cNvPr>
          <p:cNvGrpSpPr/>
          <p:nvPr/>
        </p:nvGrpSpPr>
        <p:grpSpPr>
          <a:xfrm>
            <a:off x="4620408" y="724215"/>
            <a:ext cx="4163374" cy="1903550"/>
            <a:chOff x="4620408" y="871369"/>
            <a:chExt cx="4357935" cy="2299447"/>
          </a:xfrm>
        </p:grpSpPr>
        <p:sp>
          <p:nvSpPr>
            <p:cNvPr id="11" name="สี่เหลี่ยมผืนผ้า: มุมมนด้านทแยง 10">
              <a:extLst>
                <a:ext uri="{FF2B5EF4-FFF2-40B4-BE49-F238E27FC236}">
                  <a16:creationId xmlns:a16="http://schemas.microsoft.com/office/drawing/2014/main" id="{93BD983D-B021-4146-A9EA-13F8C1EA4095}"/>
                </a:ext>
              </a:extLst>
            </p:cNvPr>
            <p:cNvSpPr/>
            <p:nvPr/>
          </p:nvSpPr>
          <p:spPr>
            <a:xfrm>
              <a:off x="4621496" y="871369"/>
              <a:ext cx="4356847" cy="2299447"/>
            </a:xfrm>
            <a:prstGeom prst="round2DiagRect">
              <a:avLst/>
            </a:prstGeom>
            <a:solidFill>
              <a:srgbClr val="FFCCCC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18" name="รูปภาพ 17">
              <a:extLst>
                <a:ext uri="{FF2B5EF4-FFF2-40B4-BE49-F238E27FC236}">
                  <a16:creationId xmlns:a16="http://schemas.microsoft.com/office/drawing/2014/main" id="{72AD68AE-A50E-4A25-9714-F995DD6701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1951" y="1073630"/>
              <a:ext cx="875557" cy="875557"/>
            </a:xfrm>
            <a:prstGeom prst="rect">
              <a:avLst/>
            </a:prstGeom>
          </p:spPr>
        </p:pic>
        <p:pic>
          <p:nvPicPr>
            <p:cNvPr id="19" name="รูปภาพ 18">
              <a:extLst>
                <a:ext uri="{FF2B5EF4-FFF2-40B4-BE49-F238E27FC236}">
                  <a16:creationId xmlns:a16="http://schemas.microsoft.com/office/drawing/2014/main" id="{99D66E32-4C48-429F-8E16-6EE0B07E640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9729" y="1405749"/>
              <a:ext cx="500641" cy="491762"/>
            </a:xfrm>
            <a:prstGeom prst="rect">
              <a:avLst/>
            </a:prstGeom>
          </p:spPr>
        </p:pic>
        <p:sp>
          <p:nvSpPr>
            <p:cNvPr id="20" name="กล่องข้อความ 19">
              <a:extLst>
                <a:ext uri="{FF2B5EF4-FFF2-40B4-BE49-F238E27FC236}">
                  <a16:creationId xmlns:a16="http://schemas.microsoft.com/office/drawing/2014/main" id="{169D0283-CADD-410E-BFB4-06B4A621254D}"/>
                </a:ext>
              </a:extLst>
            </p:cNvPr>
            <p:cNvSpPr txBox="1"/>
            <p:nvPr/>
          </p:nvSpPr>
          <p:spPr>
            <a:xfrm>
              <a:off x="5691055" y="1075683"/>
              <a:ext cx="3287288" cy="10038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4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20 เรื่อง</a:t>
              </a:r>
            </a:p>
          </p:txBody>
        </p:sp>
        <p:sp>
          <p:nvSpPr>
            <p:cNvPr id="21" name="กล่องข้อความ 20">
              <a:extLst>
                <a:ext uri="{FF2B5EF4-FFF2-40B4-BE49-F238E27FC236}">
                  <a16:creationId xmlns:a16="http://schemas.microsoft.com/office/drawing/2014/main" id="{58D4217D-A4DB-4A7D-9AA0-E75A8A699F7A}"/>
                </a:ext>
              </a:extLst>
            </p:cNvPr>
            <p:cNvSpPr txBox="1"/>
            <p:nvPr/>
          </p:nvSpPr>
          <p:spPr>
            <a:xfrm>
              <a:off x="4620408" y="2078968"/>
              <a:ext cx="435684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จำนวน </a:t>
              </a:r>
              <a:r>
                <a:rPr lang="th-TH" b="1" dirty="0">
                  <a:solidFill>
                    <a:srgbClr val="FF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คู่มือปฏิบัติงาน </a:t>
              </a:r>
              <a:r>
                <a:rPr lang="th-TH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และนำมาใช้งาน</a:t>
              </a:r>
              <a:br>
                <a:rPr lang="th-TH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</a:br>
              <a:r>
                <a:rPr lang="th-TH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ได้จริง</a:t>
              </a:r>
            </a:p>
          </p:txBody>
        </p:sp>
      </p:grpSp>
      <p:grpSp>
        <p:nvGrpSpPr>
          <p:cNvPr id="8" name="กลุ่ม 7">
            <a:extLst>
              <a:ext uri="{FF2B5EF4-FFF2-40B4-BE49-F238E27FC236}">
                <a16:creationId xmlns:a16="http://schemas.microsoft.com/office/drawing/2014/main" id="{A3F2CCAF-907E-445F-80E9-C31B142F777B}"/>
              </a:ext>
            </a:extLst>
          </p:cNvPr>
          <p:cNvGrpSpPr/>
          <p:nvPr/>
        </p:nvGrpSpPr>
        <p:grpSpPr>
          <a:xfrm>
            <a:off x="212546" y="2771802"/>
            <a:ext cx="4018416" cy="1852853"/>
            <a:chOff x="219060" y="3484923"/>
            <a:chExt cx="4412365" cy="2299447"/>
          </a:xfrm>
        </p:grpSpPr>
        <p:sp>
          <p:nvSpPr>
            <p:cNvPr id="12" name="สี่เหลี่ยมผืนผ้า: มุมมนด้านทแยง 11">
              <a:extLst>
                <a:ext uri="{FF2B5EF4-FFF2-40B4-BE49-F238E27FC236}">
                  <a16:creationId xmlns:a16="http://schemas.microsoft.com/office/drawing/2014/main" id="{633835EE-650B-48BC-A066-77B7F016F683}"/>
                </a:ext>
              </a:extLst>
            </p:cNvPr>
            <p:cNvSpPr/>
            <p:nvPr/>
          </p:nvSpPr>
          <p:spPr>
            <a:xfrm>
              <a:off x="274578" y="3484923"/>
              <a:ext cx="4356847" cy="2299447"/>
            </a:xfrm>
            <a:prstGeom prst="round2DiagRect">
              <a:avLst/>
            </a:prstGeom>
            <a:solidFill>
              <a:srgbClr val="FFCCCC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23" name="รูปภาพ 22">
              <a:extLst>
                <a:ext uri="{FF2B5EF4-FFF2-40B4-BE49-F238E27FC236}">
                  <a16:creationId xmlns:a16="http://schemas.microsoft.com/office/drawing/2014/main" id="{637AC85B-A7C9-4A42-B5AA-94CFBADBE91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222" y="3600934"/>
              <a:ext cx="1595978" cy="1063985"/>
            </a:xfrm>
            <a:prstGeom prst="rect">
              <a:avLst/>
            </a:prstGeom>
          </p:spPr>
        </p:pic>
        <p:sp>
          <p:nvSpPr>
            <p:cNvPr id="24" name="กล่องข้อความ 23">
              <a:extLst>
                <a:ext uri="{FF2B5EF4-FFF2-40B4-BE49-F238E27FC236}">
                  <a16:creationId xmlns:a16="http://schemas.microsoft.com/office/drawing/2014/main" id="{9FEFBB24-AB69-4E45-B047-89E9F69898C9}"/>
                </a:ext>
              </a:extLst>
            </p:cNvPr>
            <p:cNvSpPr txBox="1"/>
            <p:nvPr/>
          </p:nvSpPr>
          <p:spPr>
            <a:xfrm>
              <a:off x="1991955" y="3798678"/>
              <a:ext cx="242047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4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15 ระบบ</a:t>
              </a:r>
            </a:p>
          </p:txBody>
        </p:sp>
        <p:sp>
          <p:nvSpPr>
            <p:cNvPr id="25" name="กล่องข้อความ 24">
              <a:extLst>
                <a:ext uri="{FF2B5EF4-FFF2-40B4-BE49-F238E27FC236}">
                  <a16:creationId xmlns:a16="http://schemas.microsoft.com/office/drawing/2014/main" id="{2CBF3AF7-A0A8-4AC5-94F8-69F85747267B}"/>
                </a:ext>
              </a:extLst>
            </p:cNvPr>
            <p:cNvSpPr txBox="1"/>
            <p:nvPr/>
          </p:nvSpPr>
          <p:spPr>
            <a:xfrm>
              <a:off x="219060" y="4664919"/>
              <a:ext cx="435684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b="1" dirty="0">
                  <a:effectLst/>
                  <a:ea typeface="Times New Roman" panose="02020603050405020304" pitchFamily="18" charset="0"/>
                  <a:cs typeface="TH SarabunPSK" panose="020B0500040200020003" pitchFamily="34" charset="-34"/>
                </a:rPr>
                <a:t>จำนวน</a:t>
              </a:r>
              <a:r>
                <a:rPr lang="th-TH" b="1" dirty="0">
                  <a:solidFill>
                    <a:srgbClr val="FF0000"/>
                  </a:solidFill>
                  <a:effectLst/>
                  <a:ea typeface="Times New Roman" panose="02020603050405020304" pitchFamily="18" charset="0"/>
                  <a:cs typeface="TH SarabunPSK" panose="020B0500040200020003" pitchFamily="34" charset="-34"/>
                </a:rPr>
                <a:t>นวัตกรรมและแบบเทคโนโลยี</a:t>
              </a:r>
              <a:br>
                <a:rPr lang="th-TH" b="1" dirty="0">
                  <a:solidFill>
                    <a:srgbClr val="FF0000"/>
                  </a:solidFill>
                  <a:effectLst/>
                  <a:ea typeface="Times New Roman" panose="02020603050405020304" pitchFamily="18" charset="0"/>
                  <a:cs typeface="TH SarabunPSK" panose="020B0500040200020003" pitchFamily="34" charset="-34"/>
                </a:rPr>
              </a:br>
              <a:r>
                <a:rPr lang="th-TH" b="1" dirty="0">
                  <a:effectLst/>
                  <a:ea typeface="Times New Roman" panose="02020603050405020304" pitchFamily="18" charset="0"/>
                  <a:cs typeface="TH SarabunPSK" panose="020B0500040200020003" pitchFamily="34" charset="-34"/>
                </a:rPr>
                <a:t>ที่นำมาใช้ในการบริหารจัดการ</a:t>
              </a:r>
              <a:endParaRPr lang="th-TH" sz="3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22" name="สี่เหลี่ยมผืนผ้า: มุมมนด้านทแยง 21">
            <a:extLst>
              <a:ext uri="{FF2B5EF4-FFF2-40B4-BE49-F238E27FC236}">
                <a16:creationId xmlns:a16="http://schemas.microsoft.com/office/drawing/2014/main" id="{0FBD154D-35FC-4C9E-A2EF-0250EC36A9DC}"/>
              </a:ext>
            </a:extLst>
          </p:cNvPr>
          <p:cNvSpPr/>
          <p:nvPr/>
        </p:nvSpPr>
        <p:spPr>
          <a:xfrm>
            <a:off x="4714338" y="2770390"/>
            <a:ext cx="4145021" cy="1651218"/>
          </a:xfrm>
          <a:prstGeom prst="round2DiagRect">
            <a:avLst/>
          </a:prstGeom>
          <a:solidFill>
            <a:srgbClr val="FFCC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7" name="กล่องข้อความ 26">
            <a:extLst>
              <a:ext uri="{FF2B5EF4-FFF2-40B4-BE49-F238E27FC236}">
                <a16:creationId xmlns:a16="http://schemas.microsoft.com/office/drawing/2014/main" id="{6C4A4A84-C604-43A0-89E7-58C967D61E9F}"/>
              </a:ext>
            </a:extLst>
          </p:cNvPr>
          <p:cNvSpPr txBox="1"/>
          <p:nvPr/>
        </p:nvSpPr>
        <p:spPr>
          <a:xfrm>
            <a:off x="6479954" y="2770390"/>
            <a:ext cx="23027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ร้อยละ 80+</a:t>
            </a:r>
          </a:p>
        </p:txBody>
      </p:sp>
      <p:sp>
        <p:nvSpPr>
          <p:cNvPr id="28" name="กล่องข้อความ 27">
            <a:extLst>
              <a:ext uri="{FF2B5EF4-FFF2-40B4-BE49-F238E27FC236}">
                <a16:creationId xmlns:a16="http://schemas.microsoft.com/office/drawing/2014/main" id="{5D9804C9-6DFC-4BCF-ABD8-A334CCA6A614}"/>
              </a:ext>
            </a:extLst>
          </p:cNvPr>
          <p:cNvSpPr txBox="1"/>
          <p:nvPr/>
        </p:nvSpPr>
        <p:spPr>
          <a:xfrm>
            <a:off x="4898935" y="3499830"/>
            <a:ext cx="41450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b="1" kern="1200" dirty="0">
                <a:solidFill>
                  <a:schemeClr val="dk1"/>
                </a:solidFill>
                <a:effectLst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ร้อยละของ</a:t>
            </a:r>
            <a:r>
              <a:rPr lang="th-TH" sz="2800" b="1" kern="1200" dirty="0">
                <a:solidFill>
                  <a:srgbClr val="FF0000"/>
                </a:solidFill>
                <a:effectLst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การเบิกจ่ายงบประมาณ</a:t>
            </a:r>
            <a:br>
              <a:rPr lang="th-TH" sz="2800" b="1" kern="1200" dirty="0">
                <a:solidFill>
                  <a:srgbClr val="FF0000"/>
                </a:solidFill>
                <a:effectLst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</a:br>
            <a:r>
              <a:rPr lang="th-TH" sz="2800" b="1" kern="1200" dirty="0">
                <a:solidFill>
                  <a:schemeClr val="dk1"/>
                </a:solidFill>
                <a:effectLst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ตามแผน</a:t>
            </a:r>
            <a:endParaRPr lang="th-TH" sz="36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9" name="รูปภาพ 28">
            <a:extLst>
              <a:ext uri="{FF2B5EF4-FFF2-40B4-BE49-F238E27FC236}">
                <a16:creationId xmlns:a16="http://schemas.microsoft.com/office/drawing/2014/main" id="{57DBA527-7BAB-4178-BBE5-B2F4F56E15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864" y="2942323"/>
            <a:ext cx="961012" cy="640153"/>
          </a:xfrm>
          <a:prstGeom prst="rect">
            <a:avLst/>
          </a:prstGeom>
        </p:spPr>
      </p:pic>
      <p:sp>
        <p:nvSpPr>
          <p:cNvPr id="26" name="สี่เหลี่ยมผืนผ้า: มุมมนด้านทแยง 25">
            <a:extLst>
              <a:ext uri="{FF2B5EF4-FFF2-40B4-BE49-F238E27FC236}">
                <a16:creationId xmlns:a16="http://schemas.microsoft.com/office/drawing/2014/main" id="{5BF2C2E1-C556-4F22-BCE6-C3EED13CBA7A}"/>
              </a:ext>
            </a:extLst>
          </p:cNvPr>
          <p:cNvSpPr/>
          <p:nvPr/>
        </p:nvSpPr>
        <p:spPr>
          <a:xfrm>
            <a:off x="2828034" y="4765577"/>
            <a:ext cx="3772607" cy="1829783"/>
          </a:xfrm>
          <a:prstGeom prst="round2DiagRect">
            <a:avLst/>
          </a:prstGeom>
          <a:solidFill>
            <a:srgbClr val="FFFF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1" name="กล่องข้อความ 30">
            <a:extLst>
              <a:ext uri="{FF2B5EF4-FFF2-40B4-BE49-F238E27FC236}">
                <a16:creationId xmlns:a16="http://schemas.microsoft.com/office/drawing/2014/main" id="{ACD4FCBB-3BC1-4C53-A3FC-578A2E8DCD4F}"/>
              </a:ext>
            </a:extLst>
          </p:cNvPr>
          <p:cNvSpPr txBox="1"/>
          <p:nvPr/>
        </p:nvSpPr>
        <p:spPr>
          <a:xfrm>
            <a:off x="2828034" y="5664044"/>
            <a:ext cx="3807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kern="1200" dirty="0">
                <a:solidFill>
                  <a:schemeClr val="dk1"/>
                </a:solidFill>
                <a:effectLst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ค่าเฉลี่ย</a:t>
            </a:r>
            <a:r>
              <a:rPr lang="th-TH" sz="2400" b="1" kern="1200" dirty="0">
                <a:solidFill>
                  <a:srgbClr val="FF0000"/>
                </a:solidFill>
                <a:effectLst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ความพึงพอใจของผู้รับบริการ</a:t>
            </a:r>
            <a:br>
              <a:rPr lang="th-TH" sz="2400" b="1" kern="1200" dirty="0">
                <a:solidFill>
                  <a:srgbClr val="FF0000"/>
                </a:solidFill>
                <a:effectLst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</a:br>
            <a:r>
              <a:rPr lang="th-TH" sz="2400" b="1" kern="1200" dirty="0">
                <a:solidFill>
                  <a:schemeClr val="dk1"/>
                </a:solidFill>
                <a:effectLst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ต่อการให้บริการของสำนักงานอธิการบดี</a:t>
            </a: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2" name="กล่องข้อความ 31">
            <a:extLst>
              <a:ext uri="{FF2B5EF4-FFF2-40B4-BE49-F238E27FC236}">
                <a16:creationId xmlns:a16="http://schemas.microsoft.com/office/drawing/2014/main" id="{DE95C485-68D7-4482-9608-D8034F5B6FD1}"/>
              </a:ext>
            </a:extLst>
          </p:cNvPr>
          <p:cNvSpPr txBox="1"/>
          <p:nvPr/>
        </p:nvSpPr>
        <p:spPr>
          <a:xfrm>
            <a:off x="4040320" y="4838029"/>
            <a:ext cx="27640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4.5++</a:t>
            </a:r>
          </a:p>
        </p:txBody>
      </p:sp>
      <p:pic>
        <p:nvPicPr>
          <p:cNvPr id="34" name="รูปภาพ 33">
            <a:extLst>
              <a:ext uri="{FF2B5EF4-FFF2-40B4-BE49-F238E27FC236}">
                <a16:creationId xmlns:a16="http://schemas.microsoft.com/office/drawing/2014/main" id="{FC964D52-22A9-495F-B07F-826A0D0F7FE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311" y="4714778"/>
            <a:ext cx="908570" cy="833893"/>
          </a:xfrm>
          <a:prstGeom prst="rect">
            <a:avLst/>
          </a:prstGeom>
        </p:spPr>
      </p:pic>
      <p:sp>
        <p:nvSpPr>
          <p:cNvPr id="35" name="กล่องข้อความ 34">
            <a:extLst>
              <a:ext uri="{FF2B5EF4-FFF2-40B4-BE49-F238E27FC236}">
                <a16:creationId xmlns:a16="http://schemas.microsoft.com/office/drawing/2014/main" id="{B32AF466-4BA4-438E-AEC2-45FA7F750CC9}"/>
              </a:ext>
            </a:extLst>
          </p:cNvPr>
          <p:cNvSpPr txBox="1"/>
          <p:nvPr/>
        </p:nvSpPr>
        <p:spPr>
          <a:xfrm>
            <a:off x="3549278" y="5051749"/>
            <a:ext cx="681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4.5+</a:t>
            </a:r>
            <a:endParaRPr lang="th-TH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339617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F2104DE3-F759-4802-AC19-9C3563D63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AD9A03-9CAE-4DEF-A956-53C005770E55}" type="slidenum">
              <a:rPr kumimoji="0" lang="th-TH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th-TH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DFE23C75-77D3-4AA2-8CCA-6CDC0627D2B5}"/>
              </a:ext>
            </a:extLst>
          </p:cNvPr>
          <p:cNvSpPr/>
          <p:nvPr/>
        </p:nvSpPr>
        <p:spPr>
          <a:xfrm>
            <a:off x="-1" y="-8515"/>
            <a:ext cx="9240819" cy="65864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7A82EB07-3B24-4B27-8B1B-C0685A31673E}"/>
              </a:ext>
            </a:extLst>
          </p:cNvPr>
          <p:cNvSpPr txBox="1"/>
          <p:nvPr/>
        </p:nvSpPr>
        <p:spPr>
          <a:xfrm>
            <a:off x="1328569" y="-79303"/>
            <a:ext cx="6486861" cy="72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th-TH" sz="3600" b="1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เป้าหมาย 5 ปี (2565 – 2569) ต่อ</a:t>
            </a:r>
            <a:endParaRPr lang="en-US" sz="3600" b="1" dirty="0">
              <a:solidFill>
                <a:schemeClr val="bg1"/>
              </a:solidFill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sp>
        <p:nvSpPr>
          <p:cNvPr id="7" name="สี่เหลี่ยมผืนผ้า: มุมมนด้านทแยง 6">
            <a:extLst>
              <a:ext uri="{FF2B5EF4-FFF2-40B4-BE49-F238E27FC236}">
                <a16:creationId xmlns:a16="http://schemas.microsoft.com/office/drawing/2014/main" id="{E452D918-E089-4595-A477-81192CADCB18}"/>
              </a:ext>
            </a:extLst>
          </p:cNvPr>
          <p:cNvSpPr/>
          <p:nvPr/>
        </p:nvSpPr>
        <p:spPr>
          <a:xfrm>
            <a:off x="165658" y="871370"/>
            <a:ext cx="3958668" cy="2090906"/>
          </a:xfrm>
          <a:prstGeom prst="round2DiagRect">
            <a:avLst/>
          </a:prstGeom>
          <a:solidFill>
            <a:srgbClr val="FFFF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สี่เหลี่ยมผืนผ้า: มุมมนด้านทแยง 10">
            <a:extLst>
              <a:ext uri="{FF2B5EF4-FFF2-40B4-BE49-F238E27FC236}">
                <a16:creationId xmlns:a16="http://schemas.microsoft.com/office/drawing/2014/main" id="{93BD983D-B021-4146-A9EA-13F8C1EA4095}"/>
              </a:ext>
            </a:extLst>
          </p:cNvPr>
          <p:cNvSpPr/>
          <p:nvPr/>
        </p:nvSpPr>
        <p:spPr>
          <a:xfrm>
            <a:off x="4603889" y="844766"/>
            <a:ext cx="3958669" cy="2065396"/>
          </a:xfrm>
          <a:prstGeom prst="round2DiagRect">
            <a:avLst/>
          </a:prstGeom>
          <a:solidFill>
            <a:srgbClr val="FFFF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สี่เหลี่ยมผืนผ้า: มุมมนด้านทแยง 11">
            <a:extLst>
              <a:ext uri="{FF2B5EF4-FFF2-40B4-BE49-F238E27FC236}">
                <a16:creationId xmlns:a16="http://schemas.microsoft.com/office/drawing/2014/main" id="{633835EE-650B-48BC-A066-77B7F016F683}"/>
              </a:ext>
            </a:extLst>
          </p:cNvPr>
          <p:cNvSpPr/>
          <p:nvPr/>
        </p:nvSpPr>
        <p:spPr>
          <a:xfrm>
            <a:off x="246291" y="3094635"/>
            <a:ext cx="3772607" cy="1829783"/>
          </a:xfrm>
          <a:prstGeom prst="round2DiagRect">
            <a:avLst/>
          </a:prstGeom>
          <a:solidFill>
            <a:srgbClr val="FFFF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กล่องข้อความ 14">
            <a:extLst>
              <a:ext uri="{FF2B5EF4-FFF2-40B4-BE49-F238E27FC236}">
                <a16:creationId xmlns:a16="http://schemas.microsoft.com/office/drawing/2014/main" id="{D99438FF-BBEF-434B-A5B6-EF736568D4F1}"/>
              </a:ext>
            </a:extLst>
          </p:cNvPr>
          <p:cNvSpPr txBox="1"/>
          <p:nvPr/>
        </p:nvSpPr>
        <p:spPr>
          <a:xfrm>
            <a:off x="165655" y="1960828"/>
            <a:ext cx="39586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ร้อยละ บุคลากรที่ได้รับการ</a:t>
            </a:r>
            <a:r>
              <a:rPr lang="th-TH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พัฒนาความรู้ และทักษะเพื่อพัฒนาขีดสมรรถนะตามสายงาน</a:t>
            </a:r>
          </a:p>
        </p:txBody>
      </p:sp>
      <p:sp>
        <p:nvSpPr>
          <p:cNvPr id="17" name="กล่องข้อความ 16">
            <a:extLst>
              <a:ext uri="{FF2B5EF4-FFF2-40B4-BE49-F238E27FC236}">
                <a16:creationId xmlns:a16="http://schemas.microsoft.com/office/drawing/2014/main" id="{AF465F15-007B-4C3B-B4D4-A05C9A9E793E}"/>
              </a:ext>
            </a:extLst>
          </p:cNvPr>
          <p:cNvSpPr txBox="1"/>
          <p:nvPr/>
        </p:nvSpPr>
        <p:spPr>
          <a:xfrm>
            <a:off x="1836910" y="1075684"/>
            <a:ext cx="21992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ร้อยละ 90</a:t>
            </a:r>
          </a:p>
        </p:txBody>
      </p:sp>
      <p:sp>
        <p:nvSpPr>
          <p:cNvPr id="20" name="กล่องข้อความ 19">
            <a:extLst>
              <a:ext uri="{FF2B5EF4-FFF2-40B4-BE49-F238E27FC236}">
                <a16:creationId xmlns:a16="http://schemas.microsoft.com/office/drawing/2014/main" id="{169D0283-CADD-410E-BFB4-06B4A621254D}"/>
              </a:ext>
            </a:extLst>
          </p:cNvPr>
          <p:cNvSpPr txBox="1"/>
          <p:nvPr/>
        </p:nvSpPr>
        <p:spPr>
          <a:xfrm>
            <a:off x="5464032" y="1009438"/>
            <a:ext cx="32872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 10 คน</a:t>
            </a:r>
          </a:p>
        </p:txBody>
      </p:sp>
      <p:sp>
        <p:nvSpPr>
          <p:cNvPr id="21" name="กล่องข้อความ 20">
            <a:extLst>
              <a:ext uri="{FF2B5EF4-FFF2-40B4-BE49-F238E27FC236}">
                <a16:creationId xmlns:a16="http://schemas.microsoft.com/office/drawing/2014/main" id="{58D4217D-A4DB-4A7D-9AA0-E75A8A699F7A}"/>
              </a:ext>
            </a:extLst>
          </p:cNvPr>
          <p:cNvSpPr txBox="1"/>
          <p:nvPr/>
        </p:nvSpPr>
        <p:spPr>
          <a:xfrm>
            <a:off x="4891335" y="1863095"/>
            <a:ext cx="3585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>
                <a:effectLst/>
                <a:ea typeface="Times New Roman" panose="02020603050405020304" pitchFamily="18" charset="0"/>
                <a:cs typeface="TH SarabunPSK" panose="020B0500040200020003" pitchFamily="34" charset="-34"/>
              </a:rPr>
              <a:t>จำนวนบุคลากรสายสนับสนุนวิชาการ</a:t>
            </a:r>
            <a:r>
              <a:rPr lang="th-TH" sz="18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H SarabunPSK" panose="020B0500040200020003" pitchFamily="34" charset="-34"/>
              </a:rPr>
              <a:t>ที่ได้รับความก้าวหน้าตามสายงานประเภทผู้บริหาร</a:t>
            </a:r>
            <a:r>
              <a:rPr lang="th-TH" sz="1800" b="1" dirty="0">
                <a:effectLst/>
                <a:ea typeface="Times New Roman" panose="02020603050405020304" pitchFamily="18" charset="0"/>
                <a:cs typeface="TH SarabunPSK" panose="020B0500040200020003" pitchFamily="34" charset="-34"/>
              </a:rPr>
              <a:t>และประเภทวิชาชีพเฉพาะเชี่ยวชาญเฉพาะ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6" name="รูปภาพ 25">
            <a:extLst>
              <a:ext uri="{FF2B5EF4-FFF2-40B4-BE49-F238E27FC236}">
                <a16:creationId xmlns:a16="http://schemas.microsoft.com/office/drawing/2014/main" id="{36B3739B-CA61-441C-852A-FE718F523B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91" y="1069151"/>
            <a:ext cx="895883" cy="895883"/>
          </a:xfrm>
          <a:prstGeom prst="rect">
            <a:avLst/>
          </a:prstGeom>
        </p:spPr>
      </p:pic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BE2BFE37-23C9-45A4-9829-6738B7A4D7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993" y="1053443"/>
            <a:ext cx="835801" cy="830998"/>
          </a:xfrm>
          <a:prstGeom prst="rect">
            <a:avLst/>
          </a:prstGeom>
        </p:spPr>
      </p:pic>
      <p:pic>
        <p:nvPicPr>
          <p:cNvPr id="19" name="รูปภาพ 18">
            <a:extLst>
              <a:ext uri="{FF2B5EF4-FFF2-40B4-BE49-F238E27FC236}">
                <a16:creationId xmlns:a16="http://schemas.microsoft.com/office/drawing/2014/main" id="{99D66E32-4C48-429F-8E16-6EE0B07E64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729" y="1405749"/>
            <a:ext cx="500641" cy="491762"/>
          </a:xfrm>
          <a:prstGeom prst="rect">
            <a:avLst/>
          </a:prstGeom>
        </p:spPr>
      </p:pic>
      <p:pic>
        <p:nvPicPr>
          <p:cNvPr id="27" name="รูปภาพ 26">
            <a:extLst>
              <a:ext uri="{FF2B5EF4-FFF2-40B4-BE49-F238E27FC236}">
                <a16:creationId xmlns:a16="http://schemas.microsoft.com/office/drawing/2014/main" id="{F3CCB8A4-8449-49BB-8C3C-F116D2D8FA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47" y="3244592"/>
            <a:ext cx="798322" cy="799602"/>
          </a:xfrm>
          <a:prstGeom prst="rect">
            <a:avLst/>
          </a:prstGeom>
        </p:spPr>
      </p:pic>
      <p:sp>
        <p:nvSpPr>
          <p:cNvPr id="28" name="กล่องข้อความ 27">
            <a:extLst>
              <a:ext uri="{FF2B5EF4-FFF2-40B4-BE49-F238E27FC236}">
                <a16:creationId xmlns:a16="http://schemas.microsoft.com/office/drawing/2014/main" id="{96D8DCF2-CBE8-403C-A7CE-D71D61E702F6}"/>
              </a:ext>
            </a:extLst>
          </p:cNvPr>
          <p:cNvSpPr txBox="1"/>
          <p:nvPr/>
        </p:nvSpPr>
        <p:spPr>
          <a:xfrm>
            <a:off x="1292042" y="3250435"/>
            <a:ext cx="27640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ร้อยละ 80+ </a:t>
            </a:r>
          </a:p>
        </p:txBody>
      </p:sp>
      <p:sp>
        <p:nvSpPr>
          <p:cNvPr id="29" name="กล่องข้อความ 28">
            <a:extLst>
              <a:ext uri="{FF2B5EF4-FFF2-40B4-BE49-F238E27FC236}">
                <a16:creationId xmlns:a16="http://schemas.microsoft.com/office/drawing/2014/main" id="{E7D8C8FD-C88C-4E47-B633-188FD49CD229}"/>
              </a:ext>
            </a:extLst>
          </p:cNvPr>
          <p:cNvSpPr txBox="1"/>
          <p:nvPr/>
        </p:nvSpPr>
        <p:spPr>
          <a:xfrm>
            <a:off x="367742" y="4049971"/>
            <a:ext cx="36633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ร้อยละ</a:t>
            </a:r>
            <a:r>
              <a:rPr lang="th-TH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ความพึงพอใจและความผูกพันของบุคลากร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สำนักงานอธิการบดีที่มีต่อองค์กร</a:t>
            </a:r>
          </a:p>
        </p:txBody>
      </p:sp>
      <p:grpSp>
        <p:nvGrpSpPr>
          <p:cNvPr id="8" name="กลุ่ม 7">
            <a:extLst>
              <a:ext uri="{FF2B5EF4-FFF2-40B4-BE49-F238E27FC236}">
                <a16:creationId xmlns:a16="http://schemas.microsoft.com/office/drawing/2014/main" id="{C2A8D5F2-20E3-450F-A004-51880DB2BC43}"/>
              </a:ext>
            </a:extLst>
          </p:cNvPr>
          <p:cNvGrpSpPr/>
          <p:nvPr/>
        </p:nvGrpSpPr>
        <p:grpSpPr>
          <a:xfrm>
            <a:off x="4540112" y="3163970"/>
            <a:ext cx="4235631" cy="1760448"/>
            <a:chOff x="4540112" y="3163970"/>
            <a:chExt cx="4235631" cy="1760448"/>
          </a:xfrm>
        </p:grpSpPr>
        <p:sp>
          <p:nvSpPr>
            <p:cNvPr id="13" name="สี่เหลี่ยมผืนผ้า: มุมมนด้านทแยง 12">
              <a:extLst>
                <a:ext uri="{FF2B5EF4-FFF2-40B4-BE49-F238E27FC236}">
                  <a16:creationId xmlns:a16="http://schemas.microsoft.com/office/drawing/2014/main" id="{03B3DC72-ED87-4BE4-996B-D30C0DBCE11F}"/>
                </a:ext>
              </a:extLst>
            </p:cNvPr>
            <p:cNvSpPr/>
            <p:nvPr/>
          </p:nvSpPr>
          <p:spPr>
            <a:xfrm>
              <a:off x="4603889" y="3163970"/>
              <a:ext cx="3807289" cy="1760448"/>
            </a:xfrm>
            <a:prstGeom prst="round2DiagRect">
              <a:avLst/>
            </a:prstGeom>
            <a:solidFill>
              <a:srgbClr val="FFFFCC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4" name="กล่องข้อความ 23">
              <a:extLst>
                <a:ext uri="{FF2B5EF4-FFF2-40B4-BE49-F238E27FC236}">
                  <a16:creationId xmlns:a16="http://schemas.microsoft.com/office/drawing/2014/main" id="{9FEFBB24-AB69-4E45-B047-89E9F69898C9}"/>
                </a:ext>
              </a:extLst>
            </p:cNvPr>
            <p:cNvSpPr txBox="1"/>
            <p:nvPr/>
          </p:nvSpPr>
          <p:spPr>
            <a:xfrm>
              <a:off x="5850370" y="3269473"/>
              <a:ext cx="292537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4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50 องค์ความรู้</a:t>
              </a:r>
            </a:p>
          </p:txBody>
        </p:sp>
        <p:sp>
          <p:nvSpPr>
            <p:cNvPr id="25" name="กล่องข้อความ 24">
              <a:extLst>
                <a:ext uri="{FF2B5EF4-FFF2-40B4-BE49-F238E27FC236}">
                  <a16:creationId xmlns:a16="http://schemas.microsoft.com/office/drawing/2014/main" id="{2CBF3AF7-A0A8-4AC5-94F8-69F85747267B}"/>
                </a:ext>
              </a:extLst>
            </p:cNvPr>
            <p:cNvSpPr txBox="1"/>
            <p:nvPr/>
          </p:nvSpPr>
          <p:spPr>
            <a:xfrm>
              <a:off x="4540112" y="4054083"/>
              <a:ext cx="38072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จำนวน</a:t>
              </a:r>
              <a:r>
                <a:rPr lang="th-TH" sz="2400" b="1" dirty="0">
                  <a:solidFill>
                    <a:srgbClr val="FF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องค์ความรู้ที่มีการเผยแพร่ให้บุคลากรรับรู้</a:t>
              </a:r>
              <a:r>
                <a:rPr lang="th-TH" sz="2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ผ่านกระบวนการจัดการความรู้</a:t>
              </a:r>
            </a:p>
          </p:txBody>
        </p:sp>
        <p:pic>
          <p:nvPicPr>
            <p:cNvPr id="30" name="รูปภาพ 29">
              <a:extLst>
                <a:ext uri="{FF2B5EF4-FFF2-40B4-BE49-F238E27FC236}">
                  <a16:creationId xmlns:a16="http://schemas.microsoft.com/office/drawing/2014/main" id="{F4DDD3C8-1B9B-4578-A679-905AE41F503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8964" y="3215864"/>
              <a:ext cx="888002" cy="785021"/>
            </a:xfrm>
            <a:prstGeom prst="rect">
              <a:avLst/>
            </a:prstGeom>
          </p:spPr>
        </p:pic>
      </p:grpSp>
      <p:sp>
        <p:nvSpPr>
          <p:cNvPr id="32" name="สี่เหลี่ยมผืนผ้า: มุมมนด้านทแยง 31">
            <a:extLst>
              <a:ext uri="{FF2B5EF4-FFF2-40B4-BE49-F238E27FC236}">
                <a16:creationId xmlns:a16="http://schemas.microsoft.com/office/drawing/2014/main" id="{FAA0F53D-0A49-4D4A-A151-68D168DA11F4}"/>
              </a:ext>
            </a:extLst>
          </p:cNvPr>
          <p:cNvSpPr/>
          <p:nvPr/>
        </p:nvSpPr>
        <p:spPr>
          <a:xfrm>
            <a:off x="2427516" y="5000152"/>
            <a:ext cx="3772607" cy="1829783"/>
          </a:xfrm>
          <a:prstGeom prst="round2DiagRect">
            <a:avLst/>
          </a:prstGeom>
          <a:solidFill>
            <a:srgbClr val="FFFF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4" name="แผนผังลำดับงาน: ตัวเชื่อมต่อ 33">
            <a:extLst>
              <a:ext uri="{FF2B5EF4-FFF2-40B4-BE49-F238E27FC236}">
                <a16:creationId xmlns:a16="http://schemas.microsoft.com/office/drawing/2014/main" id="{304EC61B-D6B2-47DC-9799-9B5AD14F4307}"/>
              </a:ext>
            </a:extLst>
          </p:cNvPr>
          <p:cNvSpPr/>
          <p:nvPr/>
        </p:nvSpPr>
        <p:spPr>
          <a:xfrm>
            <a:off x="2641265" y="5080218"/>
            <a:ext cx="876486" cy="799536"/>
          </a:xfrm>
          <a:prstGeom prst="flowChartConnector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7" name="กล่องข้อความ 36">
            <a:extLst>
              <a:ext uri="{FF2B5EF4-FFF2-40B4-BE49-F238E27FC236}">
                <a16:creationId xmlns:a16="http://schemas.microsoft.com/office/drawing/2014/main" id="{25C3F83C-2D23-4776-A023-89F370498EE5}"/>
              </a:ext>
            </a:extLst>
          </p:cNvPr>
          <p:cNvSpPr txBox="1"/>
          <p:nvPr/>
        </p:nvSpPr>
        <p:spPr>
          <a:xfrm>
            <a:off x="2427516" y="5898619"/>
            <a:ext cx="3807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effectLst/>
                <a:ea typeface="Times New Roman" panose="02020603050405020304" pitchFamily="18" charset="0"/>
                <a:cs typeface="TH SarabunPSK" panose="020B0500040200020003" pitchFamily="34" charset="-34"/>
              </a:rPr>
              <a:t>ร้อยละของ</a:t>
            </a:r>
            <a:r>
              <a:rPr lang="th-TH" sz="24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H SarabunPSK" panose="020B0500040200020003" pitchFamily="34" charset="-34"/>
              </a:rPr>
              <a:t>นักศึกษาที่ได้รับการพัฒนาตามอ</a:t>
            </a:r>
            <a:r>
              <a:rPr lang="th-TH" sz="2400" b="1" dirty="0" err="1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H SarabunPSK" panose="020B0500040200020003" pitchFamily="34" charset="-34"/>
              </a:rPr>
              <a:t>ัต</a:t>
            </a:r>
            <a:r>
              <a:rPr lang="th-TH" sz="24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H SarabunPSK" panose="020B0500040200020003" pitchFamily="34" charset="-34"/>
              </a:rPr>
              <a:t>ลักษณ์</a:t>
            </a:r>
            <a:r>
              <a:rPr lang="th-TH" sz="2400" b="1" dirty="0">
                <a:effectLst/>
                <a:ea typeface="Times New Roman" panose="02020603050405020304" pitchFamily="18" charset="0"/>
                <a:cs typeface="TH SarabunPSK" panose="020B0500040200020003" pitchFamily="34" charset="-34"/>
              </a:rPr>
              <a:t>ของมหาวิทยาลัย</a:t>
            </a: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8" name="กล่องข้อความ 37">
            <a:extLst>
              <a:ext uri="{FF2B5EF4-FFF2-40B4-BE49-F238E27FC236}">
                <a16:creationId xmlns:a16="http://schemas.microsoft.com/office/drawing/2014/main" id="{35A6ABBD-6CD8-4BD2-9B8B-EAE44E912C29}"/>
              </a:ext>
            </a:extLst>
          </p:cNvPr>
          <p:cNvSpPr txBox="1"/>
          <p:nvPr/>
        </p:nvSpPr>
        <p:spPr>
          <a:xfrm>
            <a:off x="3639802" y="5072604"/>
            <a:ext cx="27640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ร้อยละ 90</a:t>
            </a:r>
          </a:p>
        </p:txBody>
      </p:sp>
      <p:pic>
        <p:nvPicPr>
          <p:cNvPr id="39" name="รูปภาพ 38">
            <a:extLst>
              <a:ext uri="{FF2B5EF4-FFF2-40B4-BE49-F238E27FC236}">
                <a16:creationId xmlns:a16="http://schemas.microsoft.com/office/drawing/2014/main" id="{787268C9-312D-4DCD-8D23-F24AF56DD2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285" y="5368990"/>
            <a:ext cx="500641" cy="491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8331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ED5B14C6-3EB8-45DD-97B0-A78BD7F54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D9A03-9CAE-4DEF-A956-53C005770E55}" type="slidenum">
              <a:rPr lang="th-TH" smtClean="0"/>
              <a:t>18</a:t>
            </a:fld>
            <a:endParaRPr lang="th-TH"/>
          </a:p>
        </p:txBody>
      </p:sp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CD232DE3-D54E-485F-8E31-5DDB109A15A2}"/>
              </a:ext>
            </a:extLst>
          </p:cNvPr>
          <p:cNvSpPr/>
          <p:nvPr/>
        </p:nvSpPr>
        <p:spPr>
          <a:xfrm>
            <a:off x="-1" y="-8515"/>
            <a:ext cx="9240819" cy="65864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7250779C-7EE5-44E3-9D3A-BDE8EFAD7237}"/>
              </a:ext>
            </a:extLst>
          </p:cNvPr>
          <p:cNvSpPr txBox="1"/>
          <p:nvPr/>
        </p:nvSpPr>
        <p:spPr>
          <a:xfrm>
            <a:off x="1376977" y="-8515"/>
            <a:ext cx="6486861" cy="65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th-TH" sz="3200" b="1" spc="-3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ประเด็นยุทธศาสตร์ของสำนักงานอธิการบดี</a:t>
            </a:r>
            <a:endParaRPr lang="en-US" sz="3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graphicFrame>
        <p:nvGraphicFramePr>
          <p:cNvPr id="12" name="ตาราง 11">
            <a:extLst>
              <a:ext uri="{FF2B5EF4-FFF2-40B4-BE49-F238E27FC236}">
                <a16:creationId xmlns:a16="http://schemas.microsoft.com/office/drawing/2014/main" id="{492E23F2-85A3-4C2A-AB09-9C7B96D6FF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7103955"/>
              </p:ext>
            </p:extLst>
          </p:nvPr>
        </p:nvGraphicFramePr>
        <p:xfrm>
          <a:off x="165657" y="674121"/>
          <a:ext cx="8687887" cy="6186508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3904709">
                  <a:extLst>
                    <a:ext uri="{9D8B030D-6E8A-4147-A177-3AD203B41FA5}">
                      <a16:colId xmlns:a16="http://schemas.microsoft.com/office/drawing/2014/main" val="1996746412"/>
                    </a:ext>
                  </a:extLst>
                </a:gridCol>
                <a:gridCol w="4783178">
                  <a:extLst>
                    <a:ext uri="{9D8B030D-6E8A-4147-A177-3AD203B41FA5}">
                      <a16:colId xmlns:a16="http://schemas.microsoft.com/office/drawing/2014/main" val="3074332688"/>
                    </a:ext>
                  </a:extLst>
                </a:gridCol>
              </a:tblGrid>
              <a:tr h="504090">
                <a:tc>
                  <a:txBody>
                    <a:bodyPr/>
                    <a:lstStyle/>
                    <a:p>
                      <a:pPr marL="90170" indent="-9017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ประเด็นยุทธศาสตร์</a:t>
                      </a:r>
                      <a:r>
                        <a:rPr lang="en-US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endParaRPr lang="en-US" sz="12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170" indent="-9017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เป้าประสงค์เชิงยุทธศาสตร์</a:t>
                      </a:r>
                      <a:endParaRPr lang="en-US" sz="12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172069"/>
                  </a:ext>
                </a:extLst>
              </a:tr>
              <a:tr h="1505447">
                <a:tc>
                  <a:txBody>
                    <a:bodyPr/>
                    <a:lstStyle/>
                    <a:p>
                      <a:pPr marL="90170" indent="-9017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th-TH" sz="18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ประเด็นยุทธศาสตร์ที่ 1</a:t>
                      </a:r>
                      <a:b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0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พัฒนาระบบบริหารจัดการสู่ความเป็นเลิศ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-US" sz="22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G1</a:t>
                      </a:r>
                      <a:r>
                        <a:rPr lang="th-TH" sz="2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มีการ</a:t>
                      </a:r>
                      <a:r>
                        <a:rPr lang="th-TH" sz="22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พัฒนากระบวนการปฏิบัติงาน</a:t>
                      </a:r>
                      <a:r>
                        <a:rPr lang="th-TH" sz="2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ให้มีประสิทธิภาพ</a:t>
                      </a:r>
                      <a:br>
                        <a:rPr lang="th-TH" sz="2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en-US" sz="22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G2</a:t>
                      </a:r>
                      <a:r>
                        <a:rPr lang="en-US" sz="2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2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มีการ</a:t>
                      </a:r>
                      <a:r>
                        <a:rPr lang="th-TH" sz="22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พัฒนาการบริการ</a:t>
                      </a:r>
                      <a:r>
                        <a:rPr lang="th-TH" sz="22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ให้เป็นระบบและมี</a:t>
                      </a:r>
                      <a:r>
                        <a:rPr lang="th-TH" sz="22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มาตรฐาน </a:t>
                      </a:r>
                      <a:br>
                        <a:rPr lang="th-TH" sz="22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en-US" sz="22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G3</a:t>
                      </a:r>
                      <a:r>
                        <a:rPr lang="th-TH" sz="2200" b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มีการ</a:t>
                      </a:r>
                      <a:r>
                        <a:rPr lang="th-TH" sz="22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พัฒนาระบบสารสนเทศ</a:t>
                      </a:r>
                      <a:r>
                        <a:rPr lang="th-TH" sz="2200" b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เพื่อสนับสนุนการปฏิบัติงาน (</a:t>
                      </a: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Best Practice</a:t>
                      </a:r>
                      <a:r>
                        <a:rPr lang="th-TH" sz="2200" b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8210687"/>
                  </a:ext>
                </a:extLst>
              </a:tr>
              <a:tr h="3010894">
                <a:tc>
                  <a:txBody>
                    <a:bodyPr/>
                    <a:lstStyle/>
                    <a:p>
                      <a:pPr marL="90170" indent="-9017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th-TH" sz="18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ประเด็นยุทธศาสตร์ที่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b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0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พัฒนาสมรรถนะทรัพยากรบุคคลเพื่อเสริมสร้างคุณค่าให้แก่องค์กร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-US" sz="2200" b="1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G4</a:t>
                      </a:r>
                      <a:r>
                        <a:rPr lang="th-TH" sz="22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ส่งเสริมและพัฒนาบุคลากรให้มี</a:t>
                      </a:r>
                      <a:r>
                        <a:rPr lang="th-TH" sz="22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ความรู้ ความสามารถ ทักษะตามสายงาน</a:t>
                      </a:r>
                      <a:br>
                        <a:rPr lang="th-TH" sz="2200" b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en-US" sz="22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G5</a:t>
                      </a:r>
                      <a:r>
                        <a:rPr lang="th-TH" sz="22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ส่งเสริม</a:t>
                      </a:r>
                      <a:r>
                        <a:rPr lang="th-TH" sz="2200" b="1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ความก้าวหน้าให้กับบุคลากรยื่นขอตำแหน่งที่สูง</a:t>
                      </a:r>
                      <a:r>
                        <a:rPr lang="th-TH" sz="22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ขี้นเพื่อสร้างคุณค่าให้แก่องค์กร</a:t>
                      </a:r>
                      <a:br>
                        <a:rPr lang="th-TH" sz="22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en-US" sz="2200" b="1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G6</a:t>
                      </a:r>
                      <a:r>
                        <a:rPr lang="th-TH" sz="22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บุคลากรสำนักงานอธิการบดีมี</a:t>
                      </a:r>
                      <a:r>
                        <a:rPr lang="th-TH" sz="2200" b="1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ความรัก</a:t>
                      </a:r>
                      <a:r>
                        <a:rPr lang="th-TH" sz="22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และ</a:t>
                      </a:r>
                      <a:r>
                        <a:rPr lang="th-TH" sz="2200" b="1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ความผูกพัน</a:t>
                      </a:r>
                      <a:r>
                        <a:rPr lang="th-TH" sz="22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ต่อองค์กร</a:t>
                      </a:r>
                      <a:br>
                        <a:rPr lang="th-TH" sz="22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en-US" sz="2200" b="1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G7</a:t>
                      </a:r>
                      <a:r>
                        <a:rPr lang="th-TH" sz="22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มีการสร้างและ</a:t>
                      </a:r>
                      <a:r>
                        <a:rPr lang="th-TH" sz="2200" b="1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พัฒนาการจัดการความรู้ </a:t>
                      </a:r>
                      <a:r>
                        <a:rPr lang="en-US" sz="2200" b="1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(KM) </a:t>
                      </a:r>
                      <a:r>
                        <a:rPr lang="th-TH" sz="22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มาใช้ในการพัฒนาบุคลากรให้เป็นรูปธรรม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5084366"/>
                  </a:ext>
                </a:extLst>
              </a:tr>
              <a:tr h="1055554">
                <a:tc>
                  <a:txBody>
                    <a:bodyPr/>
                    <a:lstStyle/>
                    <a:p>
                      <a:pPr marL="90170" indent="-9017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th-TH" sz="18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ประเด็นยุทธศาสตร์ที่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 </a:t>
                      </a:r>
                      <a:br>
                        <a:rPr lang="th-TH" sz="18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0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สนับสนุนการจัดกิจกรรมพัฒนานักศึกษา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0170" indent="-9017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US" sz="22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G8</a:t>
                      </a:r>
                      <a:r>
                        <a:rPr lang="en-US" sz="2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นักศึกษามีคุณภาพ</a:t>
                      </a:r>
                      <a:r>
                        <a:rPr lang="th-TH" sz="22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ตามอ</a:t>
                      </a:r>
                      <a:r>
                        <a:rPr lang="th-TH" sz="2200" b="1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ัต</a:t>
                      </a:r>
                      <a:r>
                        <a:rPr lang="th-TH" sz="22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ลักษณ์มหาวิทยาลัย</a:t>
                      </a:r>
                      <a:r>
                        <a:rPr lang="th-TH" sz="2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และมีทักษะในการทำงานร่วมกับชุมชนท้องถิ่น</a:t>
                      </a:r>
                      <a:endParaRPr lang="en-US" sz="22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35303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41561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2123C1D7-F2DB-4957-806E-EB5CE1428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D9A03-9CAE-4DEF-A956-53C005770E55}" type="slidenum">
              <a:rPr lang="th-TH" smtClean="0"/>
              <a:t>19</a:t>
            </a:fld>
            <a:endParaRPr lang="th-TH"/>
          </a:p>
        </p:txBody>
      </p:sp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2935B7BA-933C-47B5-A043-CA42F2F6A89E}"/>
              </a:ext>
            </a:extLst>
          </p:cNvPr>
          <p:cNvSpPr/>
          <p:nvPr/>
        </p:nvSpPr>
        <p:spPr>
          <a:xfrm>
            <a:off x="-1" y="-8515"/>
            <a:ext cx="9144001" cy="65864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4F038D0A-A4B8-4029-829C-E8AEB3CEA324}"/>
              </a:ext>
            </a:extLst>
          </p:cNvPr>
          <p:cNvSpPr txBox="1"/>
          <p:nvPr/>
        </p:nvSpPr>
        <p:spPr>
          <a:xfrm>
            <a:off x="193638" y="26879"/>
            <a:ext cx="9143999" cy="587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th-TH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แผนยุทธศาสตร์ สำนักงานอธิการบดี ระยะ 5 ปี (ปีงบประมาณ พ.ศ. 2565 – 2569) </a:t>
            </a:r>
            <a:endParaRPr lang="en-US" b="1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graphicFrame>
        <p:nvGraphicFramePr>
          <p:cNvPr id="7" name="ตาราง 7">
            <a:extLst>
              <a:ext uri="{FF2B5EF4-FFF2-40B4-BE49-F238E27FC236}">
                <a16:creationId xmlns:a16="http://schemas.microsoft.com/office/drawing/2014/main" id="{6ECC3C8F-8DF5-43DA-9532-459A80F6D0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6109392"/>
              </p:ext>
            </p:extLst>
          </p:nvPr>
        </p:nvGraphicFramePr>
        <p:xfrm>
          <a:off x="193638" y="995655"/>
          <a:ext cx="8784705" cy="56776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8850">
                  <a:extLst>
                    <a:ext uri="{9D8B030D-6E8A-4147-A177-3AD203B41FA5}">
                      <a16:colId xmlns:a16="http://schemas.microsoft.com/office/drawing/2014/main" val="1924516963"/>
                    </a:ext>
                  </a:extLst>
                </a:gridCol>
                <a:gridCol w="1774676">
                  <a:extLst>
                    <a:ext uri="{9D8B030D-6E8A-4147-A177-3AD203B41FA5}">
                      <a16:colId xmlns:a16="http://schemas.microsoft.com/office/drawing/2014/main" val="3201229689"/>
                    </a:ext>
                  </a:extLst>
                </a:gridCol>
                <a:gridCol w="683491">
                  <a:extLst>
                    <a:ext uri="{9D8B030D-6E8A-4147-A177-3AD203B41FA5}">
                      <a16:colId xmlns:a16="http://schemas.microsoft.com/office/drawing/2014/main" val="1424192614"/>
                    </a:ext>
                  </a:extLst>
                </a:gridCol>
                <a:gridCol w="1261782">
                  <a:extLst>
                    <a:ext uri="{9D8B030D-6E8A-4147-A177-3AD203B41FA5}">
                      <a16:colId xmlns:a16="http://schemas.microsoft.com/office/drawing/2014/main" val="3390377833"/>
                    </a:ext>
                  </a:extLst>
                </a:gridCol>
                <a:gridCol w="2784225">
                  <a:extLst>
                    <a:ext uri="{9D8B030D-6E8A-4147-A177-3AD203B41FA5}">
                      <a16:colId xmlns:a16="http://schemas.microsoft.com/office/drawing/2014/main" val="988743908"/>
                    </a:ext>
                  </a:extLst>
                </a:gridCol>
                <a:gridCol w="602991">
                  <a:extLst>
                    <a:ext uri="{9D8B030D-6E8A-4147-A177-3AD203B41FA5}">
                      <a16:colId xmlns:a16="http://schemas.microsoft.com/office/drawing/2014/main" val="264158172"/>
                    </a:ext>
                  </a:extLst>
                </a:gridCol>
                <a:gridCol w="708690">
                  <a:extLst>
                    <a:ext uri="{9D8B030D-6E8A-4147-A177-3AD203B41FA5}">
                      <a16:colId xmlns:a16="http://schemas.microsoft.com/office/drawing/2014/main" val="1041631806"/>
                    </a:ext>
                  </a:extLst>
                </a:gridCol>
              </a:tblGrid>
              <a:tr h="481400">
                <a:tc rowSpan="2">
                  <a:txBody>
                    <a:bodyPr/>
                    <a:lstStyle/>
                    <a:p>
                      <a:pPr algn="ctr"/>
                      <a:r>
                        <a:rPr lang="th-TH" sz="12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เป้าประสงค์</a:t>
                      </a:r>
                      <a:br>
                        <a:rPr lang="en-US" sz="12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en-US" sz="12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(Goal)</a:t>
                      </a:r>
                      <a:endParaRPr lang="th-TH" sz="12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2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ตัวชี้วัด</a:t>
                      </a:r>
                      <a:br>
                        <a:rPr lang="en-US" sz="12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en-US" sz="12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(KPI)</a:t>
                      </a:r>
                      <a:endParaRPr lang="th-TH" sz="12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2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ผลดำเนินงานปี 64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เป้าหมาย</a:t>
                      </a:r>
                      <a:br>
                        <a:rPr lang="th-TH" sz="12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2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(65-69)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กลยุทธ์</a:t>
                      </a:r>
                      <a:br>
                        <a:rPr lang="en-US" sz="14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en-US" sz="16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(Strategic Initiatives)</a:t>
                      </a:r>
                      <a:endParaRPr lang="th-TH" sz="14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1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ความสอดคล้อง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6897162"/>
                  </a:ext>
                </a:extLst>
              </a:tr>
              <a:tr h="314800">
                <a:tc vMerge="1"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SWOT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AS-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EdPEx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0247001"/>
                  </a:ext>
                </a:extLst>
              </a:tr>
              <a:tr h="1105126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G1</a:t>
                      </a:r>
                      <a:r>
                        <a:rPr lang="en-US" sz="1400" b="1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 </a:t>
                      </a:r>
                      <a:r>
                        <a:rPr lang="th-TH" sz="1400" b="0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มีการ</a:t>
                      </a:r>
                      <a:r>
                        <a:rPr lang="th-TH" sz="1400" b="0" dirty="0">
                          <a:solidFill>
                            <a:srgbClr val="FF0000"/>
                          </a:solidFill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พัฒนากระบวนการปฏิบัติงาน</a:t>
                      </a:r>
                      <a:r>
                        <a:rPr lang="th-TH" sz="1400" b="0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ให้มีประสิทธิภาพ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KPI-1</a:t>
                      </a:r>
                      <a:r>
                        <a:rPr lang="en-US" sz="14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4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ร้อยละของกระบวนการปฏิบัติงานที่ได้รับการปรับปรุงให้มีประสิทธิภาพ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 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SI-1</a:t>
                      </a:r>
                      <a:r>
                        <a:rPr lang="en-US" sz="1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ทบทวน </a:t>
                      </a:r>
                      <a:r>
                        <a:rPr lang="en-US" sz="1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TOR </a:t>
                      </a:r>
                      <a:r>
                        <a:rPr lang="th-TH" sz="1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ของบุคลากร กระบวนการปฏิบัติงาน ระเบียบ ข้อบังคับ แนวปฏิบัติให้มีประสิทธิภาพ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W5</a:t>
                      </a:r>
                      <a:endParaRPr lang="th-TH" sz="1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ความท้าทายเชิงกลยุทธ์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8603294"/>
                  </a:ext>
                </a:extLst>
              </a:tr>
              <a:tr h="694554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800" b="1" dirty="0">
                        <a:solidFill>
                          <a:srgbClr val="FF0000"/>
                        </a:solidFill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KPI-2</a:t>
                      </a:r>
                      <a:r>
                        <a:rPr lang="en-US" sz="14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4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ร้อยละของการเบิกจ่ายงบประมาณตามแผน</a:t>
                      </a:r>
                      <a:endParaRPr lang="th-TH" sz="14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ร้อยละ92.59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 80 </a:t>
                      </a:r>
                      <a:br>
                        <a:rPr lang="th-TH" sz="14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4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ขึ้นไป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SI-2 </a:t>
                      </a:r>
                      <a:r>
                        <a:rPr lang="th-TH" sz="14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ติดตามและเร่งรัดการเบิกจ่ายงบประมาณให้เป็นไปตามแผน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W1</a:t>
                      </a:r>
                      <a:endParaRPr lang="th-TH" sz="1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7.3 (1)</a:t>
                      </a:r>
                      <a:endParaRPr lang="th-TH" sz="1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696758"/>
                  </a:ext>
                </a:extLst>
              </a:tr>
              <a:tr h="978689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G</a:t>
                      </a:r>
                      <a:r>
                        <a:rPr lang="th-TH" sz="1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 </a:t>
                      </a:r>
                      <a:r>
                        <a:rPr lang="th-TH" sz="14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มีการ</a:t>
                      </a:r>
                      <a:r>
                        <a:rPr lang="th-TH" sz="1400" b="1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พัฒนาการบริการ</a:t>
                      </a:r>
                      <a:r>
                        <a:rPr lang="th-TH" sz="14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ให้เป็น</a:t>
                      </a:r>
                      <a:r>
                        <a:rPr lang="th-TH" sz="1400" b="1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ระบบและมีมาตรฐาน </a:t>
                      </a:r>
                      <a:endParaRPr lang="th-TH" sz="1400" b="1" dirty="0">
                        <a:solidFill>
                          <a:srgbClr val="FF0000"/>
                        </a:solidFill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KPI-3</a:t>
                      </a:r>
                      <a:r>
                        <a:rPr lang="th-TH" sz="1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4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มีคู่มือการปฏิบัติงานและนำมาใช้งานได้จริง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21 เรื่อง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 เรื่อง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SI-3 </a:t>
                      </a:r>
                      <a:r>
                        <a:rPr lang="th-TH" sz="14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สนับสนุนและกระตุ้นให้บุคลากรจัดทำคู่มือปฏิบัติงานและนำมาใช้จริงในหน่วยงาน</a:t>
                      </a:r>
                      <a:endParaRPr lang="th-TH" sz="1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O4 , W7</a:t>
                      </a:r>
                      <a:endParaRPr lang="th-TH" sz="1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7.5 </a:t>
                      </a:r>
                      <a:r>
                        <a:rPr lang="th-TH" sz="1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4767190"/>
                  </a:ext>
                </a:extLst>
              </a:tr>
              <a:tr h="372202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600" b="1" dirty="0">
                        <a:solidFill>
                          <a:srgbClr val="FF0000"/>
                        </a:solidFill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KPI-4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4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ค่าเฉลี่ยความพึงพอใจของผู้รับบริการต่อการให้บริการของสำนักงานอธิการบดี</a:t>
                      </a:r>
                      <a:endParaRPr lang="th-TH" sz="12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</a:t>
                      </a:r>
                      <a:br>
                        <a:rPr lang="th-TH" sz="16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6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87.01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ค่าเฉลี่ย 4.5 ขึ้นไป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SI-4</a:t>
                      </a:r>
                      <a:r>
                        <a:rPr lang="th-TH" sz="1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4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พัฒนามาตรฐานการให้บริการเชิงรุก พร้อมสร้างความพึงพอใจให้แก่ผู้รับบริการ</a:t>
                      </a:r>
                      <a:endParaRPr lang="th-TH" sz="1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T01</a:t>
                      </a:r>
                      <a:endParaRPr lang="th-TH" sz="1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7.2</a:t>
                      </a:r>
                      <a:r>
                        <a:rPr lang="th-TH" sz="1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0490071"/>
                  </a:ext>
                </a:extLst>
              </a:tr>
              <a:tr h="1187112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G3 </a:t>
                      </a:r>
                      <a:r>
                        <a:rPr lang="th-TH" sz="1400" b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มีการ</a:t>
                      </a:r>
                      <a:r>
                        <a:rPr lang="th-TH" sz="1400" b="1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พัฒนาระบบสารสนเทศ</a:t>
                      </a:r>
                      <a:br>
                        <a:rPr lang="th-TH" sz="1400" b="1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th-TH" sz="1400" b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เพื่อสนับสนุนการปฏิบัติงาน </a:t>
                      </a:r>
                      <a:br>
                        <a:rPr lang="th-TH" sz="1400" b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th-TH" sz="1400" b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Best Practice</a:t>
                      </a:r>
                      <a:r>
                        <a:rPr lang="th-TH" sz="1400" b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)</a:t>
                      </a:r>
                      <a:endParaRPr lang="th-TH" sz="1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KPI-5 </a:t>
                      </a:r>
                      <a:r>
                        <a:rPr lang="th-TH" sz="14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จำนวนนวัตกรรมและเทคโนโลยีที่นำมาใช้ในการบริหารจัดการ</a:t>
                      </a:r>
                      <a:endParaRPr lang="th-TH" sz="1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 ระบบ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 ระบบ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SI-5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4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ส่งเสริมและสนับสนุนให้ทุกหน่วยงานในสำนักงานอธิการบดีนำเทคโนโลยีสารสนเทศมาใช้ในการปฏิบัติงานให้มีประสิทธิภาพ</a:t>
                      </a:r>
                      <a:endParaRPr lang="th-TH" sz="1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W13,O8,T6,T7</a:t>
                      </a:r>
                      <a:endParaRPr lang="th-TH" sz="1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4.2ข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7485698"/>
                  </a:ext>
                </a:extLst>
              </a:tr>
            </a:tbl>
          </a:graphicData>
        </a:graphic>
      </p:graphicFrame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015D463D-B411-4CFF-8372-C4FC3CB23A0A}"/>
              </a:ext>
            </a:extLst>
          </p:cNvPr>
          <p:cNvSpPr txBox="1"/>
          <p:nvPr/>
        </p:nvSpPr>
        <p:spPr>
          <a:xfrm>
            <a:off x="193638" y="587502"/>
            <a:ext cx="8186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ประเด็นยุทธศาสตร์ที่ 1</a:t>
            </a:r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พัฒนาระบบบริหารจัดการสู่ความเป็นเลิศ</a:t>
            </a:r>
            <a:endParaRPr lang="en-US" b="1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68463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16CB272E-D935-4CF1-9A18-C556AB6FD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040" y="343564"/>
            <a:ext cx="7886700" cy="1325563"/>
          </a:xfrm>
        </p:spPr>
        <p:txBody>
          <a:bodyPr/>
          <a:lstStyle/>
          <a:p>
            <a:pPr algn="ctr"/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สำนักงานอธิการบดี</a:t>
            </a:r>
            <a:b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มหาวิทยาลัยราชภัฏสกลนคร</a:t>
            </a:r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B0FAC450-4573-43AD-993B-1E1219423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D9A03-9CAE-4DEF-A956-53C005770E55}" type="slidenum">
              <a:rPr lang="th-TH" smtClean="0"/>
              <a:t>2</a:t>
            </a:fld>
            <a:endParaRPr lang="th-TH"/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5271C4AB-4C70-46C4-9B9E-6DE7B4C1B96C}"/>
              </a:ext>
            </a:extLst>
          </p:cNvPr>
          <p:cNvSpPr txBox="1"/>
          <p:nvPr/>
        </p:nvSpPr>
        <p:spPr>
          <a:xfrm>
            <a:off x="705040" y="1776750"/>
            <a:ext cx="8659906" cy="41549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วิสัยทัศน์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(Vision)</a:t>
            </a:r>
          </a:p>
          <a:p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“</a:t>
            </a:r>
            <a:r>
              <a:rPr lang="th-TH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เป็นศูนย์กลางการบริหารจัดการ โดยใช้เทคโนโลยีและนวัตกรรม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”</a:t>
            </a:r>
          </a:p>
          <a:p>
            <a:endParaRPr lang="en-US" sz="2400" dirty="0">
              <a:solidFill>
                <a:srgbClr val="FF0000"/>
              </a:solidFill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พันธกิจ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(Mission)</a:t>
            </a:r>
          </a:p>
          <a:p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en-US" sz="2400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1. </a:t>
            </a:r>
            <a:r>
              <a:rPr lang="th-TH" sz="2400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พัฒนาการบริหารและบริการให้เป็นศูนย์กลางในการสนับสนุนตามภารกิจหลักของมหาวิทยาลัย</a:t>
            </a:r>
            <a:endParaRPr lang="en-US" sz="2400" dirty="0"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r>
              <a:rPr lang="en-US" sz="2400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  2. </a:t>
            </a:r>
            <a:r>
              <a:rPr lang="th-TH" sz="2400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พัฒนาบุคลากรให้มีความรู้ความสามารถ ทักษะ และสมรรถนะ ในการบริการและบริหารจัดการ</a:t>
            </a:r>
          </a:p>
          <a:p>
            <a:endParaRPr lang="th-TH" b="1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r>
              <a:rPr lang="th-TH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อัต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ลักษณ์</a:t>
            </a:r>
            <a:br>
              <a:rPr lang="en-US" sz="2000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</a:br>
            <a:r>
              <a:rPr lang="en-US" sz="2000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	</a:t>
            </a:r>
            <a:r>
              <a:rPr lang="en-US" sz="2400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“</a:t>
            </a:r>
            <a:r>
              <a:rPr lang="th-TH" sz="2400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บุคลากรเป็นคนดี มีจิตสาธารณะ และมีทักษะวิชาชีพ</a:t>
            </a:r>
            <a:r>
              <a:rPr lang="en-US" sz="2400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”</a:t>
            </a:r>
            <a:br>
              <a:rPr lang="en-US" sz="2400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</a:br>
            <a:endParaRPr lang="th-TH" sz="24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263964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2123C1D7-F2DB-4957-806E-EB5CE1428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D9A03-9CAE-4DEF-A956-53C005770E55}" type="slidenum">
              <a:rPr lang="th-TH" smtClean="0"/>
              <a:t>20</a:t>
            </a:fld>
            <a:endParaRPr lang="th-TH"/>
          </a:p>
        </p:txBody>
      </p:sp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2935B7BA-933C-47B5-A043-CA42F2F6A89E}"/>
              </a:ext>
            </a:extLst>
          </p:cNvPr>
          <p:cNvSpPr/>
          <p:nvPr/>
        </p:nvSpPr>
        <p:spPr>
          <a:xfrm>
            <a:off x="-1" y="-8515"/>
            <a:ext cx="9144001" cy="65864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4F038D0A-A4B8-4029-829C-E8AEB3CEA324}"/>
              </a:ext>
            </a:extLst>
          </p:cNvPr>
          <p:cNvSpPr txBox="1"/>
          <p:nvPr/>
        </p:nvSpPr>
        <p:spPr>
          <a:xfrm>
            <a:off x="193638" y="26879"/>
            <a:ext cx="9143999" cy="587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th-TH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แผนยุทธศาสตร์ สำนักงานอธิการบดี ระยะ 5 ปี (ปีงบประมาณ พ.ศ. 2565 – 2569) ต่อ </a:t>
            </a:r>
            <a:endParaRPr lang="en-US" b="1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graphicFrame>
        <p:nvGraphicFramePr>
          <p:cNvPr id="7" name="ตาราง 7">
            <a:extLst>
              <a:ext uri="{FF2B5EF4-FFF2-40B4-BE49-F238E27FC236}">
                <a16:creationId xmlns:a16="http://schemas.microsoft.com/office/drawing/2014/main" id="{6ECC3C8F-8DF5-43DA-9532-459A80F6D0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0007399"/>
              </p:ext>
            </p:extLst>
          </p:nvPr>
        </p:nvGraphicFramePr>
        <p:xfrm>
          <a:off x="179646" y="1292533"/>
          <a:ext cx="8784706" cy="54939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0644">
                  <a:extLst>
                    <a:ext uri="{9D8B030D-6E8A-4147-A177-3AD203B41FA5}">
                      <a16:colId xmlns:a16="http://schemas.microsoft.com/office/drawing/2014/main" val="1924516963"/>
                    </a:ext>
                  </a:extLst>
                </a:gridCol>
                <a:gridCol w="2098763">
                  <a:extLst>
                    <a:ext uri="{9D8B030D-6E8A-4147-A177-3AD203B41FA5}">
                      <a16:colId xmlns:a16="http://schemas.microsoft.com/office/drawing/2014/main" val="3201229689"/>
                    </a:ext>
                  </a:extLst>
                </a:gridCol>
                <a:gridCol w="928662">
                  <a:extLst>
                    <a:ext uri="{9D8B030D-6E8A-4147-A177-3AD203B41FA5}">
                      <a16:colId xmlns:a16="http://schemas.microsoft.com/office/drawing/2014/main" val="2344379455"/>
                    </a:ext>
                  </a:extLst>
                </a:gridCol>
                <a:gridCol w="928662">
                  <a:extLst>
                    <a:ext uri="{9D8B030D-6E8A-4147-A177-3AD203B41FA5}">
                      <a16:colId xmlns:a16="http://schemas.microsoft.com/office/drawing/2014/main" val="2416984167"/>
                    </a:ext>
                  </a:extLst>
                </a:gridCol>
                <a:gridCol w="1860489">
                  <a:extLst>
                    <a:ext uri="{9D8B030D-6E8A-4147-A177-3AD203B41FA5}">
                      <a16:colId xmlns:a16="http://schemas.microsoft.com/office/drawing/2014/main" val="988743908"/>
                    </a:ext>
                  </a:extLst>
                </a:gridCol>
                <a:gridCol w="1045077">
                  <a:extLst>
                    <a:ext uri="{9D8B030D-6E8A-4147-A177-3AD203B41FA5}">
                      <a16:colId xmlns:a16="http://schemas.microsoft.com/office/drawing/2014/main" val="264158172"/>
                    </a:ext>
                  </a:extLst>
                </a:gridCol>
                <a:gridCol w="812409">
                  <a:extLst>
                    <a:ext uri="{9D8B030D-6E8A-4147-A177-3AD203B41FA5}">
                      <a16:colId xmlns:a16="http://schemas.microsoft.com/office/drawing/2014/main" val="1041631806"/>
                    </a:ext>
                  </a:extLst>
                </a:gridCol>
              </a:tblGrid>
              <a:tr h="464770">
                <a:tc rowSpan="2"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เป้าประสงค์</a:t>
                      </a:r>
                      <a:br>
                        <a:rPr lang="en-US" sz="20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en-US" sz="20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(Goal)</a:t>
                      </a:r>
                      <a:endParaRPr lang="th-TH" sz="20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ตัวชี้วัด</a:t>
                      </a:r>
                      <a:br>
                        <a:rPr lang="en-US" sz="20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en-US" sz="20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(KPI)</a:t>
                      </a:r>
                      <a:endParaRPr lang="th-TH" sz="20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ผลดำเนินงาน64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เป้าหมาย</a:t>
                      </a:r>
                      <a:br>
                        <a:rPr lang="th-TH" sz="20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0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(65-69)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กลยุทธ์</a:t>
                      </a:r>
                      <a:br>
                        <a:rPr lang="en-US" sz="20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en-US" sz="20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(Strategic Initiatives)</a:t>
                      </a:r>
                      <a:endParaRPr lang="th-TH" sz="20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ความสอดคล้อง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6897162"/>
                  </a:ext>
                </a:extLst>
              </a:tr>
              <a:tr h="471225">
                <a:tc vMerge="1"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SWOT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AS-</a:t>
                      </a:r>
                      <a:r>
                        <a:rPr lang="en-US" sz="2400" b="1" dirty="0" err="1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EdPEx</a:t>
                      </a:r>
                      <a:endParaRPr lang="th-TH" sz="24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0247001"/>
                  </a:ext>
                </a:extLst>
              </a:tr>
              <a:tr h="4712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G4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ส่งเสริมและพัฒนาบุคลากรให้มี</a:t>
                      </a:r>
                      <a:r>
                        <a:rPr lang="th-TH" sz="1800" b="1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ความรู้ ความสามารถ ทักษะ </a:t>
                      </a:r>
                      <a:r>
                        <a:rPr lang="th-TH" sz="1800" b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ตามสายงาน</a:t>
                      </a:r>
                      <a:endParaRPr lang="th-TH" sz="1800" b="0" dirty="0">
                        <a:solidFill>
                          <a:schemeClr val="tx1"/>
                        </a:solidFill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KPI-6 </a:t>
                      </a:r>
                      <a:r>
                        <a:rPr lang="th-TH" sz="18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ร้อยละของบุคลากรที่ได้รับการ</a:t>
                      </a:r>
                      <a:r>
                        <a:rPr lang="th-TH" sz="1800" b="0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พัฒนาความรู้ และทักษะเพื่อพัฒนาขีดสมรรถนะตามสายงาน</a:t>
                      </a:r>
                      <a:endParaRPr lang="th-TH" sz="20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 82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 90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SI-6 </a:t>
                      </a:r>
                      <a:r>
                        <a:rPr lang="th-TH" sz="18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พัฒนาสมรรถนะบุคลากรเพื่อรองรับการเปลี่ยนแปลง</a:t>
                      </a:r>
                      <a:endParaRPr lang="th-TH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W9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ความท้าทายเชิงกลยุทธ์</a:t>
                      </a:r>
                    </a:p>
                    <a:p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8603294"/>
                  </a:ext>
                </a:extLst>
              </a:tr>
              <a:tr h="4712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G</a:t>
                      </a:r>
                      <a:r>
                        <a:rPr lang="th-TH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 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ส่งเสริม</a:t>
                      </a:r>
                      <a:r>
                        <a:rPr lang="th-TH" sz="1800" b="1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ความก้าวหน้าให้กับบุคลากรยื่นขอตำแหน่งที่สูง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ขี้นเพื่อสร้างคุณค่าให้แก่องค์กร</a:t>
                      </a:r>
                      <a:endParaRPr lang="th-TH" sz="1400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KPI-7 </a:t>
                      </a:r>
                      <a:r>
                        <a:rPr lang="th-TH" sz="18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จำนวน</a:t>
                      </a:r>
                      <a:r>
                        <a:rPr lang="th-TH" sz="1800" b="0" kern="120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บุคลากรสายสนับสนุนวิชาการที่ได้รับความก้าวหน้าตามสายงาน</a:t>
                      </a:r>
                      <a:r>
                        <a:rPr lang="th-TH" sz="18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ประเภทผู้บริหารและประเภทวิชาชีพเฉพาะเชี่ยวชาญเฉพาะ</a:t>
                      </a:r>
                      <a:endParaRPr lang="th-TH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 คน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 คน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SI-7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8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สนับสนุนให้บุคลากรจัดทำผลงานเพื่อขอรับการประเมินเข้าสู่ตำแหน่งทางวิชาการและสนับสนุนวิชาการ</a:t>
                      </a:r>
                      <a:endParaRPr lang="th-TH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W7,O4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ความท้าทายเชิงกลยุทธ์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696758"/>
                  </a:ext>
                </a:extLst>
              </a:tr>
            </a:tbl>
          </a:graphicData>
        </a:graphic>
      </p:graphicFrame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015D463D-B411-4CFF-8372-C4FC3CB23A0A}"/>
              </a:ext>
            </a:extLst>
          </p:cNvPr>
          <p:cNvSpPr txBox="1"/>
          <p:nvPr/>
        </p:nvSpPr>
        <p:spPr>
          <a:xfrm>
            <a:off x="193637" y="807607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ประเด็นยุทธศาสตร์ที่ 2 </a:t>
            </a:r>
            <a:r>
              <a:rPr lang="th-TH" sz="2800" b="1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พัฒนาสมรรถนะทรัพยากรบุคคลเพื่อเสริมสร้างคุณค่าให้แก่องค์กร</a:t>
            </a:r>
            <a:endParaRPr lang="en-US" b="1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180246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2123C1D7-F2DB-4957-806E-EB5CE1428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D9A03-9CAE-4DEF-A956-53C005770E55}" type="slidenum">
              <a:rPr lang="th-TH" smtClean="0"/>
              <a:t>21</a:t>
            </a:fld>
            <a:endParaRPr lang="th-TH"/>
          </a:p>
        </p:txBody>
      </p:sp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2935B7BA-933C-47B5-A043-CA42F2F6A89E}"/>
              </a:ext>
            </a:extLst>
          </p:cNvPr>
          <p:cNvSpPr/>
          <p:nvPr/>
        </p:nvSpPr>
        <p:spPr>
          <a:xfrm>
            <a:off x="-1" y="-8515"/>
            <a:ext cx="9144001" cy="65864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4F038D0A-A4B8-4029-829C-E8AEB3CEA324}"/>
              </a:ext>
            </a:extLst>
          </p:cNvPr>
          <p:cNvSpPr txBox="1"/>
          <p:nvPr/>
        </p:nvSpPr>
        <p:spPr>
          <a:xfrm>
            <a:off x="193638" y="26879"/>
            <a:ext cx="9143999" cy="587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th-TH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แผนยุทธศาสตร์ สำนักงานอธิการบดี ระยะ 5 ปี (ปีงบประมาณ พ.ศ. 2565 – 2569) ต่อ </a:t>
            </a:r>
            <a:endParaRPr lang="en-US" b="1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graphicFrame>
        <p:nvGraphicFramePr>
          <p:cNvPr id="7" name="ตาราง 7">
            <a:extLst>
              <a:ext uri="{FF2B5EF4-FFF2-40B4-BE49-F238E27FC236}">
                <a16:creationId xmlns:a16="http://schemas.microsoft.com/office/drawing/2014/main" id="{6ECC3C8F-8DF5-43DA-9532-459A80F6D0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3557015"/>
              </p:ext>
            </p:extLst>
          </p:nvPr>
        </p:nvGraphicFramePr>
        <p:xfrm>
          <a:off x="179646" y="1292533"/>
          <a:ext cx="8784705" cy="45186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3652">
                  <a:extLst>
                    <a:ext uri="{9D8B030D-6E8A-4147-A177-3AD203B41FA5}">
                      <a16:colId xmlns:a16="http://schemas.microsoft.com/office/drawing/2014/main" val="1924516963"/>
                    </a:ext>
                  </a:extLst>
                </a:gridCol>
                <a:gridCol w="2575138">
                  <a:extLst>
                    <a:ext uri="{9D8B030D-6E8A-4147-A177-3AD203B41FA5}">
                      <a16:colId xmlns:a16="http://schemas.microsoft.com/office/drawing/2014/main" val="3201229689"/>
                    </a:ext>
                  </a:extLst>
                </a:gridCol>
                <a:gridCol w="849064">
                  <a:extLst>
                    <a:ext uri="{9D8B030D-6E8A-4147-A177-3AD203B41FA5}">
                      <a16:colId xmlns:a16="http://schemas.microsoft.com/office/drawing/2014/main" val="1110761291"/>
                    </a:ext>
                  </a:extLst>
                </a:gridCol>
                <a:gridCol w="899785">
                  <a:extLst>
                    <a:ext uri="{9D8B030D-6E8A-4147-A177-3AD203B41FA5}">
                      <a16:colId xmlns:a16="http://schemas.microsoft.com/office/drawing/2014/main" val="4196675054"/>
                    </a:ext>
                  </a:extLst>
                </a:gridCol>
                <a:gridCol w="1916116">
                  <a:extLst>
                    <a:ext uri="{9D8B030D-6E8A-4147-A177-3AD203B41FA5}">
                      <a16:colId xmlns:a16="http://schemas.microsoft.com/office/drawing/2014/main" val="988743908"/>
                    </a:ext>
                  </a:extLst>
                </a:gridCol>
                <a:gridCol w="789488">
                  <a:extLst>
                    <a:ext uri="{9D8B030D-6E8A-4147-A177-3AD203B41FA5}">
                      <a16:colId xmlns:a16="http://schemas.microsoft.com/office/drawing/2014/main" val="264158172"/>
                    </a:ext>
                  </a:extLst>
                </a:gridCol>
                <a:gridCol w="741462">
                  <a:extLst>
                    <a:ext uri="{9D8B030D-6E8A-4147-A177-3AD203B41FA5}">
                      <a16:colId xmlns:a16="http://schemas.microsoft.com/office/drawing/2014/main" val="1041631806"/>
                    </a:ext>
                  </a:extLst>
                </a:gridCol>
              </a:tblGrid>
              <a:tr h="464770">
                <a:tc rowSpan="2"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เป้าประสงค์</a:t>
                      </a:r>
                      <a:br>
                        <a:rPr lang="en-US" sz="16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en-US" sz="16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(Goal)</a:t>
                      </a:r>
                      <a:endParaRPr lang="th-TH" sz="16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ตัวชี้วัด</a:t>
                      </a:r>
                      <a:br>
                        <a:rPr lang="en-US" sz="16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en-US" sz="16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(KPI)</a:t>
                      </a:r>
                      <a:endParaRPr lang="th-TH" sz="16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ผลดำเนินงาน64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เป้าหมาย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กลยุทธ์</a:t>
                      </a:r>
                      <a:br>
                        <a:rPr lang="en-US" sz="16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en-US" sz="16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(Strategic Initiatives)</a:t>
                      </a:r>
                      <a:endParaRPr lang="th-TH" sz="16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ความสอดคล้อง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6897162"/>
                  </a:ext>
                </a:extLst>
              </a:tr>
              <a:tr h="297408">
                <a:tc vMerge="1"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SWOT</a:t>
                      </a:r>
                      <a:endParaRPr lang="th-TH" sz="18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AS-</a:t>
                      </a:r>
                      <a:r>
                        <a:rPr lang="en-US" sz="1800" b="1" dirty="0" err="1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EdPEx</a:t>
                      </a:r>
                      <a:endParaRPr lang="th-TH" sz="18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0247001"/>
                  </a:ext>
                </a:extLst>
              </a:tr>
              <a:tr h="4712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G</a:t>
                      </a:r>
                      <a:r>
                        <a:rPr lang="th-TH" sz="1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 </a:t>
                      </a:r>
                      <a:r>
                        <a:rPr lang="th-TH" sz="1600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บุคลากรสำนักงานอธิการบดี</a:t>
                      </a:r>
                      <a:br>
                        <a:rPr lang="th-TH" sz="1600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</a:br>
                      <a:r>
                        <a:rPr lang="th-TH" sz="1600" b="1" dirty="0">
                          <a:solidFill>
                            <a:srgbClr val="FF0000"/>
                          </a:solidFill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มีความรัก</a:t>
                      </a:r>
                      <a:r>
                        <a:rPr lang="th-TH" sz="1600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และ</a:t>
                      </a:r>
                      <a:r>
                        <a:rPr lang="th-TH" sz="1600" b="1" dirty="0">
                          <a:solidFill>
                            <a:srgbClr val="FF0000"/>
                          </a:solidFill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ความผูกพันต่อองค์กร</a:t>
                      </a:r>
                      <a:endParaRPr lang="th-TH" sz="1400" b="1" dirty="0">
                        <a:solidFill>
                          <a:srgbClr val="FF0000"/>
                        </a:solidFill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KPI-8</a:t>
                      </a:r>
                      <a:r>
                        <a:rPr lang="en-US" sz="1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</a:t>
                      </a:r>
                      <a:r>
                        <a:rPr lang="th-TH" sz="18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</a:t>
                      </a:r>
                      <a:r>
                        <a:rPr lang="th-TH" sz="1800" b="0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ความพึงพอใจและความผูกพันของบุคลากร</a:t>
                      </a:r>
                      <a:r>
                        <a:rPr lang="th-TH" sz="18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สำนักงานอธิการบดีที่มีต่อองค์กร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8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ร้อยละ80.34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 80 </a:t>
                      </a:r>
                      <a:br>
                        <a:rPr lang="th-TH" sz="14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4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ขึ้นไป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SI-8 </a:t>
                      </a:r>
                      <a:r>
                        <a:rPr lang="th-TH" sz="14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สร้างสุขภาวะที่ดีในห้องทำงาน </a:t>
                      </a:r>
                      <a:b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</a:br>
                      <a:r>
                        <a:rPr lang="th-TH" sz="14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การปรับเปลี่ยนทัศนียภาพหรือมีการสร้างกิจกรรมร่วมกันในหน่วยงาน</a:t>
                      </a:r>
                      <a:endParaRPr lang="th-TH" sz="1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W5</a:t>
                      </a:r>
                      <a:endParaRPr lang="th-TH" sz="1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5.2 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4767190"/>
                  </a:ext>
                </a:extLst>
              </a:tr>
              <a:tr h="4712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G</a:t>
                      </a:r>
                      <a:r>
                        <a:rPr lang="th-TH" sz="1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 </a:t>
                      </a: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มีการสร้างและ</a:t>
                      </a:r>
                      <a:r>
                        <a:rPr lang="th-TH" sz="1600" b="1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พัฒนาการจัดการความรู้ 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(KM) </a:t>
                      </a: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มาใช้ในการพัฒนาบุคลากรให้เป็นรูปธรรม</a:t>
                      </a:r>
                      <a:endParaRPr lang="th-TH" sz="1600" b="1" dirty="0"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KPI-9</a:t>
                      </a:r>
                      <a:r>
                        <a:rPr lang="en-US" sz="1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8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</a:t>
                      </a:r>
                      <a:r>
                        <a:rPr lang="th-TH" sz="1800" b="0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องค์ความรู้ที่มีการเผยแพร่ให้บุคลากรรับรู้</a:t>
                      </a:r>
                      <a:r>
                        <a:rPr lang="th-TH" sz="18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ผ่านกระบวนการจัดการความรู้</a:t>
                      </a:r>
                    </a:p>
                    <a:p>
                      <a:endParaRPr lang="th-TH" sz="18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 องค์ความรู้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50 องค์ความรู้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SI-9 </a:t>
                      </a:r>
                      <a:r>
                        <a:rPr lang="th-TH" sz="14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กระตุ้นและเสริมสร้างบุคลากร </a:t>
                      </a:r>
                      <a:br>
                        <a:rPr lang="en-US" sz="14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4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นำองค์ความรู้มาพัฒนาการปฏิบัติงานและเผยแพร่ให้บุคลากรรับรู้</a:t>
                      </a:r>
                      <a:endParaRPr lang="th-TH" sz="16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W8</a:t>
                      </a:r>
                      <a:endParaRPr lang="th-TH" sz="1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7.4 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7485698"/>
                  </a:ext>
                </a:extLst>
              </a:tr>
            </a:tbl>
          </a:graphicData>
        </a:graphic>
      </p:graphicFrame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015D463D-B411-4CFF-8372-C4FC3CB23A0A}"/>
              </a:ext>
            </a:extLst>
          </p:cNvPr>
          <p:cNvSpPr txBox="1"/>
          <p:nvPr/>
        </p:nvSpPr>
        <p:spPr>
          <a:xfrm>
            <a:off x="193637" y="807607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ประเด็นยุทธศาสตร์ที่ 2 </a:t>
            </a:r>
            <a:r>
              <a:rPr lang="th-TH" sz="2800" b="1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พัฒนาสมรรถนะทรัพยากรบุคคลเพื่อเสริมสร้างคุณค่าให้แก่องค์กร</a:t>
            </a:r>
            <a:endParaRPr lang="en-US" b="1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820805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2123C1D7-F2DB-4957-806E-EB5CE1428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D9A03-9CAE-4DEF-A956-53C005770E55}" type="slidenum">
              <a:rPr lang="th-TH" smtClean="0"/>
              <a:t>22</a:t>
            </a:fld>
            <a:endParaRPr lang="th-TH"/>
          </a:p>
        </p:txBody>
      </p:sp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2935B7BA-933C-47B5-A043-CA42F2F6A89E}"/>
              </a:ext>
            </a:extLst>
          </p:cNvPr>
          <p:cNvSpPr/>
          <p:nvPr/>
        </p:nvSpPr>
        <p:spPr>
          <a:xfrm>
            <a:off x="-1" y="-8515"/>
            <a:ext cx="9144001" cy="65864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4F038D0A-A4B8-4029-829C-E8AEB3CEA324}"/>
              </a:ext>
            </a:extLst>
          </p:cNvPr>
          <p:cNvSpPr txBox="1"/>
          <p:nvPr/>
        </p:nvSpPr>
        <p:spPr>
          <a:xfrm>
            <a:off x="193638" y="26879"/>
            <a:ext cx="9143999" cy="587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th-TH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แผนยุทธศาสตร์ สำนักงานอธิการบดี ระยะ 5 ปี (ปีงบประมาณ พ.ศ. 2565 – 2569) ต่อ </a:t>
            </a:r>
            <a:endParaRPr lang="en-US" b="1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graphicFrame>
        <p:nvGraphicFramePr>
          <p:cNvPr id="7" name="ตาราง 7">
            <a:extLst>
              <a:ext uri="{FF2B5EF4-FFF2-40B4-BE49-F238E27FC236}">
                <a16:creationId xmlns:a16="http://schemas.microsoft.com/office/drawing/2014/main" id="{6ECC3C8F-8DF5-43DA-9532-459A80F6D0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1458141"/>
              </p:ext>
            </p:extLst>
          </p:nvPr>
        </p:nvGraphicFramePr>
        <p:xfrm>
          <a:off x="179646" y="1292533"/>
          <a:ext cx="8784703" cy="38785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5051">
                  <a:extLst>
                    <a:ext uri="{9D8B030D-6E8A-4147-A177-3AD203B41FA5}">
                      <a16:colId xmlns:a16="http://schemas.microsoft.com/office/drawing/2014/main" val="1924516963"/>
                    </a:ext>
                  </a:extLst>
                </a:gridCol>
                <a:gridCol w="2348321">
                  <a:extLst>
                    <a:ext uri="{9D8B030D-6E8A-4147-A177-3AD203B41FA5}">
                      <a16:colId xmlns:a16="http://schemas.microsoft.com/office/drawing/2014/main" val="3201229689"/>
                    </a:ext>
                  </a:extLst>
                </a:gridCol>
                <a:gridCol w="882505">
                  <a:extLst>
                    <a:ext uri="{9D8B030D-6E8A-4147-A177-3AD203B41FA5}">
                      <a16:colId xmlns:a16="http://schemas.microsoft.com/office/drawing/2014/main" val="2179731738"/>
                    </a:ext>
                  </a:extLst>
                </a:gridCol>
                <a:gridCol w="938057">
                  <a:extLst>
                    <a:ext uri="{9D8B030D-6E8A-4147-A177-3AD203B41FA5}">
                      <a16:colId xmlns:a16="http://schemas.microsoft.com/office/drawing/2014/main" val="2696700285"/>
                    </a:ext>
                  </a:extLst>
                </a:gridCol>
                <a:gridCol w="1953458">
                  <a:extLst>
                    <a:ext uri="{9D8B030D-6E8A-4147-A177-3AD203B41FA5}">
                      <a16:colId xmlns:a16="http://schemas.microsoft.com/office/drawing/2014/main" val="988743908"/>
                    </a:ext>
                  </a:extLst>
                </a:gridCol>
                <a:gridCol w="679132">
                  <a:extLst>
                    <a:ext uri="{9D8B030D-6E8A-4147-A177-3AD203B41FA5}">
                      <a16:colId xmlns:a16="http://schemas.microsoft.com/office/drawing/2014/main" val="264158172"/>
                    </a:ext>
                  </a:extLst>
                </a:gridCol>
                <a:gridCol w="798179">
                  <a:extLst>
                    <a:ext uri="{9D8B030D-6E8A-4147-A177-3AD203B41FA5}">
                      <a16:colId xmlns:a16="http://schemas.microsoft.com/office/drawing/2014/main" val="1041631806"/>
                    </a:ext>
                  </a:extLst>
                </a:gridCol>
              </a:tblGrid>
              <a:tr h="464770">
                <a:tc rowSpan="2"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เป้าประสงค์</a:t>
                      </a:r>
                      <a:br>
                        <a:rPr lang="en-US" sz="20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en-US" sz="20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(Goal)</a:t>
                      </a:r>
                      <a:endParaRPr lang="th-TH" sz="20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ตัวชี้วัด</a:t>
                      </a:r>
                      <a:br>
                        <a:rPr lang="en-US" sz="20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en-US" sz="20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(KPI)</a:t>
                      </a:r>
                      <a:endParaRPr lang="th-TH" sz="20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ผลดำเนิน</a:t>
                      </a:r>
                      <a:br>
                        <a:rPr lang="th-TH" sz="20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0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งาน2564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เป้าหมาย</a:t>
                      </a:r>
                      <a:br>
                        <a:rPr lang="th-TH" sz="20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0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(65-69)</a:t>
                      </a:r>
                    </a:p>
                    <a:p>
                      <a:pPr algn="ctr"/>
                      <a:endParaRPr lang="th-TH" sz="20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กลยุทธ์</a:t>
                      </a:r>
                      <a:br>
                        <a:rPr lang="en-US" sz="20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en-US" sz="20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(Strategic Initiatives)</a:t>
                      </a:r>
                      <a:endParaRPr lang="th-TH" sz="20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ความสอดคล้อง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6897162"/>
                  </a:ext>
                </a:extLst>
              </a:tr>
              <a:tr h="471225">
                <a:tc vMerge="1"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SWOT</a:t>
                      </a:r>
                      <a:endParaRPr lang="th-TH" sz="24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AS-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EdPEx</a:t>
                      </a:r>
                      <a:endParaRPr lang="th-TH" sz="24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0247001"/>
                  </a:ext>
                </a:extLst>
              </a:tr>
              <a:tr h="4712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G</a:t>
                      </a:r>
                      <a:r>
                        <a:rPr lang="th-TH" sz="2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 </a:t>
                      </a: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นักศึกษามีคุณภาพ</a:t>
                      </a:r>
                      <a:r>
                        <a:rPr lang="th-TH" sz="2000" b="1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ตามอ</a:t>
                      </a:r>
                      <a:r>
                        <a:rPr lang="th-TH" sz="2000" b="1" dirty="0" err="1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ัต</a:t>
                      </a:r>
                      <a:r>
                        <a:rPr lang="th-TH" sz="2000" b="1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ลักษณ์มหาวิทยาลัย</a:t>
                      </a: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และมีทักษะในการทำงานร่วมกับชุมชนท้องถิ่น</a:t>
                      </a:r>
                      <a:endParaRPr lang="th-TH" sz="1800" b="1" dirty="0">
                        <a:solidFill>
                          <a:srgbClr val="FF0000"/>
                        </a:solidFill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KPI-10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0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ร้อยละของนักศึกษาที่ได้รับการพัฒนาตามอ</a:t>
                      </a:r>
                      <a:r>
                        <a:rPr lang="th-TH" sz="2000" kern="1200" dirty="0" err="1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ัต</a:t>
                      </a:r>
                      <a:r>
                        <a:rPr lang="th-TH" sz="20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ลักษณ์ของมหาวิทยาลัย</a:t>
                      </a:r>
                      <a:endParaRPr lang="th-TH" sz="20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ร้อยละ 83.33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20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 90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SI-10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00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พัฒนาระบบการจัดกิจกรรมนักศึกษาให้สอดคลองกับสถาวการณ์ที่เปลี่ยนแปลง</a:t>
                      </a:r>
                      <a:endParaRPr lang="th-TH" sz="20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W3</a:t>
                      </a:r>
                      <a:endParaRPr lang="th-TH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7.2 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4767190"/>
                  </a:ext>
                </a:extLst>
              </a:tr>
            </a:tbl>
          </a:graphicData>
        </a:graphic>
      </p:graphicFrame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015D463D-B411-4CFF-8372-C4FC3CB23A0A}"/>
              </a:ext>
            </a:extLst>
          </p:cNvPr>
          <p:cNvSpPr txBox="1"/>
          <p:nvPr/>
        </p:nvSpPr>
        <p:spPr>
          <a:xfrm>
            <a:off x="193637" y="807607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ประเด็นยุทธศาสตร์ที่ 3 </a:t>
            </a:r>
            <a:r>
              <a:rPr lang="th-TH" sz="2800" b="1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สนับสนุนการจัดกิจกรรมพัฒนานักศึกษา</a:t>
            </a:r>
            <a:endParaRPr lang="en-US" b="1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05262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F2C16059-C5D5-4ADD-900F-0D4F67DC6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D9A03-9CAE-4DEF-A956-53C005770E55}" type="slidenum">
              <a:rPr lang="th-TH" smtClean="0"/>
              <a:t>23</a:t>
            </a:fld>
            <a:endParaRPr lang="th-TH"/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6FF1861D-06D1-47B0-993F-405C7AED20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487" y="299722"/>
            <a:ext cx="2863025" cy="2863025"/>
          </a:xfrm>
          <a:prstGeom prst="rect">
            <a:avLst/>
          </a:prstGeom>
        </p:spPr>
      </p:pic>
      <p:sp>
        <p:nvSpPr>
          <p:cNvPr id="6" name="สี่เหลี่ยมผืนผ้า: มุมมน 5">
            <a:extLst>
              <a:ext uri="{FF2B5EF4-FFF2-40B4-BE49-F238E27FC236}">
                <a16:creationId xmlns:a16="http://schemas.microsoft.com/office/drawing/2014/main" id="{B27345FC-CA0D-42D8-8132-4E8538472A3E}"/>
              </a:ext>
            </a:extLst>
          </p:cNvPr>
          <p:cNvSpPr/>
          <p:nvPr/>
        </p:nvSpPr>
        <p:spPr>
          <a:xfrm>
            <a:off x="522152" y="3264845"/>
            <a:ext cx="8348615" cy="1328465"/>
          </a:xfrm>
          <a:prstGeom prst="roundRect">
            <a:avLst/>
          </a:prstGeom>
          <a:solidFill>
            <a:srgbClr val="FFCCFF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B4D84CCF-58C1-4E9E-95D3-7A612925C3D6}"/>
              </a:ext>
            </a:extLst>
          </p:cNvPr>
          <p:cNvSpPr txBox="1"/>
          <p:nvPr/>
        </p:nvSpPr>
        <p:spPr>
          <a:xfrm>
            <a:off x="2989307" y="3259485"/>
            <a:ext cx="29502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ประเด็นยุทธศาสตร์ที่ 1</a:t>
            </a:r>
          </a:p>
        </p:txBody>
      </p:sp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A09F3C1C-51CB-492A-869C-A2558C8AF263}"/>
              </a:ext>
            </a:extLst>
          </p:cNvPr>
          <p:cNvSpPr txBox="1"/>
          <p:nvPr/>
        </p:nvSpPr>
        <p:spPr>
          <a:xfrm>
            <a:off x="369214" y="3782705"/>
            <a:ext cx="85015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พัฒนาระบบบริหารจัดการ</a:t>
            </a:r>
            <a:r>
              <a:rPr lang="th-TH" sz="2800" b="1" dirty="0">
                <a:solidFill>
                  <a:srgbClr val="FF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สู่ความเป็นเลิศ</a:t>
            </a:r>
            <a:endParaRPr lang="th-TH" b="1" dirty="0">
              <a:solidFill>
                <a:srgbClr val="FF000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537502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72C5F8A4-C5A1-454F-AE15-908D4D008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D9A03-9CAE-4DEF-A956-53C005770E55}" type="slidenum">
              <a:rPr lang="th-TH" smtClean="0"/>
              <a:t>24</a:t>
            </a:fld>
            <a:endParaRPr lang="th-TH"/>
          </a:p>
        </p:txBody>
      </p:sp>
      <p:sp>
        <p:nvSpPr>
          <p:cNvPr id="6" name="สี่เหลี่ยมผืนผ้า: มุมมน 5">
            <a:extLst>
              <a:ext uri="{FF2B5EF4-FFF2-40B4-BE49-F238E27FC236}">
                <a16:creationId xmlns:a16="http://schemas.microsoft.com/office/drawing/2014/main" id="{0238FFE8-BB5F-47EB-AA90-1584B2B53B67}"/>
              </a:ext>
            </a:extLst>
          </p:cNvPr>
          <p:cNvSpPr/>
          <p:nvPr/>
        </p:nvSpPr>
        <p:spPr>
          <a:xfrm>
            <a:off x="1" y="15116"/>
            <a:ext cx="9144000" cy="66038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th-TH" sz="2400" b="1" dirty="0">
              <a:solidFill>
                <a:schemeClr val="tx1">
                  <a:lumMod val="85000"/>
                  <a:lumOff val="15000"/>
                </a:schemeClr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id="{CF582119-09E1-4553-B4DF-1FA0769EB335}"/>
              </a:ext>
            </a:extLst>
          </p:cNvPr>
          <p:cNvSpPr txBox="1"/>
          <p:nvPr/>
        </p:nvSpPr>
        <p:spPr>
          <a:xfrm>
            <a:off x="-4934" y="104239"/>
            <a:ext cx="9061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เป้าประสงค์ที่ 1 </a:t>
            </a:r>
            <a:r>
              <a:rPr lang="en-US" sz="24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(G1) </a:t>
            </a:r>
            <a:r>
              <a:rPr lang="th-TH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มีการ</a:t>
            </a:r>
            <a:r>
              <a:rPr lang="th-TH" sz="2400" b="1" dirty="0">
                <a:solidFill>
                  <a:srgbClr val="C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พัฒนากระบวนการปฏิบัติงาน</a:t>
            </a:r>
            <a:r>
              <a:rPr lang="th-TH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ให้มีประสิทธิภาพ</a:t>
            </a:r>
          </a:p>
        </p:txBody>
      </p:sp>
      <p:graphicFrame>
        <p:nvGraphicFramePr>
          <p:cNvPr id="26" name="ตาราง 25">
            <a:extLst>
              <a:ext uri="{FF2B5EF4-FFF2-40B4-BE49-F238E27FC236}">
                <a16:creationId xmlns:a16="http://schemas.microsoft.com/office/drawing/2014/main" id="{F068EB07-8801-4704-912F-0132465655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6851371"/>
              </p:ext>
            </p:extLst>
          </p:nvPr>
        </p:nvGraphicFramePr>
        <p:xfrm>
          <a:off x="143311" y="729909"/>
          <a:ext cx="8594508" cy="6117592"/>
        </p:xfrm>
        <a:graphic>
          <a:graphicData uri="http://schemas.openxmlformats.org/drawingml/2006/table">
            <a:tbl>
              <a:tblPr firstRow="1" firstCol="1" bandRow="1"/>
              <a:tblGrid>
                <a:gridCol w="3210732">
                  <a:extLst>
                    <a:ext uri="{9D8B030D-6E8A-4147-A177-3AD203B41FA5}">
                      <a16:colId xmlns:a16="http://schemas.microsoft.com/office/drawing/2014/main" val="1065453448"/>
                    </a:ext>
                  </a:extLst>
                </a:gridCol>
                <a:gridCol w="5383776">
                  <a:extLst>
                    <a:ext uri="{9D8B030D-6E8A-4147-A177-3AD203B41FA5}">
                      <a16:colId xmlns:a16="http://schemas.microsoft.com/office/drawing/2014/main" val="900465647"/>
                    </a:ext>
                  </a:extLst>
                </a:gridCol>
              </a:tblGrid>
              <a:tr h="42032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1688320"/>
                  </a:ext>
                </a:extLst>
              </a:tr>
              <a:tr h="19580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6690" algn="l"/>
                        </a:tabLst>
                        <a:defRPr/>
                      </a:pPr>
                      <a:endParaRPr lang="en-US" sz="24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7200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คำอธิบายตัวชี้วัด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2400" b="1" dirty="0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2400" b="1" dirty="0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2400" b="1" dirty="0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2400" b="1" dirty="0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2400" b="1" dirty="0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2400" b="1" dirty="0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2400" b="1" dirty="0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2400" b="1" dirty="0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2400" b="1" dirty="0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2400" b="1" dirty="0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b="1" dirty="0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7676597"/>
                  </a:ext>
                </a:extLst>
              </a:tr>
              <a:tr h="3247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6690" algn="l"/>
                        </a:tabLst>
                        <a:defRPr/>
                      </a:pP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ผู้กำกับตัวชี้วัด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7200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ผู้อำนวยการกองกลาง กองพัฒนานักศึกษา และกองนโยบายและแผน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6764717"/>
                  </a:ext>
                </a:extLst>
              </a:tr>
              <a:tr h="3247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6690" algn="l"/>
                        </a:tabLst>
                        <a:defRPr/>
                      </a:pP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ผู้จัดเก็บและรายงาน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7200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1........................2.........................3. น.ส.ชนกญาดา โคตรสาลี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3994883"/>
                  </a:ext>
                </a:extLst>
              </a:tr>
            </a:tbl>
          </a:graphicData>
        </a:graphic>
      </p:graphicFrame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F0270E53-9EEE-421F-A3EE-35BB302C1D67}"/>
              </a:ext>
            </a:extLst>
          </p:cNvPr>
          <p:cNvSpPr txBox="1"/>
          <p:nvPr/>
        </p:nvSpPr>
        <p:spPr>
          <a:xfrm>
            <a:off x="809295" y="752585"/>
            <a:ext cx="8247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KPI-1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ร้อยละของกระบวนการปฏิบัติงานที่ได้รับการปรับปรุงให้มีประสิทธิภาพ</a:t>
            </a:r>
          </a:p>
        </p:txBody>
      </p:sp>
      <p:pic>
        <p:nvPicPr>
          <p:cNvPr id="21" name="รูปภาพ 20">
            <a:extLst>
              <a:ext uri="{FF2B5EF4-FFF2-40B4-BE49-F238E27FC236}">
                <a16:creationId xmlns:a16="http://schemas.microsoft.com/office/drawing/2014/main" id="{555BE15A-4011-4298-B463-BE8403C2A6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22" y="1618245"/>
            <a:ext cx="900698" cy="900698"/>
          </a:xfrm>
          <a:prstGeom prst="rect">
            <a:avLst/>
          </a:prstGeom>
        </p:spPr>
      </p:pic>
      <p:pic>
        <p:nvPicPr>
          <p:cNvPr id="27" name="รูปภาพ 26">
            <a:extLst>
              <a:ext uri="{FF2B5EF4-FFF2-40B4-BE49-F238E27FC236}">
                <a16:creationId xmlns:a16="http://schemas.microsoft.com/office/drawing/2014/main" id="{5D4B7C23-5CDC-4F7D-9BEA-C679CF05A4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815" y="1618245"/>
            <a:ext cx="900698" cy="900698"/>
          </a:xfrm>
          <a:prstGeom prst="rect">
            <a:avLst/>
          </a:prstGeom>
        </p:spPr>
      </p:pic>
      <p:pic>
        <p:nvPicPr>
          <p:cNvPr id="28" name="รูปภาพ 27">
            <a:extLst>
              <a:ext uri="{FF2B5EF4-FFF2-40B4-BE49-F238E27FC236}">
                <a16:creationId xmlns:a16="http://schemas.microsoft.com/office/drawing/2014/main" id="{3BC5D492-16EB-4E9E-A701-018461CB6F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90" y="3039804"/>
            <a:ext cx="900698" cy="900698"/>
          </a:xfrm>
          <a:prstGeom prst="rect">
            <a:avLst/>
          </a:prstGeom>
        </p:spPr>
      </p:pic>
      <p:pic>
        <p:nvPicPr>
          <p:cNvPr id="29" name="รูปภาพ 28">
            <a:extLst>
              <a:ext uri="{FF2B5EF4-FFF2-40B4-BE49-F238E27FC236}">
                <a16:creationId xmlns:a16="http://schemas.microsoft.com/office/drawing/2014/main" id="{FC90B9CB-D8E9-49A1-8608-3732A05586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206" y="2988228"/>
            <a:ext cx="900698" cy="900698"/>
          </a:xfrm>
          <a:prstGeom prst="rect">
            <a:avLst/>
          </a:prstGeom>
        </p:spPr>
      </p:pic>
      <p:sp>
        <p:nvSpPr>
          <p:cNvPr id="22" name="กล่องข้อความ 21">
            <a:extLst>
              <a:ext uri="{FF2B5EF4-FFF2-40B4-BE49-F238E27FC236}">
                <a16:creationId xmlns:a16="http://schemas.microsoft.com/office/drawing/2014/main" id="{B16E7E4A-AFA9-44B2-8351-9BF87D4E40FE}"/>
              </a:ext>
            </a:extLst>
          </p:cNvPr>
          <p:cNvSpPr txBox="1"/>
          <p:nvPr/>
        </p:nvSpPr>
        <p:spPr>
          <a:xfrm>
            <a:off x="445713" y="1869203"/>
            <a:ext cx="900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20</a:t>
            </a:r>
            <a:r>
              <a:rPr lang="en-US" sz="1800" b="1" dirty="0">
                <a:solidFill>
                  <a:srgbClr val="FF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%</a:t>
            </a:r>
            <a:endParaRPr lang="th-TH" sz="1800" b="1" dirty="0">
              <a:solidFill>
                <a:srgbClr val="FF000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30" name="กล่องข้อความ 29">
            <a:extLst>
              <a:ext uri="{FF2B5EF4-FFF2-40B4-BE49-F238E27FC236}">
                <a16:creationId xmlns:a16="http://schemas.microsoft.com/office/drawing/2014/main" id="{B6E3CC6B-9413-4F7F-B001-912DAB581AB6}"/>
              </a:ext>
            </a:extLst>
          </p:cNvPr>
          <p:cNvSpPr txBox="1"/>
          <p:nvPr/>
        </p:nvSpPr>
        <p:spPr>
          <a:xfrm>
            <a:off x="1592206" y="1833400"/>
            <a:ext cx="900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40</a:t>
            </a:r>
            <a:r>
              <a:rPr lang="en-US" sz="1800" b="1" dirty="0">
                <a:solidFill>
                  <a:srgbClr val="FF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%</a:t>
            </a:r>
            <a:endParaRPr lang="th-TH" sz="1800" b="1" dirty="0">
              <a:solidFill>
                <a:srgbClr val="FF000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31" name="กล่องข้อความ 30">
            <a:extLst>
              <a:ext uri="{FF2B5EF4-FFF2-40B4-BE49-F238E27FC236}">
                <a16:creationId xmlns:a16="http://schemas.microsoft.com/office/drawing/2014/main" id="{B14EEADF-6222-4260-98AE-D1956BE64AA6}"/>
              </a:ext>
            </a:extLst>
          </p:cNvPr>
          <p:cNvSpPr txBox="1"/>
          <p:nvPr/>
        </p:nvSpPr>
        <p:spPr>
          <a:xfrm>
            <a:off x="406181" y="3259320"/>
            <a:ext cx="900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60</a:t>
            </a:r>
            <a:r>
              <a:rPr lang="en-US" sz="1800" b="1" dirty="0">
                <a:solidFill>
                  <a:srgbClr val="FF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%</a:t>
            </a:r>
            <a:endParaRPr lang="th-TH" sz="1800" b="1" dirty="0">
              <a:solidFill>
                <a:srgbClr val="FF000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32" name="กล่องข้อความ 31">
            <a:extLst>
              <a:ext uri="{FF2B5EF4-FFF2-40B4-BE49-F238E27FC236}">
                <a16:creationId xmlns:a16="http://schemas.microsoft.com/office/drawing/2014/main" id="{C0D3DC86-E10C-40D0-B4D4-3097D4DC45F3}"/>
              </a:ext>
            </a:extLst>
          </p:cNvPr>
          <p:cNvSpPr txBox="1"/>
          <p:nvPr/>
        </p:nvSpPr>
        <p:spPr>
          <a:xfrm>
            <a:off x="1616597" y="3207744"/>
            <a:ext cx="900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80</a:t>
            </a:r>
            <a:r>
              <a:rPr lang="en-US" sz="1800" b="1" dirty="0">
                <a:solidFill>
                  <a:srgbClr val="FF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%</a:t>
            </a:r>
            <a:endParaRPr lang="th-TH" sz="1800" b="1" dirty="0">
              <a:solidFill>
                <a:srgbClr val="FF000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23" name="กล่องข้อความ 22">
            <a:extLst>
              <a:ext uri="{FF2B5EF4-FFF2-40B4-BE49-F238E27FC236}">
                <a16:creationId xmlns:a16="http://schemas.microsoft.com/office/drawing/2014/main" id="{30D957D7-5E03-438A-B063-177FA23E1E5E}"/>
              </a:ext>
            </a:extLst>
          </p:cNvPr>
          <p:cNvSpPr txBox="1"/>
          <p:nvPr/>
        </p:nvSpPr>
        <p:spPr>
          <a:xfrm>
            <a:off x="-4934" y="2476373"/>
            <a:ext cx="17209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ปี 2565</a:t>
            </a:r>
          </a:p>
        </p:txBody>
      </p:sp>
      <p:sp>
        <p:nvSpPr>
          <p:cNvPr id="33" name="กล่องข้อความ 32">
            <a:extLst>
              <a:ext uri="{FF2B5EF4-FFF2-40B4-BE49-F238E27FC236}">
                <a16:creationId xmlns:a16="http://schemas.microsoft.com/office/drawing/2014/main" id="{7B3C9EE8-A688-4194-AB3B-0EE5EB974E00}"/>
              </a:ext>
            </a:extLst>
          </p:cNvPr>
          <p:cNvSpPr txBox="1"/>
          <p:nvPr/>
        </p:nvSpPr>
        <p:spPr>
          <a:xfrm>
            <a:off x="1109727" y="2509053"/>
            <a:ext cx="17209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ปี 2566</a:t>
            </a:r>
          </a:p>
        </p:txBody>
      </p:sp>
      <p:sp>
        <p:nvSpPr>
          <p:cNvPr id="34" name="กล่องข้อความ 33">
            <a:extLst>
              <a:ext uri="{FF2B5EF4-FFF2-40B4-BE49-F238E27FC236}">
                <a16:creationId xmlns:a16="http://schemas.microsoft.com/office/drawing/2014/main" id="{3B45E0B4-81ED-48FD-83E3-9C1342FD52CA}"/>
              </a:ext>
            </a:extLst>
          </p:cNvPr>
          <p:cNvSpPr txBox="1"/>
          <p:nvPr/>
        </p:nvSpPr>
        <p:spPr>
          <a:xfrm>
            <a:off x="-3955" y="3895063"/>
            <a:ext cx="17209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ปี 2567</a:t>
            </a:r>
          </a:p>
        </p:txBody>
      </p:sp>
      <p:sp>
        <p:nvSpPr>
          <p:cNvPr id="35" name="กล่องข้อความ 34">
            <a:extLst>
              <a:ext uri="{FF2B5EF4-FFF2-40B4-BE49-F238E27FC236}">
                <a16:creationId xmlns:a16="http://schemas.microsoft.com/office/drawing/2014/main" id="{DE2DF032-E959-427B-A99F-55A6AB415CE3}"/>
              </a:ext>
            </a:extLst>
          </p:cNvPr>
          <p:cNvSpPr txBox="1"/>
          <p:nvPr/>
        </p:nvSpPr>
        <p:spPr>
          <a:xfrm>
            <a:off x="1240568" y="3871788"/>
            <a:ext cx="17209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ปี 2568</a:t>
            </a:r>
          </a:p>
        </p:txBody>
      </p:sp>
      <p:sp>
        <p:nvSpPr>
          <p:cNvPr id="36" name="กล่องข้อความ 35">
            <a:extLst>
              <a:ext uri="{FF2B5EF4-FFF2-40B4-BE49-F238E27FC236}">
                <a16:creationId xmlns:a16="http://schemas.microsoft.com/office/drawing/2014/main" id="{61D3FD19-874F-4097-BB02-875253D39628}"/>
              </a:ext>
            </a:extLst>
          </p:cNvPr>
          <p:cNvSpPr txBox="1"/>
          <p:nvPr/>
        </p:nvSpPr>
        <p:spPr>
          <a:xfrm>
            <a:off x="256569" y="5472985"/>
            <a:ext cx="31603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solidFill>
                  <a:schemeClr val="accent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โครงการหลัก</a:t>
            </a:r>
            <a:br>
              <a:rPr lang="en-US" sz="2000" b="1" dirty="0">
                <a:solidFill>
                  <a:schemeClr val="accent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2000" b="1" dirty="0">
                <a:solidFill>
                  <a:schemeClr val="accent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P1 :</a:t>
            </a:r>
            <a:r>
              <a:rPr lang="th-TH" sz="2000" b="1" dirty="0">
                <a:solidFill>
                  <a:schemeClr val="accent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800" dirty="0">
                <a:solidFill>
                  <a:schemeClr val="accent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โครงการบริหารจัดการ</a:t>
            </a:r>
          </a:p>
        </p:txBody>
      </p:sp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D38DE1D4-0DB7-4A7D-937F-EA478637FF26}"/>
              </a:ext>
            </a:extLst>
          </p:cNvPr>
          <p:cNvSpPr txBox="1"/>
          <p:nvPr/>
        </p:nvSpPr>
        <p:spPr>
          <a:xfrm>
            <a:off x="3408679" y="1327752"/>
            <a:ext cx="5289608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แนวทาง </a:t>
            </a:r>
          </a:p>
          <a:p>
            <a:r>
              <a:rPr lang="th-TH" sz="185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 หน่วยงานทบทวนกระบวนการปฏิบัติงานหลักของหน่วยงานว่ามีทั้งหมด</a:t>
            </a:r>
            <a:br>
              <a:rPr lang="th-TH" sz="185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185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กี่กระบวนงาน อะไรบ้าง และเมื่อพิจารณาทบทวนโดยคำนึงถึงความต้องการของผู้รับบริการ/ผู้มีส่วนได้ส่วนเสีย/กฎหมาย/ประสิทธิภาพ/ความคุ้มค่า คุ้มต้นทุน แล้วจำเป็นต้องปรับปรุงในระยะ 5 ปี จำนวนกี่กระบวนงาน อะไรบ้าง</a:t>
            </a:r>
          </a:p>
          <a:p>
            <a:r>
              <a:rPr lang="th-TH" sz="185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 จำนวนกระบวนงานที่ต้องปรับปรุงในระยะ 5 ปี คิดเป็นร้อยละ 100</a:t>
            </a:r>
          </a:p>
          <a:p>
            <a:r>
              <a:rPr lang="th-TH" sz="185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ตัวอย่าง</a:t>
            </a:r>
            <a:r>
              <a:rPr lang="th-TH" sz="185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หน่วยงาน </a:t>
            </a:r>
            <a:r>
              <a:rPr lang="en-US" sz="1850" dirty="0">
                <a:latin typeface="TH SarabunPSK" panose="020B0500040200020003" pitchFamily="34" charset="-34"/>
                <a:cs typeface="TH SarabunPSK" panose="020B0500040200020003" pitchFamily="34" charset="-34"/>
              </a:rPr>
              <a:t>A </a:t>
            </a:r>
            <a:r>
              <a:rPr lang="th-TH" sz="185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มีกระบวนการปฏิบัติงานทั้งหมด 10 กระบวนงาน </a:t>
            </a:r>
            <a:br>
              <a:rPr lang="th-TH" sz="185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185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เมื่อพิจารณาทบทวนแล้วในระยะ 5 ปี ควรปรับปรุงกระบวนการปฏิบัติงาน </a:t>
            </a:r>
            <a:br>
              <a:rPr lang="th-TH" sz="185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185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 5 กระบวนงาน</a:t>
            </a:r>
          </a:p>
          <a:p>
            <a:r>
              <a:rPr lang="th-TH" sz="185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ตามตัวชี้วัด </a:t>
            </a:r>
            <a:r>
              <a:rPr lang="en-US" sz="1850" dirty="0">
                <a:latin typeface="TH SarabunPSK" panose="020B0500040200020003" pitchFamily="34" charset="-34"/>
                <a:cs typeface="TH SarabunPSK" panose="020B0500040200020003" pitchFamily="34" charset="-34"/>
              </a:rPr>
              <a:t>KPI-1  </a:t>
            </a:r>
            <a:r>
              <a:rPr lang="th-TH" sz="185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</a:t>
            </a:r>
            <a:r>
              <a:rPr lang="en-US" sz="185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5 </a:t>
            </a:r>
            <a:r>
              <a:rPr lang="th-TH" sz="185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กระบวนงาน คิดเป็นร้อยละ 100 ดังนั้นหากหน่วยงานมีแผนที่จะปรับปรุงกระบวนการปฏิบัติงาน 1 กระบวนงานในปี 2565 หรือเท่ากับร้อยละ 20</a:t>
            </a:r>
          </a:p>
          <a:p>
            <a:r>
              <a:rPr lang="th-TH" sz="1850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 การรายงานผลสำเร็จว่าหน่วยงานได้ปรับปรุงกระบวนการปฏิบัติงานที่มีประสิทธิภาพ ให้หน่วยงานรายงานผลสำเร็จตามแบบฟอร์มที่กำหนด โดยมีสาระสำคัญในการรายงานที่แสดงถึงการลดลงของจำนวนขั้นตอน/เวลา/ค่าใช้จ่าย/ทรัพยากรอื่น ๆ รวมถึงผลของการปรับปรุงที่ก่อให้เกิดประโยชน์ต่าง ๆ เช่น ประโยชน์ต่อผู้รับบริการ นวัตกรรมการให้บริการ การบูรณาการทำงาน เป็นต้น</a:t>
            </a:r>
          </a:p>
        </p:txBody>
      </p:sp>
      <p:pic>
        <p:nvPicPr>
          <p:cNvPr id="24" name="รูปภาพ 23">
            <a:extLst>
              <a:ext uri="{FF2B5EF4-FFF2-40B4-BE49-F238E27FC236}">
                <a16:creationId xmlns:a16="http://schemas.microsoft.com/office/drawing/2014/main" id="{073034ED-123A-4E97-9C13-5D6E75E67C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229" y="4177972"/>
            <a:ext cx="900698" cy="900698"/>
          </a:xfrm>
          <a:prstGeom prst="rect">
            <a:avLst/>
          </a:prstGeom>
        </p:spPr>
      </p:pic>
      <p:sp>
        <p:nvSpPr>
          <p:cNvPr id="25" name="กล่องข้อความ 24">
            <a:extLst>
              <a:ext uri="{FF2B5EF4-FFF2-40B4-BE49-F238E27FC236}">
                <a16:creationId xmlns:a16="http://schemas.microsoft.com/office/drawing/2014/main" id="{F801437B-A3CD-4096-9875-8A35F38EFB18}"/>
              </a:ext>
            </a:extLst>
          </p:cNvPr>
          <p:cNvSpPr txBox="1"/>
          <p:nvPr/>
        </p:nvSpPr>
        <p:spPr>
          <a:xfrm>
            <a:off x="988229" y="4402929"/>
            <a:ext cx="9006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100</a:t>
            </a:r>
            <a:r>
              <a:rPr lang="en-US" sz="1600" b="1" dirty="0">
                <a:solidFill>
                  <a:srgbClr val="FF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%</a:t>
            </a:r>
            <a:endParaRPr lang="th-TH" sz="1600" b="1" dirty="0">
              <a:solidFill>
                <a:srgbClr val="FF000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37" name="กล่องข้อความ 36">
            <a:extLst>
              <a:ext uri="{FF2B5EF4-FFF2-40B4-BE49-F238E27FC236}">
                <a16:creationId xmlns:a16="http://schemas.microsoft.com/office/drawing/2014/main" id="{6B5C5617-AF43-4EC2-A320-90A07284894F}"/>
              </a:ext>
            </a:extLst>
          </p:cNvPr>
          <p:cNvSpPr txBox="1"/>
          <p:nvPr/>
        </p:nvSpPr>
        <p:spPr>
          <a:xfrm>
            <a:off x="578093" y="5033231"/>
            <a:ext cx="17209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ปี 2569</a:t>
            </a:r>
          </a:p>
        </p:txBody>
      </p:sp>
      <p:sp>
        <p:nvSpPr>
          <p:cNvPr id="38" name="Oval 35">
            <a:extLst>
              <a:ext uri="{FF2B5EF4-FFF2-40B4-BE49-F238E27FC236}">
                <a16:creationId xmlns:a16="http://schemas.microsoft.com/office/drawing/2014/main" id="{FE9CFAB1-3617-4366-8DC2-769A1F587213}"/>
              </a:ext>
            </a:extLst>
          </p:cNvPr>
          <p:cNvSpPr/>
          <p:nvPr/>
        </p:nvSpPr>
        <p:spPr>
          <a:xfrm>
            <a:off x="256569" y="53827"/>
            <a:ext cx="471916" cy="540997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Donut 24">
            <a:extLst>
              <a:ext uri="{FF2B5EF4-FFF2-40B4-BE49-F238E27FC236}">
                <a16:creationId xmlns:a16="http://schemas.microsoft.com/office/drawing/2014/main" id="{505F8F62-EB08-4127-B8CC-9AF85CC6B079}"/>
              </a:ext>
            </a:extLst>
          </p:cNvPr>
          <p:cNvSpPr/>
          <p:nvPr/>
        </p:nvSpPr>
        <p:spPr>
          <a:xfrm>
            <a:off x="328843" y="794828"/>
            <a:ext cx="399642" cy="285659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5498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72C5F8A4-C5A1-454F-AE15-908D4D008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D9A03-9CAE-4DEF-A956-53C005770E55}" type="slidenum">
              <a:rPr lang="th-TH" smtClean="0"/>
              <a:t>25</a:t>
            </a:fld>
            <a:endParaRPr lang="th-TH"/>
          </a:p>
        </p:txBody>
      </p:sp>
      <p:sp>
        <p:nvSpPr>
          <p:cNvPr id="6" name="สี่เหลี่ยมผืนผ้า: มุมมน 5">
            <a:extLst>
              <a:ext uri="{FF2B5EF4-FFF2-40B4-BE49-F238E27FC236}">
                <a16:creationId xmlns:a16="http://schemas.microsoft.com/office/drawing/2014/main" id="{0238FFE8-BB5F-47EB-AA90-1584B2B53B67}"/>
              </a:ext>
            </a:extLst>
          </p:cNvPr>
          <p:cNvSpPr/>
          <p:nvPr/>
        </p:nvSpPr>
        <p:spPr>
          <a:xfrm>
            <a:off x="1" y="15116"/>
            <a:ext cx="9144000" cy="66038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th-TH" sz="2400" b="1" dirty="0">
              <a:solidFill>
                <a:schemeClr val="tx1">
                  <a:lumMod val="85000"/>
                  <a:lumOff val="15000"/>
                </a:schemeClr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id="{CF582119-09E1-4553-B4DF-1FA0769EB335}"/>
              </a:ext>
            </a:extLst>
          </p:cNvPr>
          <p:cNvSpPr txBox="1"/>
          <p:nvPr/>
        </p:nvSpPr>
        <p:spPr>
          <a:xfrm>
            <a:off x="-4934" y="104239"/>
            <a:ext cx="9061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เป้าประสงค์ที่ 1 </a:t>
            </a:r>
            <a:r>
              <a:rPr lang="en-US" sz="24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(G1) </a:t>
            </a:r>
            <a:r>
              <a:rPr lang="th-TH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มีการ</a:t>
            </a:r>
            <a:r>
              <a:rPr lang="th-TH" sz="2400" b="1" dirty="0">
                <a:solidFill>
                  <a:srgbClr val="C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พัฒนากระบวนการปฏิบัติงาน</a:t>
            </a:r>
            <a:r>
              <a:rPr lang="th-TH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ให้มีประสิทธิภาพ</a:t>
            </a:r>
          </a:p>
        </p:txBody>
      </p:sp>
      <p:graphicFrame>
        <p:nvGraphicFramePr>
          <p:cNvPr id="26" name="ตาราง 25">
            <a:extLst>
              <a:ext uri="{FF2B5EF4-FFF2-40B4-BE49-F238E27FC236}">
                <a16:creationId xmlns:a16="http://schemas.microsoft.com/office/drawing/2014/main" id="{F068EB07-8801-4704-912F-0132465655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7234075"/>
              </p:ext>
            </p:extLst>
          </p:nvPr>
        </p:nvGraphicFramePr>
        <p:xfrm>
          <a:off x="151375" y="738893"/>
          <a:ext cx="8594508" cy="6117592"/>
        </p:xfrm>
        <a:graphic>
          <a:graphicData uri="http://schemas.openxmlformats.org/drawingml/2006/table">
            <a:tbl>
              <a:tblPr firstRow="1" firstCol="1" bandRow="1"/>
              <a:tblGrid>
                <a:gridCol w="3210732">
                  <a:extLst>
                    <a:ext uri="{9D8B030D-6E8A-4147-A177-3AD203B41FA5}">
                      <a16:colId xmlns:a16="http://schemas.microsoft.com/office/drawing/2014/main" val="1065453448"/>
                    </a:ext>
                  </a:extLst>
                </a:gridCol>
                <a:gridCol w="5383776">
                  <a:extLst>
                    <a:ext uri="{9D8B030D-6E8A-4147-A177-3AD203B41FA5}">
                      <a16:colId xmlns:a16="http://schemas.microsoft.com/office/drawing/2014/main" val="900465647"/>
                    </a:ext>
                  </a:extLst>
                </a:gridCol>
              </a:tblGrid>
              <a:tr h="42032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1688320"/>
                  </a:ext>
                </a:extLst>
              </a:tr>
              <a:tr h="19580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6690" algn="l"/>
                        </a:tabLst>
                        <a:defRPr/>
                      </a:pPr>
                      <a:endParaRPr lang="en-US" sz="24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7200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คำอธิบายตัวชี้วัด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2400" b="1" dirty="0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2400" b="1" dirty="0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2400" b="1" dirty="0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2400" b="1" dirty="0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2400" b="1" dirty="0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2400" b="1" dirty="0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2400" b="1" dirty="0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2400" b="1" dirty="0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2400" b="1" dirty="0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2400" b="1" dirty="0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b="1" dirty="0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7676597"/>
                  </a:ext>
                </a:extLst>
              </a:tr>
              <a:tr h="3247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6690" algn="l"/>
                        </a:tabLst>
                        <a:defRPr/>
                      </a:pP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ผู้กำกับตัวชี้วัด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7200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ผู้อำนวยการกองนโยบายและแผน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6764717"/>
                  </a:ext>
                </a:extLst>
              </a:tr>
              <a:tr h="3247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6690" algn="l"/>
                        </a:tabLst>
                        <a:defRPr/>
                      </a:pP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ผู้จัดเก็บและรายงาน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7200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1. นายภา</a:t>
                      </a:r>
                      <a:r>
                        <a:rPr lang="th-TH" sz="1800" b="0" dirty="0" err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นุวัฒิ</a:t>
                      </a:r>
                      <a:r>
                        <a:rPr lang="th-TH" sz="1800" b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ศักดิ์ดา 2.นางสาวเกกิลา แสงบัวท้าว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5404242"/>
                  </a:ext>
                </a:extLst>
              </a:tr>
            </a:tbl>
          </a:graphicData>
        </a:graphic>
      </p:graphicFrame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F0270E53-9EEE-421F-A3EE-35BB302C1D67}"/>
              </a:ext>
            </a:extLst>
          </p:cNvPr>
          <p:cNvSpPr txBox="1"/>
          <p:nvPr/>
        </p:nvSpPr>
        <p:spPr>
          <a:xfrm>
            <a:off x="809295" y="752585"/>
            <a:ext cx="8247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KPI-2 </a:t>
            </a:r>
            <a:r>
              <a:rPr lang="th-TH" sz="2400" b="1" kern="1200" dirty="0">
                <a:solidFill>
                  <a:schemeClr val="dk1"/>
                </a:solidFill>
                <a:effectLst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ร้อยละของการเบิกจ่ายงบประมาณตามแผน</a:t>
            </a: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3" name="กล่องข้อความ 22">
            <a:extLst>
              <a:ext uri="{FF2B5EF4-FFF2-40B4-BE49-F238E27FC236}">
                <a16:creationId xmlns:a16="http://schemas.microsoft.com/office/drawing/2014/main" id="{30D957D7-5E03-438A-B063-177FA23E1E5E}"/>
              </a:ext>
            </a:extLst>
          </p:cNvPr>
          <p:cNvSpPr txBox="1"/>
          <p:nvPr/>
        </p:nvSpPr>
        <p:spPr>
          <a:xfrm>
            <a:off x="-4934" y="2347635"/>
            <a:ext cx="17209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ร้อยละ 80</a:t>
            </a:r>
            <a:b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ปี 2565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กล่องข้อความ 1">
                <a:extLst>
                  <a:ext uri="{FF2B5EF4-FFF2-40B4-BE49-F238E27FC236}">
                    <a16:creationId xmlns:a16="http://schemas.microsoft.com/office/drawing/2014/main" id="{D38DE1D4-0DB7-4A7D-937F-EA478637FF26}"/>
                  </a:ext>
                </a:extLst>
              </p:cNvPr>
              <p:cNvSpPr txBox="1"/>
              <p:nvPr/>
            </p:nvSpPr>
            <p:spPr>
              <a:xfrm>
                <a:off x="3481449" y="1669148"/>
                <a:ext cx="5289608" cy="30710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2000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แนวทาง</a:t>
                </a:r>
                <a:br>
                  <a:rPr lang="th-TH" sz="2000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</a:br>
                <a:r>
                  <a:rPr lang="th-TH" sz="18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หน่วยงานภายในสำนักงานอธิการบดีจัดทำแผนการเบิกจ่ายงบประมาณ และเบิกจ่ายงบประมาณให้เป็นตามไตรมาส ที่มหาวิทยาลัยกำหนด</a:t>
                </a:r>
                <a:br>
                  <a:rPr lang="th-TH" sz="18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</a:br>
                <a:r>
                  <a:rPr lang="th-TH" sz="1800" b="1" u="sng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ตัวอย่าง</a:t>
                </a:r>
                <a:r>
                  <a:rPr lang="th-TH" sz="18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 การรายงานผลการเบิกจ่ายงบประมาณ เช่น</a:t>
                </a:r>
                <a:br>
                  <a:rPr lang="th-TH" sz="18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</a:br>
                <a:r>
                  <a:rPr lang="th-TH" sz="18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งบประมาณทั้งหมดที่ได้รับจัดสรร จำนวน 100 บาท</a:t>
                </a:r>
                <a:br>
                  <a:rPr lang="th-TH" sz="18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</a:br>
                <a:r>
                  <a:rPr lang="th-TH" sz="18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งบประมาณที่หน่วยงานเบิกจ่าย จำนวน  80 บาท</a:t>
                </a:r>
              </a:p>
              <a:p>
                <a:r>
                  <a:rPr lang="th-TH" sz="18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คิดเป็น ร้อยละ </a:t>
                </a:r>
                <a:r>
                  <a:rPr lang="en-US" sz="1800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=</a:t>
                </a:r>
                <a:r>
                  <a:rPr lang="en-US" sz="18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  <a:r>
                  <a:rPr lang="th-TH" sz="18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h-TH" sz="1800" i="1" smtClean="0">
                            <a:latin typeface="Cambria Math" panose="02040503050406030204" pitchFamily="18" charset="0"/>
                            <a:cs typeface="TH SarabunIT๙" panose="020B0500040200020003" pitchFamily="34" charset="-34"/>
                          </a:rPr>
                        </m:ctrlPr>
                      </m:fPr>
                      <m:num>
                        <m:r>
                          <a:rPr lang="th-TH" sz="1800" b="0" i="1" smtClean="0">
                            <a:latin typeface="Cambria Math" panose="02040503050406030204" pitchFamily="18" charset="0"/>
                            <a:cs typeface="TH SarabunIT๙" panose="020B0500040200020003" pitchFamily="34" charset="-34"/>
                          </a:rPr>
                          <m:t>80</m:t>
                        </m:r>
                      </m:num>
                      <m:den>
                        <m:r>
                          <a:rPr lang="th-TH" sz="1800" b="0" i="1" smtClean="0">
                            <a:latin typeface="Cambria Math" panose="02040503050406030204" pitchFamily="18" charset="0"/>
                            <a:cs typeface="TH SarabunIT๙" panose="020B0500040200020003" pitchFamily="34" charset="-34"/>
                          </a:rPr>
                          <m:t>100</m:t>
                        </m:r>
                      </m:den>
                    </m:f>
                  </m:oMath>
                </a14:m>
                <a:r>
                  <a:rPr lang="th-TH" sz="18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  <a14:m>
                  <m:oMath xmlns:m="http://schemas.openxmlformats.org/officeDocument/2006/math">
                    <m:r>
                      <a:rPr lang="th-TH" sz="1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H SarabunIT๙" panose="020B0500040200020003" pitchFamily="34" charset="-34"/>
                      </a:rPr>
                      <m:t>×</m:t>
                    </m:r>
                    <m:r>
                      <a:rPr lang="th-TH" sz="1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H SarabunIT๙" panose="020B0500040200020003" pitchFamily="34" charset="-34"/>
                      </a:rPr>
                      <m:t>100</m:t>
                    </m:r>
                  </m:oMath>
                </a14:m>
                <a:r>
                  <a:rPr lang="th-TH" sz="18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  <a:r>
                  <a:rPr lang="en-US" sz="1800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=  </a:t>
                </a:r>
                <a:r>
                  <a:rPr lang="en-US" sz="2400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80</a:t>
                </a:r>
                <a:endParaRPr lang="th-TH" sz="2400" b="1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  <a:p>
                <a:endParaRPr lang="th-TH" sz="1800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  <a:p>
                <a:br>
                  <a:rPr lang="th-TH" sz="2000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</a:br>
                <a:r>
                  <a:rPr lang="th-TH" sz="2000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 </a:t>
                </a:r>
              </a:p>
            </p:txBody>
          </p:sp>
        </mc:Choice>
        <mc:Fallback xmlns="">
          <p:sp>
            <p:nvSpPr>
              <p:cNvPr id="2" name="กล่องข้อความ 1">
                <a:extLst>
                  <a:ext uri="{FF2B5EF4-FFF2-40B4-BE49-F238E27FC236}">
                    <a16:creationId xmlns:a16="http://schemas.microsoft.com/office/drawing/2014/main" id="{D38DE1D4-0DB7-4A7D-937F-EA478637FF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1449" y="1669148"/>
                <a:ext cx="5289608" cy="3071097"/>
              </a:xfrm>
              <a:prstGeom prst="rect">
                <a:avLst/>
              </a:prstGeom>
              <a:blipFill>
                <a:blip r:embed="rId3"/>
                <a:stretch>
                  <a:fillRect l="-1152" t="-1389" b="-2381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Oval 35">
            <a:extLst>
              <a:ext uri="{FF2B5EF4-FFF2-40B4-BE49-F238E27FC236}">
                <a16:creationId xmlns:a16="http://schemas.microsoft.com/office/drawing/2014/main" id="{FE9CFAB1-3617-4366-8DC2-769A1F587213}"/>
              </a:ext>
            </a:extLst>
          </p:cNvPr>
          <p:cNvSpPr/>
          <p:nvPr/>
        </p:nvSpPr>
        <p:spPr>
          <a:xfrm>
            <a:off x="256569" y="53827"/>
            <a:ext cx="471916" cy="540997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Donut 24">
            <a:extLst>
              <a:ext uri="{FF2B5EF4-FFF2-40B4-BE49-F238E27FC236}">
                <a16:creationId xmlns:a16="http://schemas.microsoft.com/office/drawing/2014/main" id="{505F8F62-EB08-4127-B8CC-9AF85CC6B079}"/>
              </a:ext>
            </a:extLst>
          </p:cNvPr>
          <p:cNvSpPr/>
          <p:nvPr/>
        </p:nvSpPr>
        <p:spPr>
          <a:xfrm>
            <a:off x="328843" y="794828"/>
            <a:ext cx="399642" cy="285659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" name="แผนผังลำดับงาน: ตัวเชื่อมต่อ 2">
            <a:extLst>
              <a:ext uri="{FF2B5EF4-FFF2-40B4-BE49-F238E27FC236}">
                <a16:creationId xmlns:a16="http://schemas.microsoft.com/office/drawing/2014/main" id="{2A047F5A-60DF-42B1-85CE-49E528BA20D6}"/>
              </a:ext>
            </a:extLst>
          </p:cNvPr>
          <p:cNvSpPr/>
          <p:nvPr/>
        </p:nvSpPr>
        <p:spPr>
          <a:xfrm>
            <a:off x="376322" y="1444466"/>
            <a:ext cx="959755" cy="896156"/>
          </a:xfrm>
          <a:prstGeom prst="flowChartConnector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2" name="แผนผังลำดับงาน: ตัวเชื่อมต่อ 41">
            <a:extLst>
              <a:ext uri="{FF2B5EF4-FFF2-40B4-BE49-F238E27FC236}">
                <a16:creationId xmlns:a16="http://schemas.microsoft.com/office/drawing/2014/main" id="{88C27DCF-60EC-446E-875D-DD687CC51BD9}"/>
              </a:ext>
            </a:extLst>
          </p:cNvPr>
          <p:cNvSpPr/>
          <p:nvPr/>
        </p:nvSpPr>
        <p:spPr>
          <a:xfrm>
            <a:off x="1600676" y="1489549"/>
            <a:ext cx="959755" cy="896156"/>
          </a:xfrm>
          <a:prstGeom prst="flowChartConnector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3" name="แผนผังลำดับงาน: ตัวเชื่อมต่อ 42">
            <a:extLst>
              <a:ext uri="{FF2B5EF4-FFF2-40B4-BE49-F238E27FC236}">
                <a16:creationId xmlns:a16="http://schemas.microsoft.com/office/drawing/2014/main" id="{23B489FC-1F58-4845-8115-6F23CCBAA8AA}"/>
              </a:ext>
            </a:extLst>
          </p:cNvPr>
          <p:cNvSpPr/>
          <p:nvPr/>
        </p:nvSpPr>
        <p:spPr>
          <a:xfrm>
            <a:off x="288991" y="3187241"/>
            <a:ext cx="959755" cy="896156"/>
          </a:xfrm>
          <a:prstGeom prst="flowChartConnector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4" name="แผนผังลำดับงาน: ตัวเชื่อมต่อ 43">
            <a:extLst>
              <a:ext uri="{FF2B5EF4-FFF2-40B4-BE49-F238E27FC236}">
                <a16:creationId xmlns:a16="http://schemas.microsoft.com/office/drawing/2014/main" id="{B5AC8DB3-1C23-4E1D-A748-BA7D6B7E6302}"/>
              </a:ext>
            </a:extLst>
          </p:cNvPr>
          <p:cNvSpPr/>
          <p:nvPr/>
        </p:nvSpPr>
        <p:spPr>
          <a:xfrm>
            <a:off x="1669309" y="3121104"/>
            <a:ext cx="959755" cy="896156"/>
          </a:xfrm>
          <a:prstGeom prst="flowChartConnector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5" name="แผนผังลำดับงาน: ตัวเชื่อมต่อ 44">
            <a:extLst>
              <a:ext uri="{FF2B5EF4-FFF2-40B4-BE49-F238E27FC236}">
                <a16:creationId xmlns:a16="http://schemas.microsoft.com/office/drawing/2014/main" id="{B042898A-CEB9-471A-9DBC-C50F068DEAE0}"/>
              </a:ext>
            </a:extLst>
          </p:cNvPr>
          <p:cNvSpPr/>
          <p:nvPr/>
        </p:nvSpPr>
        <p:spPr>
          <a:xfrm>
            <a:off x="958699" y="4713892"/>
            <a:ext cx="959755" cy="896156"/>
          </a:xfrm>
          <a:prstGeom prst="flowChartConnector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6" name="กล่องข้อความ 45">
            <a:extLst>
              <a:ext uri="{FF2B5EF4-FFF2-40B4-BE49-F238E27FC236}">
                <a16:creationId xmlns:a16="http://schemas.microsoft.com/office/drawing/2014/main" id="{F31D4D0D-962A-42CE-9D38-86A6F77756EB}"/>
              </a:ext>
            </a:extLst>
          </p:cNvPr>
          <p:cNvSpPr txBox="1"/>
          <p:nvPr/>
        </p:nvSpPr>
        <p:spPr>
          <a:xfrm>
            <a:off x="1277749" y="2411024"/>
            <a:ext cx="17209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ร้อยละ 85</a:t>
            </a:r>
            <a:b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ปี 2566</a:t>
            </a:r>
          </a:p>
        </p:txBody>
      </p:sp>
      <p:sp>
        <p:nvSpPr>
          <p:cNvPr id="47" name="กล่องข้อความ 46">
            <a:extLst>
              <a:ext uri="{FF2B5EF4-FFF2-40B4-BE49-F238E27FC236}">
                <a16:creationId xmlns:a16="http://schemas.microsoft.com/office/drawing/2014/main" id="{3B2C5AB8-E65E-48C0-9584-B813DE85CDB4}"/>
              </a:ext>
            </a:extLst>
          </p:cNvPr>
          <p:cNvSpPr txBox="1"/>
          <p:nvPr/>
        </p:nvSpPr>
        <p:spPr>
          <a:xfrm>
            <a:off x="-51190" y="4122353"/>
            <a:ext cx="17209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ร้อยละ 90</a:t>
            </a:r>
            <a:b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ปี 2567</a:t>
            </a:r>
          </a:p>
        </p:txBody>
      </p:sp>
      <p:sp>
        <p:nvSpPr>
          <p:cNvPr id="48" name="กล่องข้อความ 47">
            <a:extLst>
              <a:ext uri="{FF2B5EF4-FFF2-40B4-BE49-F238E27FC236}">
                <a16:creationId xmlns:a16="http://schemas.microsoft.com/office/drawing/2014/main" id="{69A96A2E-B728-4E90-A301-02D47B64726D}"/>
              </a:ext>
            </a:extLst>
          </p:cNvPr>
          <p:cNvSpPr txBox="1"/>
          <p:nvPr/>
        </p:nvSpPr>
        <p:spPr>
          <a:xfrm>
            <a:off x="1336077" y="4052400"/>
            <a:ext cx="17209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ร้อยละ 95</a:t>
            </a:r>
            <a:b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ปี 2568</a:t>
            </a:r>
          </a:p>
        </p:txBody>
      </p:sp>
      <p:sp>
        <p:nvSpPr>
          <p:cNvPr id="49" name="กล่องข้อความ 48">
            <a:extLst>
              <a:ext uri="{FF2B5EF4-FFF2-40B4-BE49-F238E27FC236}">
                <a16:creationId xmlns:a16="http://schemas.microsoft.com/office/drawing/2014/main" id="{4D741483-AE03-4EC0-9A16-13372F537F2E}"/>
              </a:ext>
            </a:extLst>
          </p:cNvPr>
          <p:cNvSpPr txBox="1"/>
          <p:nvPr/>
        </p:nvSpPr>
        <p:spPr>
          <a:xfrm>
            <a:off x="578091" y="5557941"/>
            <a:ext cx="17209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ร้อยละ 100</a:t>
            </a:r>
            <a:b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ปี 2569</a:t>
            </a:r>
          </a:p>
        </p:txBody>
      </p:sp>
    </p:spTree>
    <p:extLst>
      <p:ext uri="{BB962C8B-B14F-4D97-AF65-F5344CB8AC3E}">
        <p14:creationId xmlns:p14="http://schemas.microsoft.com/office/powerpoint/2010/main" val="14435147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72C5F8A4-C5A1-454F-AE15-908D4D008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สี่เหลี่ยมผืนผ้า: มุมมน 5">
            <a:extLst>
              <a:ext uri="{FF2B5EF4-FFF2-40B4-BE49-F238E27FC236}">
                <a16:creationId xmlns:a16="http://schemas.microsoft.com/office/drawing/2014/main" id="{0238FFE8-BB5F-47EB-AA90-1584B2B53B67}"/>
              </a:ext>
            </a:extLst>
          </p:cNvPr>
          <p:cNvSpPr/>
          <p:nvPr/>
        </p:nvSpPr>
        <p:spPr>
          <a:xfrm>
            <a:off x="0" y="61459"/>
            <a:ext cx="9064246" cy="52322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                     </a:t>
            </a:r>
            <a:r>
              <a:rPr lang="th-TH" sz="2800" b="1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มีการ</a:t>
            </a:r>
            <a:r>
              <a:rPr lang="th-TH" sz="2800" b="1" dirty="0">
                <a:solidFill>
                  <a:srgbClr val="FF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พัฒนาการบริการ</a:t>
            </a:r>
            <a:r>
              <a:rPr lang="th-TH" sz="2800" b="1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ให้เป็น</a:t>
            </a:r>
            <a:r>
              <a:rPr lang="th-TH" sz="2800" b="1" dirty="0">
                <a:solidFill>
                  <a:srgbClr val="FF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ระบบและมีมาตรฐาน </a:t>
            </a:r>
            <a:endParaRPr lang="th-TH" b="1" dirty="0">
              <a:solidFill>
                <a:srgbClr val="FF000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id="{CF582119-09E1-4553-B4DF-1FA0769EB335}"/>
              </a:ext>
            </a:extLst>
          </p:cNvPr>
          <p:cNvSpPr txBox="1"/>
          <p:nvPr/>
        </p:nvSpPr>
        <p:spPr>
          <a:xfrm>
            <a:off x="373633" y="105640"/>
            <a:ext cx="29502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เป้าประสงค์ที่ 2 </a:t>
            </a:r>
            <a:r>
              <a:rPr lang="en-US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(G2)</a:t>
            </a:r>
            <a:endParaRPr lang="th-TH" b="1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17" name="ตาราง 16">
            <a:extLst>
              <a:ext uri="{FF2B5EF4-FFF2-40B4-BE49-F238E27FC236}">
                <a16:creationId xmlns:a16="http://schemas.microsoft.com/office/drawing/2014/main" id="{9F6440BA-D4E2-407A-9121-DD10467753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1013062"/>
              </p:ext>
            </p:extLst>
          </p:nvPr>
        </p:nvGraphicFramePr>
        <p:xfrm>
          <a:off x="201657" y="809454"/>
          <a:ext cx="8594508" cy="5276344"/>
        </p:xfrm>
        <a:graphic>
          <a:graphicData uri="http://schemas.openxmlformats.org/drawingml/2006/table">
            <a:tbl>
              <a:tblPr firstRow="1" firstCol="1" bandRow="1"/>
              <a:tblGrid>
                <a:gridCol w="3843870">
                  <a:extLst>
                    <a:ext uri="{9D8B030D-6E8A-4147-A177-3AD203B41FA5}">
                      <a16:colId xmlns:a16="http://schemas.microsoft.com/office/drawing/2014/main" val="1065453448"/>
                    </a:ext>
                  </a:extLst>
                </a:gridCol>
                <a:gridCol w="4750638">
                  <a:extLst>
                    <a:ext uri="{9D8B030D-6E8A-4147-A177-3AD203B41FA5}">
                      <a16:colId xmlns:a16="http://schemas.microsoft.com/office/drawing/2014/main" val="900465647"/>
                    </a:ext>
                  </a:extLst>
                </a:gridCol>
              </a:tblGrid>
              <a:tr h="278165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1688320"/>
                  </a:ext>
                </a:extLst>
              </a:tr>
              <a:tr h="7605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6690" algn="l"/>
                        </a:tabLst>
                        <a:defRPr/>
                      </a:pPr>
                      <a:endParaRPr lang="en-US" sz="24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7200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คำอธิบายตัวชี้วัด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2400" b="1" dirty="0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2400" b="1" dirty="0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2400" b="1" dirty="0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2400" b="1" dirty="0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2400" b="1" dirty="0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2400" b="1" dirty="0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2400" b="1" dirty="0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2400" b="1" dirty="0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2400" b="1" dirty="0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7676597"/>
                  </a:ext>
                </a:extLst>
              </a:tr>
              <a:tr h="3247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6690" algn="l"/>
                        </a:tabLst>
                        <a:defRPr/>
                      </a:pP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ผู้กำกับตัวชี้วัด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7200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หัวหน้างานบริหารบุคคลและนิติการ กองกลาง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6764717"/>
                  </a:ext>
                </a:extLst>
              </a:tr>
              <a:tr h="3247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6690" algn="l"/>
                        </a:tabLst>
                        <a:defRPr/>
                      </a:pP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ผู้จัดเก็บและรายงาน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7200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1449250"/>
                  </a:ext>
                </a:extLst>
              </a:tr>
            </a:tbl>
          </a:graphicData>
        </a:graphic>
      </p:graphicFrame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F0270E53-9EEE-421F-A3EE-35BB302C1D67}"/>
              </a:ext>
            </a:extLst>
          </p:cNvPr>
          <p:cNvSpPr txBox="1"/>
          <p:nvPr/>
        </p:nvSpPr>
        <p:spPr>
          <a:xfrm>
            <a:off x="485870" y="809454"/>
            <a:ext cx="5624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KPI-3 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จำนวนคู่มือการปฏิบัติงานและนำมาใช้งานได้จริง</a:t>
            </a:r>
            <a:endParaRPr lang="en-US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6" name="รูปภาพ 25">
            <a:extLst>
              <a:ext uri="{FF2B5EF4-FFF2-40B4-BE49-F238E27FC236}">
                <a16:creationId xmlns:a16="http://schemas.microsoft.com/office/drawing/2014/main" id="{1FF1FE50-8926-410A-AD8B-9EBF8E58E0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15" y="1446230"/>
            <a:ext cx="875557" cy="875557"/>
          </a:xfrm>
          <a:prstGeom prst="rect">
            <a:avLst/>
          </a:prstGeom>
        </p:spPr>
      </p:pic>
      <p:pic>
        <p:nvPicPr>
          <p:cNvPr id="18" name="รูปภาพ 17">
            <a:extLst>
              <a:ext uri="{FF2B5EF4-FFF2-40B4-BE49-F238E27FC236}">
                <a16:creationId xmlns:a16="http://schemas.microsoft.com/office/drawing/2014/main" id="{FF66EC82-5E17-41FF-B7BB-DE287F910C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677" y="1430372"/>
            <a:ext cx="875557" cy="875557"/>
          </a:xfrm>
          <a:prstGeom prst="rect">
            <a:avLst/>
          </a:prstGeom>
        </p:spPr>
      </p:pic>
      <p:pic>
        <p:nvPicPr>
          <p:cNvPr id="19" name="รูปภาพ 18">
            <a:extLst>
              <a:ext uri="{FF2B5EF4-FFF2-40B4-BE49-F238E27FC236}">
                <a16:creationId xmlns:a16="http://schemas.microsoft.com/office/drawing/2014/main" id="{C2B900C3-86E9-4AC6-8844-2C67B42AF0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18" y="3191165"/>
            <a:ext cx="875557" cy="875557"/>
          </a:xfrm>
          <a:prstGeom prst="rect">
            <a:avLst/>
          </a:prstGeom>
        </p:spPr>
      </p:pic>
      <p:pic>
        <p:nvPicPr>
          <p:cNvPr id="20" name="รูปภาพ 19">
            <a:extLst>
              <a:ext uri="{FF2B5EF4-FFF2-40B4-BE49-F238E27FC236}">
                <a16:creationId xmlns:a16="http://schemas.microsoft.com/office/drawing/2014/main" id="{E43C74B6-9ED5-4A46-BF11-F0B4B8425F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933" y="1455983"/>
            <a:ext cx="875557" cy="875557"/>
          </a:xfrm>
          <a:prstGeom prst="rect">
            <a:avLst/>
          </a:prstGeom>
        </p:spPr>
      </p:pic>
      <p:pic>
        <p:nvPicPr>
          <p:cNvPr id="21" name="รูปภาพ 20">
            <a:extLst>
              <a:ext uri="{FF2B5EF4-FFF2-40B4-BE49-F238E27FC236}">
                <a16:creationId xmlns:a16="http://schemas.microsoft.com/office/drawing/2014/main" id="{3D7B4AD3-C353-42D5-A8C7-590BF05678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93" y="1778349"/>
            <a:ext cx="500641" cy="491762"/>
          </a:xfrm>
          <a:prstGeom prst="rect">
            <a:avLst/>
          </a:prstGeom>
        </p:spPr>
      </p:pic>
      <p:pic>
        <p:nvPicPr>
          <p:cNvPr id="22" name="รูปภาพ 21">
            <a:extLst>
              <a:ext uri="{FF2B5EF4-FFF2-40B4-BE49-F238E27FC236}">
                <a16:creationId xmlns:a16="http://schemas.microsoft.com/office/drawing/2014/main" id="{512C0066-C038-4C5E-9CD5-A3255A4073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455" y="1778349"/>
            <a:ext cx="500641" cy="491762"/>
          </a:xfrm>
          <a:prstGeom prst="rect">
            <a:avLst/>
          </a:prstGeom>
        </p:spPr>
      </p:pic>
      <p:pic>
        <p:nvPicPr>
          <p:cNvPr id="23" name="รูปภาพ 22">
            <a:extLst>
              <a:ext uri="{FF2B5EF4-FFF2-40B4-BE49-F238E27FC236}">
                <a16:creationId xmlns:a16="http://schemas.microsoft.com/office/drawing/2014/main" id="{B8507FA3-8C95-4AC9-A9B8-A279A319CF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303" y="3500242"/>
            <a:ext cx="500641" cy="491762"/>
          </a:xfrm>
          <a:prstGeom prst="rect">
            <a:avLst/>
          </a:prstGeom>
        </p:spPr>
      </p:pic>
      <p:pic>
        <p:nvPicPr>
          <p:cNvPr id="24" name="รูปภาพ 23">
            <a:extLst>
              <a:ext uri="{FF2B5EF4-FFF2-40B4-BE49-F238E27FC236}">
                <a16:creationId xmlns:a16="http://schemas.microsoft.com/office/drawing/2014/main" id="{D2EC1AD1-2BC6-4CCB-894F-7EB24F9D9E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983" y="1788102"/>
            <a:ext cx="500641" cy="491762"/>
          </a:xfrm>
          <a:prstGeom prst="rect">
            <a:avLst/>
          </a:prstGeom>
        </p:spPr>
      </p:pic>
      <p:sp>
        <p:nvSpPr>
          <p:cNvPr id="28" name="กล่องข้อความ 27">
            <a:extLst>
              <a:ext uri="{FF2B5EF4-FFF2-40B4-BE49-F238E27FC236}">
                <a16:creationId xmlns:a16="http://schemas.microsoft.com/office/drawing/2014/main" id="{296D9CC1-4148-40BE-BD7B-CD51B3941B87}"/>
              </a:ext>
            </a:extLst>
          </p:cNvPr>
          <p:cNvSpPr txBox="1"/>
          <p:nvPr/>
        </p:nvSpPr>
        <p:spPr>
          <a:xfrm>
            <a:off x="-4934" y="2476373"/>
            <a:ext cx="17209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ปี 2565</a:t>
            </a:r>
          </a:p>
        </p:txBody>
      </p:sp>
      <p:sp>
        <p:nvSpPr>
          <p:cNvPr id="29" name="กล่องข้อความ 28">
            <a:extLst>
              <a:ext uri="{FF2B5EF4-FFF2-40B4-BE49-F238E27FC236}">
                <a16:creationId xmlns:a16="http://schemas.microsoft.com/office/drawing/2014/main" id="{F8DD2DDE-4CE5-4DA0-9EBC-E2B6332658B3}"/>
              </a:ext>
            </a:extLst>
          </p:cNvPr>
          <p:cNvSpPr txBox="1"/>
          <p:nvPr/>
        </p:nvSpPr>
        <p:spPr>
          <a:xfrm>
            <a:off x="1109727" y="2509053"/>
            <a:ext cx="17209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ปี 2566</a:t>
            </a:r>
          </a:p>
        </p:txBody>
      </p:sp>
      <p:sp>
        <p:nvSpPr>
          <p:cNvPr id="30" name="กล่องข้อความ 29">
            <a:extLst>
              <a:ext uri="{FF2B5EF4-FFF2-40B4-BE49-F238E27FC236}">
                <a16:creationId xmlns:a16="http://schemas.microsoft.com/office/drawing/2014/main" id="{EADC7AFC-C24D-4AE9-A6F8-8BB50F14CB89}"/>
              </a:ext>
            </a:extLst>
          </p:cNvPr>
          <p:cNvSpPr txBox="1"/>
          <p:nvPr/>
        </p:nvSpPr>
        <p:spPr>
          <a:xfrm>
            <a:off x="525569" y="4110729"/>
            <a:ext cx="17209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ปี 2568</a:t>
            </a:r>
          </a:p>
        </p:txBody>
      </p:sp>
      <p:sp>
        <p:nvSpPr>
          <p:cNvPr id="31" name="กล่องข้อความ 30">
            <a:extLst>
              <a:ext uri="{FF2B5EF4-FFF2-40B4-BE49-F238E27FC236}">
                <a16:creationId xmlns:a16="http://schemas.microsoft.com/office/drawing/2014/main" id="{D2760EB0-28C2-47E6-905C-4B7EA4416DFE}"/>
              </a:ext>
            </a:extLst>
          </p:cNvPr>
          <p:cNvSpPr txBox="1"/>
          <p:nvPr/>
        </p:nvSpPr>
        <p:spPr>
          <a:xfrm>
            <a:off x="2534325" y="2518806"/>
            <a:ext cx="17209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ปี 2567</a:t>
            </a:r>
          </a:p>
        </p:txBody>
      </p:sp>
      <p:sp>
        <p:nvSpPr>
          <p:cNvPr id="25" name="Oval 35">
            <a:extLst>
              <a:ext uri="{FF2B5EF4-FFF2-40B4-BE49-F238E27FC236}">
                <a16:creationId xmlns:a16="http://schemas.microsoft.com/office/drawing/2014/main" id="{F414484F-A133-45DC-8D3A-9213839CA860}"/>
              </a:ext>
            </a:extLst>
          </p:cNvPr>
          <p:cNvSpPr/>
          <p:nvPr/>
        </p:nvSpPr>
        <p:spPr>
          <a:xfrm>
            <a:off x="201657" y="31878"/>
            <a:ext cx="471916" cy="540997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7" name="รูปภาพ 26">
            <a:extLst>
              <a:ext uri="{FF2B5EF4-FFF2-40B4-BE49-F238E27FC236}">
                <a16:creationId xmlns:a16="http://schemas.microsoft.com/office/drawing/2014/main" id="{72667C13-18F7-4B92-88BD-A8B77B9CA7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675" y="3141448"/>
            <a:ext cx="875557" cy="875557"/>
          </a:xfrm>
          <a:prstGeom prst="rect">
            <a:avLst/>
          </a:prstGeom>
        </p:spPr>
      </p:pic>
      <p:pic>
        <p:nvPicPr>
          <p:cNvPr id="33" name="รูปภาพ 32">
            <a:extLst>
              <a:ext uri="{FF2B5EF4-FFF2-40B4-BE49-F238E27FC236}">
                <a16:creationId xmlns:a16="http://schemas.microsoft.com/office/drawing/2014/main" id="{1E64539A-CD3B-40EE-B81A-E0A403EC2A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460" y="3450525"/>
            <a:ext cx="500641" cy="491762"/>
          </a:xfrm>
          <a:prstGeom prst="rect">
            <a:avLst/>
          </a:prstGeom>
        </p:spPr>
      </p:pic>
      <p:sp>
        <p:nvSpPr>
          <p:cNvPr id="34" name="กล่องข้อความ 33">
            <a:extLst>
              <a:ext uri="{FF2B5EF4-FFF2-40B4-BE49-F238E27FC236}">
                <a16:creationId xmlns:a16="http://schemas.microsoft.com/office/drawing/2014/main" id="{385A73AE-8C0E-4577-8A4E-77884CFF35A3}"/>
              </a:ext>
            </a:extLst>
          </p:cNvPr>
          <p:cNvSpPr txBox="1"/>
          <p:nvPr/>
        </p:nvSpPr>
        <p:spPr>
          <a:xfrm>
            <a:off x="1970212" y="4135721"/>
            <a:ext cx="17209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ปี 2569</a:t>
            </a:r>
          </a:p>
        </p:txBody>
      </p:sp>
      <p:sp>
        <p:nvSpPr>
          <p:cNvPr id="35" name="กล่องข้อความ 34">
            <a:extLst>
              <a:ext uri="{FF2B5EF4-FFF2-40B4-BE49-F238E27FC236}">
                <a16:creationId xmlns:a16="http://schemas.microsoft.com/office/drawing/2014/main" id="{807BB66A-5B5F-46A1-A124-6580DFDBEE6D}"/>
              </a:ext>
            </a:extLst>
          </p:cNvPr>
          <p:cNvSpPr txBox="1"/>
          <p:nvPr/>
        </p:nvSpPr>
        <p:spPr>
          <a:xfrm>
            <a:off x="453280" y="1675052"/>
            <a:ext cx="9006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4 เรื่อง</a:t>
            </a:r>
          </a:p>
        </p:txBody>
      </p:sp>
      <p:sp>
        <p:nvSpPr>
          <p:cNvPr id="40" name="กล่องข้อความ 39">
            <a:extLst>
              <a:ext uri="{FF2B5EF4-FFF2-40B4-BE49-F238E27FC236}">
                <a16:creationId xmlns:a16="http://schemas.microsoft.com/office/drawing/2014/main" id="{1F25D5C4-4C42-4CCA-B829-E5CAA4C2D3D4}"/>
              </a:ext>
            </a:extLst>
          </p:cNvPr>
          <p:cNvSpPr txBox="1"/>
          <p:nvPr/>
        </p:nvSpPr>
        <p:spPr>
          <a:xfrm>
            <a:off x="1582625" y="1657351"/>
            <a:ext cx="9006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4 เรื่อง</a:t>
            </a:r>
          </a:p>
        </p:txBody>
      </p:sp>
      <p:sp>
        <p:nvSpPr>
          <p:cNvPr id="41" name="กล่องข้อความ 40">
            <a:extLst>
              <a:ext uri="{FF2B5EF4-FFF2-40B4-BE49-F238E27FC236}">
                <a16:creationId xmlns:a16="http://schemas.microsoft.com/office/drawing/2014/main" id="{3C575E27-792B-4B10-90B9-D3FEBEB906F1}"/>
              </a:ext>
            </a:extLst>
          </p:cNvPr>
          <p:cNvSpPr txBox="1"/>
          <p:nvPr/>
        </p:nvSpPr>
        <p:spPr>
          <a:xfrm>
            <a:off x="2980706" y="1687354"/>
            <a:ext cx="9006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เรื่อง</a:t>
            </a:r>
          </a:p>
        </p:txBody>
      </p:sp>
      <p:sp>
        <p:nvSpPr>
          <p:cNvPr id="42" name="กล่องข้อความ 41">
            <a:extLst>
              <a:ext uri="{FF2B5EF4-FFF2-40B4-BE49-F238E27FC236}">
                <a16:creationId xmlns:a16="http://schemas.microsoft.com/office/drawing/2014/main" id="{55856CD0-CB9A-44C7-8EAD-62199B996D53}"/>
              </a:ext>
            </a:extLst>
          </p:cNvPr>
          <p:cNvSpPr txBox="1"/>
          <p:nvPr/>
        </p:nvSpPr>
        <p:spPr>
          <a:xfrm>
            <a:off x="2320470" y="3317743"/>
            <a:ext cx="9006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เรื่อง</a:t>
            </a:r>
          </a:p>
        </p:txBody>
      </p:sp>
      <p:sp>
        <p:nvSpPr>
          <p:cNvPr id="43" name="กล่องข้อความ 42">
            <a:extLst>
              <a:ext uri="{FF2B5EF4-FFF2-40B4-BE49-F238E27FC236}">
                <a16:creationId xmlns:a16="http://schemas.microsoft.com/office/drawing/2014/main" id="{D1E24F5F-BCD9-4A5F-89D6-AC005C7445C2}"/>
              </a:ext>
            </a:extLst>
          </p:cNvPr>
          <p:cNvSpPr txBox="1"/>
          <p:nvPr/>
        </p:nvSpPr>
        <p:spPr>
          <a:xfrm>
            <a:off x="915401" y="3372580"/>
            <a:ext cx="9006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เรื่อง</a:t>
            </a:r>
          </a:p>
        </p:txBody>
      </p:sp>
      <p:sp>
        <p:nvSpPr>
          <p:cNvPr id="44" name="กล่องข้อความ 43">
            <a:extLst>
              <a:ext uri="{FF2B5EF4-FFF2-40B4-BE49-F238E27FC236}">
                <a16:creationId xmlns:a16="http://schemas.microsoft.com/office/drawing/2014/main" id="{3B2AE57B-3C93-41C1-A1E8-0D6B30F95D8E}"/>
              </a:ext>
            </a:extLst>
          </p:cNvPr>
          <p:cNvSpPr txBox="1"/>
          <p:nvPr/>
        </p:nvSpPr>
        <p:spPr>
          <a:xfrm>
            <a:off x="4117651" y="1684970"/>
            <a:ext cx="446293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แนวทาง</a:t>
            </a:r>
          </a:p>
          <a:p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 สำรวจบุคลากรสำนักงานอธิการบดี เฉพาะกลุ่มพนักงานมหาวิทยาลัย และสำรวจการจัดทำคู่มือการปฏิบัติงาน อย่างน้อยคนละ 1 เรื่อง</a:t>
            </a:r>
            <a:b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 จำนวนบุคลากรพนักงานมหาวิทยาลัย จำนวน 112 คน</a:t>
            </a:r>
            <a:b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ระยะเวลา 5 ปี (พ.ศ. 2565 – 2569) </a:t>
            </a:r>
          </a:p>
          <a:p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การนับ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จำนวนเรื่องของคู่มือปฏิบัติงาน ในปีงบประมาณ </a:t>
            </a:r>
            <a:b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พ.ศ. 2565 – 2569 พิจารณาจาการส่งเล่มคู่มือปฏิบัติงานในการขอรับการประเมินชำนาญการของบุคลากรสายสน</a:t>
            </a:r>
            <a:r>
              <a:rPr lang="th-TH" sz="20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ุบ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สน</a:t>
            </a:r>
            <a:r>
              <a:rPr lang="th-TH" sz="20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ุน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วิชาการ</a:t>
            </a:r>
          </a:p>
        </p:txBody>
      </p:sp>
    </p:spTree>
    <p:extLst>
      <p:ext uri="{BB962C8B-B14F-4D97-AF65-F5344CB8AC3E}">
        <p14:creationId xmlns:p14="http://schemas.microsoft.com/office/powerpoint/2010/main" val="38148198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72C5F8A4-C5A1-454F-AE15-908D4D008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สี่เหลี่ยมผืนผ้า: มุมมน 5">
            <a:extLst>
              <a:ext uri="{FF2B5EF4-FFF2-40B4-BE49-F238E27FC236}">
                <a16:creationId xmlns:a16="http://schemas.microsoft.com/office/drawing/2014/main" id="{0238FFE8-BB5F-47EB-AA90-1584B2B53B67}"/>
              </a:ext>
            </a:extLst>
          </p:cNvPr>
          <p:cNvSpPr/>
          <p:nvPr/>
        </p:nvSpPr>
        <p:spPr>
          <a:xfrm>
            <a:off x="0" y="61459"/>
            <a:ext cx="9064246" cy="52322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                     มีการ</a:t>
            </a:r>
            <a:r>
              <a:rPr lang="th-TH" sz="2800" b="1" dirty="0">
                <a:solidFill>
                  <a:srgbClr val="FF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พัฒนาการบริการ</a:t>
            </a:r>
            <a:r>
              <a:rPr lang="th-TH" sz="2800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ให้เป็น</a:t>
            </a:r>
            <a:r>
              <a:rPr lang="th-TH" sz="2800" b="1" dirty="0">
                <a:solidFill>
                  <a:srgbClr val="FF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ระบบและมีมาตรฐาน </a:t>
            </a:r>
            <a:endParaRPr lang="th-TH" b="1" dirty="0">
              <a:solidFill>
                <a:srgbClr val="FF000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id="{CF582119-09E1-4553-B4DF-1FA0769EB335}"/>
              </a:ext>
            </a:extLst>
          </p:cNvPr>
          <p:cNvSpPr txBox="1"/>
          <p:nvPr/>
        </p:nvSpPr>
        <p:spPr>
          <a:xfrm>
            <a:off x="373633" y="105640"/>
            <a:ext cx="29502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เป้าประสงค์ที่ 2 </a:t>
            </a:r>
            <a:r>
              <a:rPr lang="en-US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(G2)</a:t>
            </a:r>
            <a:endParaRPr lang="th-TH" b="1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17" name="ตาราง 16">
            <a:extLst>
              <a:ext uri="{FF2B5EF4-FFF2-40B4-BE49-F238E27FC236}">
                <a16:creationId xmlns:a16="http://schemas.microsoft.com/office/drawing/2014/main" id="{9F6440BA-D4E2-407A-9121-DD10467753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4463374"/>
              </p:ext>
            </p:extLst>
          </p:nvPr>
        </p:nvGraphicFramePr>
        <p:xfrm>
          <a:off x="201657" y="809454"/>
          <a:ext cx="8594508" cy="5582540"/>
        </p:xfrm>
        <a:graphic>
          <a:graphicData uri="http://schemas.openxmlformats.org/drawingml/2006/table">
            <a:tbl>
              <a:tblPr firstRow="1" firstCol="1" bandRow="1"/>
              <a:tblGrid>
                <a:gridCol w="3862343">
                  <a:extLst>
                    <a:ext uri="{9D8B030D-6E8A-4147-A177-3AD203B41FA5}">
                      <a16:colId xmlns:a16="http://schemas.microsoft.com/office/drawing/2014/main" val="1065453448"/>
                    </a:ext>
                  </a:extLst>
                </a:gridCol>
                <a:gridCol w="4732165">
                  <a:extLst>
                    <a:ext uri="{9D8B030D-6E8A-4147-A177-3AD203B41FA5}">
                      <a16:colId xmlns:a16="http://schemas.microsoft.com/office/drawing/2014/main" val="900465647"/>
                    </a:ext>
                  </a:extLst>
                </a:gridCol>
              </a:tblGrid>
              <a:tr h="278165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1688320"/>
                  </a:ext>
                </a:extLst>
              </a:tr>
              <a:tr h="13423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6690" algn="l"/>
                        </a:tabLst>
                        <a:defRPr/>
                      </a:pPr>
                      <a:endParaRPr lang="en-US" sz="24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7200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คำอธิบายตัวชี้วัด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2400" b="1" dirty="0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2400" b="1" dirty="0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2400" b="1" dirty="0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2400" b="1" dirty="0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2400" b="1" dirty="0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2400" b="1" dirty="0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2400" b="1" dirty="0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2400" b="1" dirty="0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2400" b="1" dirty="0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7676597"/>
                  </a:ext>
                </a:extLst>
              </a:tr>
              <a:tr h="3247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6690" algn="l"/>
                        </a:tabLst>
                        <a:defRPr/>
                      </a:pP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ผู้กำกับตัวชี้วัด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7200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กองกลาง กองพัฒนานักศึกษา กองนโยบายและแผน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6764717"/>
                  </a:ext>
                </a:extLst>
              </a:tr>
              <a:tr h="3247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6690" algn="l"/>
                        </a:tabLst>
                        <a:defRPr/>
                      </a:pP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ผู้จัดเก็บและรายงาน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7200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1. น.ส.จรัสพรรณ คำ</a:t>
                      </a:r>
                      <a:r>
                        <a:rPr lang="th-TH" sz="1800" b="0" dirty="0" err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ภูแ</a:t>
                      </a:r>
                      <a:r>
                        <a:rPr lang="th-TH" sz="1800" b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สน 2. นายชัยมงคล โชติ </a:t>
                      </a:r>
                      <a:br>
                        <a:rPr lang="th-TH" sz="1800" b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</a:br>
                      <a:r>
                        <a:rPr lang="th-TH" sz="1800" b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3.น.ส.อรอนงค์ ชูเดชวัฒนา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4171639"/>
                  </a:ext>
                </a:extLst>
              </a:tr>
            </a:tbl>
          </a:graphicData>
        </a:graphic>
      </p:graphicFrame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F0270E53-9EEE-421F-A3EE-35BB302C1D67}"/>
              </a:ext>
            </a:extLst>
          </p:cNvPr>
          <p:cNvSpPr txBox="1"/>
          <p:nvPr/>
        </p:nvSpPr>
        <p:spPr>
          <a:xfrm>
            <a:off x="485870" y="809454"/>
            <a:ext cx="7891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KPI-4 </a:t>
            </a:r>
            <a:r>
              <a:rPr lang="th-TH" sz="2400" b="1" kern="1200" dirty="0">
                <a:solidFill>
                  <a:srgbClr val="FF0000"/>
                </a:solidFill>
                <a:effectLst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ค่าเฉลี่ยความพึงพอใจ</a:t>
            </a:r>
            <a:r>
              <a:rPr lang="th-TH" sz="2400" kern="1200" dirty="0">
                <a:solidFill>
                  <a:schemeClr val="dk1"/>
                </a:solidFill>
                <a:effectLst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ของผู้รับบริการต่อการให้บริการของสำนักงานอธิการบดี</a:t>
            </a:r>
            <a:endParaRPr lang="en-US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8" name="กล่องข้อความ 27">
            <a:extLst>
              <a:ext uri="{FF2B5EF4-FFF2-40B4-BE49-F238E27FC236}">
                <a16:creationId xmlns:a16="http://schemas.microsoft.com/office/drawing/2014/main" id="{296D9CC1-4148-40BE-BD7B-CD51B3941B87}"/>
              </a:ext>
            </a:extLst>
          </p:cNvPr>
          <p:cNvSpPr txBox="1"/>
          <p:nvPr/>
        </p:nvSpPr>
        <p:spPr>
          <a:xfrm>
            <a:off x="-4934" y="2476373"/>
            <a:ext cx="17209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ปี 2565</a:t>
            </a:r>
          </a:p>
        </p:txBody>
      </p:sp>
      <p:sp>
        <p:nvSpPr>
          <p:cNvPr id="29" name="กล่องข้อความ 28">
            <a:extLst>
              <a:ext uri="{FF2B5EF4-FFF2-40B4-BE49-F238E27FC236}">
                <a16:creationId xmlns:a16="http://schemas.microsoft.com/office/drawing/2014/main" id="{F8DD2DDE-4CE5-4DA0-9EBC-E2B6332658B3}"/>
              </a:ext>
            </a:extLst>
          </p:cNvPr>
          <p:cNvSpPr txBox="1"/>
          <p:nvPr/>
        </p:nvSpPr>
        <p:spPr>
          <a:xfrm>
            <a:off x="1109727" y="2509053"/>
            <a:ext cx="17209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ปี 2566</a:t>
            </a:r>
          </a:p>
        </p:txBody>
      </p:sp>
      <p:sp>
        <p:nvSpPr>
          <p:cNvPr id="30" name="กล่องข้อความ 29">
            <a:extLst>
              <a:ext uri="{FF2B5EF4-FFF2-40B4-BE49-F238E27FC236}">
                <a16:creationId xmlns:a16="http://schemas.microsoft.com/office/drawing/2014/main" id="{EADC7AFC-C24D-4AE9-A6F8-8BB50F14CB89}"/>
              </a:ext>
            </a:extLst>
          </p:cNvPr>
          <p:cNvSpPr txBox="1"/>
          <p:nvPr/>
        </p:nvSpPr>
        <p:spPr>
          <a:xfrm>
            <a:off x="528342" y="4211687"/>
            <a:ext cx="17209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ปี 2568</a:t>
            </a:r>
          </a:p>
        </p:txBody>
      </p:sp>
      <p:sp>
        <p:nvSpPr>
          <p:cNvPr id="31" name="กล่องข้อความ 30">
            <a:extLst>
              <a:ext uri="{FF2B5EF4-FFF2-40B4-BE49-F238E27FC236}">
                <a16:creationId xmlns:a16="http://schemas.microsoft.com/office/drawing/2014/main" id="{D2760EB0-28C2-47E6-905C-4B7EA4416DFE}"/>
              </a:ext>
            </a:extLst>
          </p:cNvPr>
          <p:cNvSpPr txBox="1"/>
          <p:nvPr/>
        </p:nvSpPr>
        <p:spPr>
          <a:xfrm>
            <a:off x="2534325" y="2518806"/>
            <a:ext cx="17209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ปี 2567</a:t>
            </a:r>
          </a:p>
        </p:txBody>
      </p:sp>
      <p:sp>
        <p:nvSpPr>
          <p:cNvPr id="25" name="Oval 35">
            <a:extLst>
              <a:ext uri="{FF2B5EF4-FFF2-40B4-BE49-F238E27FC236}">
                <a16:creationId xmlns:a16="http://schemas.microsoft.com/office/drawing/2014/main" id="{F414484F-A133-45DC-8D3A-9213839CA860}"/>
              </a:ext>
            </a:extLst>
          </p:cNvPr>
          <p:cNvSpPr/>
          <p:nvPr/>
        </p:nvSpPr>
        <p:spPr>
          <a:xfrm>
            <a:off x="201657" y="31878"/>
            <a:ext cx="471916" cy="540997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กล่องข้อความ 33">
            <a:extLst>
              <a:ext uri="{FF2B5EF4-FFF2-40B4-BE49-F238E27FC236}">
                <a16:creationId xmlns:a16="http://schemas.microsoft.com/office/drawing/2014/main" id="{385A73AE-8C0E-4577-8A4E-77884CFF35A3}"/>
              </a:ext>
            </a:extLst>
          </p:cNvPr>
          <p:cNvSpPr txBox="1"/>
          <p:nvPr/>
        </p:nvSpPr>
        <p:spPr>
          <a:xfrm>
            <a:off x="1961499" y="4161970"/>
            <a:ext cx="17209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ปี 2569</a:t>
            </a:r>
          </a:p>
        </p:txBody>
      </p:sp>
      <p:pic>
        <p:nvPicPr>
          <p:cNvPr id="40" name="รูปภาพ 39">
            <a:extLst>
              <a:ext uri="{FF2B5EF4-FFF2-40B4-BE49-F238E27FC236}">
                <a16:creationId xmlns:a16="http://schemas.microsoft.com/office/drawing/2014/main" id="{9E94DFAE-FF23-434D-BCEF-855CD38703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35" y="1425705"/>
            <a:ext cx="1028139" cy="943634"/>
          </a:xfrm>
          <a:prstGeom prst="rect">
            <a:avLst/>
          </a:prstGeom>
        </p:spPr>
      </p:pic>
      <p:sp>
        <p:nvSpPr>
          <p:cNvPr id="41" name="กล่องข้อความ 40">
            <a:extLst>
              <a:ext uri="{FF2B5EF4-FFF2-40B4-BE49-F238E27FC236}">
                <a16:creationId xmlns:a16="http://schemas.microsoft.com/office/drawing/2014/main" id="{7948EAE0-7856-4332-A07A-93D6890DC5E9}"/>
              </a:ext>
            </a:extLst>
          </p:cNvPr>
          <p:cNvSpPr txBox="1"/>
          <p:nvPr/>
        </p:nvSpPr>
        <p:spPr>
          <a:xfrm>
            <a:off x="598802" y="1813989"/>
            <a:ext cx="7713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4.5+</a:t>
            </a:r>
            <a:endParaRPr lang="th-TH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2" name="รูปภาพ 41">
            <a:extLst>
              <a:ext uri="{FF2B5EF4-FFF2-40B4-BE49-F238E27FC236}">
                <a16:creationId xmlns:a16="http://schemas.microsoft.com/office/drawing/2014/main" id="{800126BD-0DD8-4C2B-8EC5-D90524D832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164" y="1453032"/>
            <a:ext cx="1028139" cy="943634"/>
          </a:xfrm>
          <a:prstGeom prst="rect">
            <a:avLst/>
          </a:prstGeom>
        </p:spPr>
      </p:pic>
      <p:sp>
        <p:nvSpPr>
          <p:cNvPr id="43" name="กล่องข้อความ 42">
            <a:extLst>
              <a:ext uri="{FF2B5EF4-FFF2-40B4-BE49-F238E27FC236}">
                <a16:creationId xmlns:a16="http://schemas.microsoft.com/office/drawing/2014/main" id="{6A3F9DC8-AF4A-417C-921B-DF65C1A69D63}"/>
              </a:ext>
            </a:extLst>
          </p:cNvPr>
          <p:cNvSpPr txBox="1"/>
          <p:nvPr/>
        </p:nvSpPr>
        <p:spPr>
          <a:xfrm>
            <a:off x="1872131" y="1841316"/>
            <a:ext cx="7713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4.5+</a:t>
            </a:r>
            <a:endParaRPr lang="th-TH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4" name="รูปภาพ 43">
            <a:extLst>
              <a:ext uri="{FF2B5EF4-FFF2-40B4-BE49-F238E27FC236}">
                <a16:creationId xmlns:a16="http://schemas.microsoft.com/office/drawing/2014/main" id="{82494DE9-8C07-4A89-B3DC-E5ABACAD80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483" y="1536965"/>
            <a:ext cx="1028139" cy="943634"/>
          </a:xfrm>
          <a:prstGeom prst="rect">
            <a:avLst/>
          </a:prstGeom>
        </p:spPr>
      </p:pic>
      <p:sp>
        <p:nvSpPr>
          <p:cNvPr id="45" name="กล่องข้อความ 44">
            <a:extLst>
              <a:ext uri="{FF2B5EF4-FFF2-40B4-BE49-F238E27FC236}">
                <a16:creationId xmlns:a16="http://schemas.microsoft.com/office/drawing/2014/main" id="{4AD74C92-0ABA-4E53-93D8-E30AADEE19A2}"/>
              </a:ext>
            </a:extLst>
          </p:cNvPr>
          <p:cNvSpPr txBox="1"/>
          <p:nvPr/>
        </p:nvSpPr>
        <p:spPr>
          <a:xfrm>
            <a:off x="3196450" y="1925249"/>
            <a:ext cx="7713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4.5+</a:t>
            </a:r>
            <a:endParaRPr lang="th-TH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6" name="รูปภาพ 45">
            <a:extLst>
              <a:ext uri="{FF2B5EF4-FFF2-40B4-BE49-F238E27FC236}">
                <a16:creationId xmlns:a16="http://schemas.microsoft.com/office/drawing/2014/main" id="{AF7DC691-63D7-405F-9224-61DC9E16D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360" y="3149667"/>
            <a:ext cx="1028139" cy="943634"/>
          </a:xfrm>
          <a:prstGeom prst="rect">
            <a:avLst/>
          </a:prstGeom>
        </p:spPr>
      </p:pic>
      <p:sp>
        <p:nvSpPr>
          <p:cNvPr id="47" name="กล่องข้อความ 46">
            <a:extLst>
              <a:ext uri="{FF2B5EF4-FFF2-40B4-BE49-F238E27FC236}">
                <a16:creationId xmlns:a16="http://schemas.microsoft.com/office/drawing/2014/main" id="{C4936750-3096-4FE7-830D-B898A15A6D6B}"/>
              </a:ext>
            </a:extLst>
          </p:cNvPr>
          <p:cNvSpPr txBox="1"/>
          <p:nvPr/>
        </p:nvSpPr>
        <p:spPr>
          <a:xfrm>
            <a:off x="1184327" y="3537951"/>
            <a:ext cx="7713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4.5+</a:t>
            </a:r>
            <a:endParaRPr lang="th-TH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8" name="รูปภาพ 47">
            <a:extLst>
              <a:ext uri="{FF2B5EF4-FFF2-40B4-BE49-F238E27FC236}">
                <a16:creationId xmlns:a16="http://schemas.microsoft.com/office/drawing/2014/main" id="{6277A998-80CE-4F04-84FC-9C4BBE2955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200" y="3157751"/>
            <a:ext cx="1028139" cy="943634"/>
          </a:xfrm>
          <a:prstGeom prst="rect">
            <a:avLst/>
          </a:prstGeom>
        </p:spPr>
      </p:pic>
      <p:sp>
        <p:nvSpPr>
          <p:cNvPr id="49" name="กล่องข้อความ 48">
            <a:extLst>
              <a:ext uri="{FF2B5EF4-FFF2-40B4-BE49-F238E27FC236}">
                <a16:creationId xmlns:a16="http://schemas.microsoft.com/office/drawing/2014/main" id="{AD43D69A-0F38-4788-BA49-C02520E2C1C8}"/>
              </a:ext>
            </a:extLst>
          </p:cNvPr>
          <p:cNvSpPr txBox="1"/>
          <p:nvPr/>
        </p:nvSpPr>
        <p:spPr>
          <a:xfrm>
            <a:off x="2636167" y="3546035"/>
            <a:ext cx="7713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4.5+</a:t>
            </a:r>
            <a:endParaRPr lang="th-TH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กล่องข้อความ 49">
                <a:extLst>
                  <a:ext uri="{FF2B5EF4-FFF2-40B4-BE49-F238E27FC236}">
                    <a16:creationId xmlns:a16="http://schemas.microsoft.com/office/drawing/2014/main" id="{5A31C043-0668-413E-9955-92DE4CAC290F}"/>
                  </a:ext>
                </a:extLst>
              </p:cNvPr>
              <p:cNvSpPr txBox="1"/>
              <p:nvPr/>
            </p:nvSpPr>
            <p:spPr>
              <a:xfrm>
                <a:off x="4218812" y="1583270"/>
                <a:ext cx="4653953" cy="37222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th-TH" sz="18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จัดทำแบบสำรวจความพึงพอใจของผู้รับบริการ ผู้มีส่วนได้ส่วนเสียภายใน และภายนอกสำนักงานอธิการบดี เป็นต้น โดยมีการสำรวจจากจำนวน 3 กอง ดังนี้</a:t>
                </a:r>
                <a:br>
                  <a:rPr lang="th-TH" sz="1800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</a:br>
                <a:r>
                  <a:rPr lang="th-TH" sz="1800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1. กองกลาง</a:t>
                </a:r>
                <a:r>
                  <a:rPr lang="th-TH" sz="18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ใช้ค่าเฉลี่ย 9 งาน ประกอบด้วย งานบริหารทั่วไป  งานบริหารบุคคลและนิติการ  งานคลัง  งานทรัพย์สินและรายได้  งานพัสดุ  งานประชาสัมพันธ์และโสตทัศนูปกรณ์  งานอาคารสถานที่และยานพาหนะ  หน่วยตรวจสอบภายใน โรงเรียนวิถีธรรมแห่งมหาวิทยาลัยราชภัฏสกลนคร</a:t>
                </a:r>
                <a:endParaRPr lang="en-US" sz="1800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  <a:p>
                <a:pPr lvl="0"/>
                <a:r>
                  <a:rPr lang="th-TH" sz="1800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2. กองนโยบายและแผน </a:t>
                </a:r>
                <a:endParaRPr lang="en-US" sz="1800" b="1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  <a:p>
                <a:pPr lvl="0"/>
                <a:r>
                  <a:rPr lang="th-TH" sz="1800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3. กองพัฒนานักศึกษา</a:t>
                </a:r>
              </a:p>
              <a:p>
                <a:pPr lvl="0"/>
                <a:r>
                  <a:rPr lang="th-TH" sz="18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การรายงานผลค่าเฉลี่ยสำนักงานอธิการบดีดังนี้</a:t>
                </a:r>
              </a:p>
              <a:p>
                <a:r>
                  <a:rPr lang="th-TH" sz="18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คิดเป็น ร้อยละ </a:t>
                </a:r>
                <a:r>
                  <a:rPr lang="en-US" sz="1800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=</a:t>
                </a:r>
                <a:r>
                  <a:rPr lang="en-US" sz="18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  <a:r>
                  <a:rPr lang="th-TH" sz="18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h-TH" sz="2000" i="1" smtClean="0">
                            <a:latin typeface="Cambria Math" panose="02040503050406030204" pitchFamily="18" charset="0"/>
                            <a:cs typeface="TH SarabunIT๙" panose="020B0500040200020003" pitchFamily="34" charset="-34"/>
                          </a:rPr>
                        </m:ctrlPr>
                      </m:fPr>
                      <m:num>
                        <m:r>
                          <a:rPr lang="th-TH" sz="2000" b="0" i="1" smtClean="0">
                            <a:latin typeface="Cambria Math" panose="02040503050406030204" pitchFamily="18" charset="0"/>
                            <a:cs typeface="TH SarabunIT๙" panose="020B0500040200020003" pitchFamily="34" charset="-34"/>
                          </a:rPr>
                          <m:t>(</m:t>
                        </m:r>
                        <m:r>
                          <a:rPr lang="th-TH" sz="2000" b="0" i="1" smtClean="0">
                            <a:latin typeface="Cambria Math" panose="02040503050406030204" pitchFamily="18" charset="0"/>
                            <a:cs typeface="TH SarabunIT๙" panose="020B0500040200020003" pitchFamily="34" charset="-34"/>
                          </a:rPr>
                          <m:t>ค่าเฉลี่ยกองกลาง</m:t>
                        </m:r>
                        <m:r>
                          <a:rPr lang="th-TH" sz="2000" b="0" i="1" smtClean="0">
                            <a:latin typeface="Cambria Math" panose="02040503050406030204" pitchFamily="18" charset="0"/>
                            <a:cs typeface="TH SarabunIT๙" panose="020B0500040200020003" pitchFamily="34" charset="-34"/>
                          </a:rPr>
                          <m:t>+</m:t>
                        </m:r>
                        <m:r>
                          <a:rPr lang="th-TH" sz="2000" b="0" i="1" smtClean="0">
                            <a:latin typeface="Cambria Math" panose="02040503050406030204" pitchFamily="18" charset="0"/>
                            <a:cs typeface="TH SarabunIT๙" panose="020B0500040200020003" pitchFamily="34" charset="-34"/>
                          </a:rPr>
                          <m:t>กองพัฒฯ</m:t>
                        </m:r>
                        <m:r>
                          <a:rPr lang="th-TH" sz="2000" b="0" i="1" smtClean="0">
                            <a:latin typeface="Cambria Math" panose="02040503050406030204" pitchFamily="18" charset="0"/>
                            <a:cs typeface="TH SarabunIT๙" panose="020B0500040200020003" pitchFamily="34" charset="-34"/>
                          </a:rPr>
                          <m:t>+</m:t>
                        </m:r>
                        <m:r>
                          <a:rPr lang="th-TH" sz="2000" b="0" i="1" smtClean="0">
                            <a:latin typeface="Cambria Math" panose="02040503050406030204" pitchFamily="18" charset="0"/>
                            <a:cs typeface="TH SarabunIT๙" panose="020B0500040200020003" pitchFamily="34" charset="-34"/>
                          </a:rPr>
                          <m:t>กองนโยบายแลแผน</m:t>
                        </m:r>
                        <m:r>
                          <a:rPr lang="th-TH" sz="2000" b="0" i="1" smtClean="0">
                            <a:latin typeface="Cambria Math" panose="02040503050406030204" pitchFamily="18" charset="0"/>
                            <a:cs typeface="TH SarabunIT๙" panose="020B0500040200020003" pitchFamily="34" charset="-34"/>
                          </a:rPr>
                          <m:t>)</m:t>
                        </m:r>
                      </m:num>
                      <m:den>
                        <m:r>
                          <a:rPr lang="th-TH" sz="2000" b="0" i="1" smtClean="0">
                            <a:latin typeface="Cambria Math" panose="02040503050406030204" pitchFamily="18" charset="0"/>
                            <a:cs typeface="TH SarabunIT๙" panose="020B0500040200020003" pitchFamily="34" charset="-34"/>
                          </a:rPr>
                          <m:t>3</m:t>
                        </m:r>
                      </m:den>
                    </m:f>
                  </m:oMath>
                </a14:m>
                <a:r>
                  <a:rPr lang="th-TH" sz="20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  <a14:m>
                  <m:oMath xmlns:m="http://schemas.openxmlformats.org/officeDocument/2006/math">
                    <m:r>
                      <a:rPr lang="th-TH" sz="1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H SarabunIT๙" panose="020B0500040200020003" pitchFamily="34" charset="-34"/>
                      </a:rPr>
                      <m:t>×</m:t>
                    </m:r>
                    <m:r>
                      <a:rPr lang="th-TH" sz="1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H SarabunIT๙" panose="020B0500040200020003" pitchFamily="34" charset="-34"/>
                      </a:rPr>
                      <m:t>100</m:t>
                    </m:r>
                  </m:oMath>
                </a14:m>
                <a:r>
                  <a:rPr lang="th-TH" sz="14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  <a:r>
                  <a:rPr lang="en-US" sz="2000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=….</a:t>
                </a:r>
                <a:endParaRPr lang="th-TH" sz="2800" b="1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mc:Choice>
        <mc:Fallback xmlns="">
          <p:sp>
            <p:nvSpPr>
              <p:cNvPr id="50" name="กล่องข้อความ 49">
                <a:extLst>
                  <a:ext uri="{FF2B5EF4-FFF2-40B4-BE49-F238E27FC236}">
                    <a16:creationId xmlns:a16="http://schemas.microsoft.com/office/drawing/2014/main" id="{5A31C043-0668-413E-9955-92DE4CAC29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8812" y="1583270"/>
                <a:ext cx="4653953" cy="3722237"/>
              </a:xfrm>
              <a:prstGeom prst="rect">
                <a:avLst/>
              </a:prstGeom>
              <a:blipFill>
                <a:blip r:embed="rId4"/>
                <a:stretch>
                  <a:fillRect l="-1047" t="-984" r="-524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45982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72C5F8A4-C5A1-454F-AE15-908D4D008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สี่เหลี่ยมผืนผ้า: มุมมน 5">
            <a:extLst>
              <a:ext uri="{FF2B5EF4-FFF2-40B4-BE49-F238E27FC236}">
                <a16:creationId xmlns:a16="http://schemas.microsoft.com/office/drawing/2014/main" id="{0238FFE8-BB5F-47EB-AA90-1584B2B53B67}"/>
              </a:ext>
            </a:extLst>
          </p:cNvPr>
          <p:cNvSpPr/>
          <p:nvPr/>
        </p:nvSpPr>
        <p:spPr>
          <a:xfrm>
            <a:off x="0" y="12462"/>
            <a:ext cx="9144000" cy="65952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0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                         มีการ</a:t>
            </a:r>
            <a:r>
              <a:rPr lang="th-TH" sz="2800" b="1" dirty="0">
                <a:solidFill>
                  <a:srgbClr val="FF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พัฒนาระบบสารสนเทศ</a:t>
            </a:r>
            <a:r>
              <a:rPr lang="th-TH" sz="2800" b="0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เพื่อสนับสนุนการปฏิบัติงาน (</a:t>
            </a:r>
            <a:r>
              <a:rPr lang="en-US" sz="2800" b="0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Best Practice</a:t>
            </a:r>
            <a:r>
              <a:rPr lang="th-TH" sz="2800" b="0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)</a:t>
            </a:r>
            <a:endParaRPr lang="th-TH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id="{CF582119-09E1-4553-B4DF-1FA0769EB335}"/>
              </a:ext>
            </a:extLst>
          </p:cNvPr>
          <p:cNvSpPr txBox="1"/>
          <p:nvPr/>
        </p:nvSpPr>
        <p:spPr>
          <a:xfrm>
            <a:off x="-372032" y="104387"/>
            <a:ext cx="29502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เป้าประสงค์ที่ 3 </a:t>
            </a:r>
            <a:r>
              <a:rPr lang="en-US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(G3)</a:t>
            </a:r>
            <a:endParaRPr lang="th-TH" b="1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17" name="ตาราง 16">
            <a:extLst>
              <a:ext uri="{FF2B5EF4-FFF2-40B4-BE49-F238E27FC236}">
                <a16:creationId xmlns:a16="http://schemas.microsoft.com/office/drawing/2014/main" id="{9F6440BA-D4E2-407A-9121-DD10467753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9220286"/>
              </p:ext>
            </p:extLst>
          </p:nvPr>
        </p:nvGraphicFramePr>
        <p:xfrm>
          <a:off x="274746" y="716368"/>
          <a:ext cx="8594508" cy="6177368"/>
        </p:xfrm>
        <a:graphic>
          <a:graphicData uri="http://schemas.openxmlformats.org/drawingml/2006/table">
            <a:tbl>
              <a:tblPr firstRow="1" firstCol="1" bandRow="1"/>
              <a:tblGrid>
                <a:gridCol w="3963767">
                  <a:extLst>
                    <a:ext uri="{9D8B030D-6E8A-4147-A177-3AD203B41FA5}">
                      <a16:colId xmlns:a16="http://schemas.microsoft.com/office/drawing/2014/main" val="1065453448"/>
                    </a:ext>
                  </a:extLst>
                </a:gridCol>
                <a:gridCol w="4630741">
                  <a:extLst>
                    <a:ext uri="{9D8B030D-6E8A-4147-A177-3AD203B41FA5}">
                      <a16:colId xmlns:a16="http://schemas.microsoft.com/office/drawing/2014/main" val="900465647"/>
                    </a:ext>
                  </a:extLst>
                </a:gridCol>
              </a:tblGrid>
              <a:tr h="48109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1688320"/>
                  </a:ext>
                </a:extLst>
              </a:tr>
              <a:tr h="492625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6690" algn="l"/>
                        </a:tabLst>
                        <a:defRPr/>
                      </a:pPr>
                      <a:endParaRPr lang="en-US" sz="24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7200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คำอธิบายตัวชี้วัด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2400" b="1" dirty="0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2400" b="1" dirty="0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2400" b="1" dirty="0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2400" b="1" dirty="0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2400" b="1" dirty="0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2400" b="1" dirty="0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2400" b="1" dirty="0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2400" b="1" dirty="0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2400" b="1" dirty="0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2400" b="1" dirty="0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b="1" dirty="0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7676597"/>
                  </a:ext>
                </a:extLst>
              </a:tr>
              <a:tr h="324395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6690" algn="l"/>
                        </a:tabLst>
                        <a:defRPr/>
                      </a:pP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ผู้กำกับตัวชี้วัด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7200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ผู้อำนวยการกองกลาง กองพัฒนานักศึกษา และกองนโยบายและแผน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6764717"/>
                  </a:ext>
                </a:extLst>
              </a:tr>
              <a:tr h="324395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6690" algn="l"/>
                        </a:tabLst>
                        <a:defRPr/>
                      </a:pP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ผู้จัดเก็บและรายงาน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7200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1........................2.........................3. น.ส.ชนกญาดา โคตรสาลี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218051"/>
                  </a:ext>
                </a:extLst>
              </a:tr>
            </a:tbl>
          </a:graphicData>
        </a:graphic>
      </p:graphicFrame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F0270E53-9EEE-421F-A3EE-35BB302C1D67}"/>
              </a:ext>
            </a:extLst>
          </p:cNvPr>
          <p:cNvSpPr txBox="1"/>
          <p:nvPr/>
        </p:nvSpPr>
        <p:spPr>
          <a:xfrm>
            <a:off x="348637" y="707282"/>
            <a:ext cx="7670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KPI-5</a:t>
            </a:r>
            <a:r>
              <a:rPr lang="en-US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b="1" kern="1200" dirty="0">
                <a:solidFill>
                  <a:schemeClr val="dk1"/>
                </a:solidFill>
                <a:effectLst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จำนวนนวัตกรรมและเทคโนโลยีที่นำมาใช้ในการบริหารจัดการ</a:t>
            </a:r>
            <a:endParaRPr lang="th-TH" sz="1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8" name="กล่องข้อความ 27">
            <a:extLst>
              <a:ext uri="{FF2B5EF4-FFF2-40B4-BE49-F238E27FC236}">
                <a16:creationId xmlns:a16="http://schemas.microsoft.com/office/drawing/2014/main" id="{296D9CC1-4148-40BE-BD7B-CD51B3941B87}"/>
              </a:ext>
            </a:extLst>
          </p:cNvPr>
          <p:cNvSpPr txBox="1"/>
          <p:nvPr/>
        </p:nvSpPr>
        <p:spPr>
          <a:xfrm>
            <a:off x="486765" y="2778804"/>
            <a:ext cx="17209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ปี 2565</a:t>
            </a:r>
          </a:p>
        </p:txBody>
      </p:sp>
      <p:sp>
        <p:nvSpPr>
          <p:cNvPr id="29" name="กล่องข้อความ 28">
            <a:extLst>
              <a:ext uri="{FF2B5EF4-FFF2-40B4-BE49-F238E27FC236}">
                <a16:creationId xmlns:a16="http://schemas.microsoft.com/office/drawing/2014/main" id="{F8DD2DDE-4CE5-4DA0-9EBC-E2B6332658B3}"/>
              </a:ext>
            </a:extLst>
          </p:cNvPr>
          <p:cNvSpPr txBox="1"/>
          <p:nvPr/>
        </p:nvSpPr>
        <p:spPr>
          <a:xfrm>
            <a:off x="2288974" y="2723776"/>
            <a:ext cx="17209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ปี 2566</a:t>
            </a:r>
          </a:p>
        </p:txBody>
      </p:sp>
      <p:sp>
        <p:nvSpPr>
          <p:cNvPr id="30" name="กล่องข้อความ 29">
            <a:extLst>
              <a:ext uri="{FF2B5EF4-FFF2-40B4-BE49-F238E27FC236}">
                <a16:creationId xmlns:a16="http://schemas.microsoft.com/office/drawing/2014/main" id="{EADC7AFC-C24D-4AE9-A6F8-8BB50F14CB89}"/>
              </a:ext>
            </a:extLst>
          </p:cNvPr>
          <p:cNvSpPr txBox="1"/>
          <p:nvPr/>
        </p:nvSpPr>
        <p:spPr>
          <a:xfrm>
            <a:off x="531636" y="4342337"/>
            <a:ext cx="17209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ปี 2567</a:t>
            </a:r>
          </a:p>
        </p:txBody>
      </p:sp>
      <p:sp>
        <p:nvSpPr>
          <p:cNvPr id="31" name="กล่องข้อความ 30">
            <a:extLst>
              <a:ext uri="{FF2B5EF4-FFF2-40B4-BE49-F238E27FC236}">
                <a16:creationId xmlns:a16="http://schemas.microsoft.com/office/drawing/2014/main" id="{D2760EB0-28C2-47E6-905C-4B7EA4416DFE}"/>
              </a:ext>
            </a:extLst>
          </p:cNvPr>
          <p:cNvSpPr txBox="1"/>
          <p:nvPr/>
        </p:nvSpPr>
        <p:spPr>
          <a:xfrm>
            <a:off x="2288974" y="4365330"/>
            <a:ext cx="17209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ปี 2568</a:t>
            </a:r>
          </a:p>
        </p:txBody>
      </p:sp>
      <p:sp>
        <p:nvSpPr>
          <p:cNvPr id="44" name="วงรี 43">
            <a:extLst>
              <a:ext uri="{FF2B5EF4-FFF2-40B4-BE49-F238E27FC236}">
                <a16:creationId xmlns:a16="http://schemas.microsoft.com/office/drawing/2014/main" id="{9EB1EF4A-A2AE-4AEA-8797-3B6B0896A603}"/>
              </a:ext>
            </a:extLst>
          </p:cNvPr>
          <p:cNvSpPr/>
          <p:nvPr/>
        </p:nvSpPr>
        <p:spPr>
          <a:xfrm>
            <a:off x="486765" y="1419999"/>
            <a:ext cx="1734683" cy="1308772"/>
          </a:xfrm>
          <a:prstGeom prst="ellipse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39" name="รูปภาพ 38">
            <a:extLst>
              <a:ext uri="{FF2B5EF4-FFF2-40B4-BE49-F238E27FC236}">
                <a16:creationId xmlns:a16="http://schemas.microsoft.com/office/drawing/2014/main" id="{BE8B98E8-FC69-4337-A7F2-E8C9C57E67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63" y="1509026"/>
            <a:ext cx="1399800" cy="933200"/>
          </a:xfrm>
          <a:prstGeom prst="rect">
            <a:avLst/>
          </a:prstGeom>
        </p:spPr>
      </p:pic>
      <p:sp>
        <p:nvSpPr>
          <p:cNvPr id="33" name="กล่องข้อความ 32">
            <a:extLst>
              <a:ext uri="{FF2B5EF4-FFF2-40B4-BE49-F238E27FC236}">
                <a16:creationId xmlns:a16="http://schemas.microsoft.com/office/drawing/2014/main" id="{F8ED4C77-175F-4FE5-B7A6-EAC1A02D282D}"/>
              </a:ext>
            </a:extLst>
          </p:cNvPr>
          <p:cNvSpPr txBox="1"/>
          <p:nvPr/>
        </p:nvSpPr>
        <p:spPr>
          <a:xfrm>
            <a:off x="644970" y="2165404"/>
            <a:ext cx="1431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 ระบบ</a:t>
            </a:r>
          </a:p>
        </p:txBody>
      </p:sp>
      <p:sp>
        <p:nvSpPr>
          <p:cNvPr id="48" name="วงรี 47">
            <a:extLst>
              <a:ext uri="{FF2B5EF4-FFF2-40B4-BE49-F238E27FC236}">
                <a16:creationId xmlns:a16="http://schemas.microsoft.com/office/drawing/2014/main" id="{E9028322-E922-405A-98E5-424E12AF5F57}"/>
              </a:ext>
            </a:extLst>
          </p:cNvPr>
          <p:cNvSpPr/>
          <p:nvPr/>
        </p:nvSpPr>
        <p:spPr>
          <a:xfrm>
            <a:off x="2299928" y="1419706"/>
            <a:ext cx="1600456" cy="1307533"/>
          </a:xfrm>
          <a:prstGeom prst="ellipse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49" name="รูปภาพ 48">
            <a:extLst>
              <a:ext uri="{FF2B5EF4-FFF2-40B4-BE49-F238E27FC236}">
                <a16:creationId xmlns:a16="http://schemas.microsoft.com/office/drawing/2014/main" id="{77CA2CD4-E173-4DF0-A5BB-22C335B934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225" y="1508733"/>
            <a:ext cx="1226406" cy="817604"/>
          </a:xfrm>
          <a:prstGeom prst="rect">
            <a:avLst/>
          </a:prstGeom>
        </p:spPr>
      </p:pic>
      <p:sp>
        <p:nvSpPr>
          <p:cNvPr id="50" name="กล่องข้อความ 49">
            <a:extLst>
              <a:ext uri="{FF2B5EF4-FFF2-40B4-BE49-F238E27FC236}">
                <a16:creationId xmlns:a16="http://schemas.microsoft.com/office/drawing/2014/main" id="{7D2DFD29-F824-4FF3-929A-5BBDDA4232CE}"/>
              </a:ext>
            </a:extLst>
          </p:cNvPr>
          <p:cNvSpPr txBox="1"/>
          <p:nvPr/>
        </p:nvSpPr>
        <p:spPr>
          <a:xfrm>
            <a:off x="2433467" y="2123748"/>
            <a:ext cx="1431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 ระบบ</a:t>
            </a:r>
          </a:p>
        </p:txBody>
      </p:sp>
      <p:sp>
        <p:nvSpPr>
          <p:cNvPr id="51" name="วงรี 50">
            <a:extLst>
              <a:ext uri="{FF2B5EF4-FFF2-40B4-BE49-F238E27FC236}">
                <a16:creationId xmlns:a16="http://schemas.microsoft.com/office/drawing/2014/main" id="{237DE7C8-9CDA-4A0C-B149-153D07AC1829}"/>
              </a:ext>
            </a:extLst>
          </p:cNvPr>
          <p:cNvSpPr/>
          <p:nvPr/>
        </p:nvSpPr>
        <p:spPr>
          <a:xfrm>
            <a:off x="561383" y="3128596"/>
            <a:ext cx="1600456" cy="1250443"/>
          </a:xfrm>
          <a:prstGeom prst="ellipse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52" name="รูปภาพ 51">
            <a:extLst>
              <a:ext uri="{FF2B5EF4-FFF2-40B4-BE49-F238E27FC236}">
                <a16:creationId xmlns:a16="http://schemas.microsoft.com/office/drawing/2014/main" id="{9AAD6867-CDEB-4B51-A263-557794BA28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80" y="3217623"/>
            <a:ext cx="1180811" cy="787207"/>
          </a:xfrm>
          <a:prstGeom prst="rect">
            <a:avLst/>
          </a:prstGeom>
        </p:spPr>
      </p:pic>
      <p:sp>
        <p:nvSpPr>
          <p:cNvPr id="53" name="กล่องข้อความ 52">
            <a:extLst>
              <a:ext uri="{FF2B5EF4-FFF2-40B4-BE49-F238E27FC236}">
                <a16:creationId xmlns:a16="http://schemas.microsoft.com/office/drawing/2014/main" id="{C57586EB-499E-4E7A-A2E6-F66EDE694678}"/>
              </a:ext>
            </a:extLst>
          </p:cNvPr>
          <p:cNvSpPr txBox="1"/>
          <p:nvPr/>
        </p:nvSpPr>
        <p:spPr>
          <a:xfrm>
            <a:off x="711563" y="3863447"/>
            <a:ext cx="1431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 ระบบ</a:t>
            </a:r>
          </a:p>
        </p:txBody>
      </p:sp>
      <p:sp>
        <p:nvSpPr>
          <p:cNvPr id="54" name="วงรี 53">
            <a:extLst>
              <a:ext uri="{FF2B5EF4-FFF2-40B4-BE49-F238E27FC236}">
                <a16:creationId xmlns:a16="http://schemas.microsoft.com/office/drawing/2014/main" id="{64E817BE-7163-44F2-966F-89555190CB21}"/>
              </a:ext>
            </a:extLst>
          </p:cNvPr>
          <p:cNvSpPr/>
          <p:nvPr/>
        </p:nvSpPr>
        <p:spPr>
          <a:xfrm>
            <a:off x="2400851" y="3189040"/>
            <a:ext cx="1431985" cy="1212302"/>
          </a:xfrm>
          <a:prstGeom prst="ellipse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pic>
        <p:nvPicPr>
          <p:cNvPr id="55" name="รูปภาพ 54">
            <a:extLst>
              <a:ext uri="{FF2B5EF4-FFF2-40B4-BE49-F238E27FC236}">
                <a16:creationId xmlns:a16="http://schemas.microsoft.com/office/drawing/2014/main" id="{6AAA709B-9050-4D80-A562-AA495287CB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561" y="3232691"/>
            <a:ext cx="1001064" cy="667376"/>
          </a:xfrm>
          <a:prstGeom prst="rect">
            <a:avLst/>
          </a:prstGeom>
        </p:spPr>
      </p:pic>
      <p:sp>
        <p:nvSpPr>
          <p:cNvPr id="56" name="กล่องข้อความ 55">
            <a:extLst>
              <a:ext uri="{FF2B5EF4-FFF2-40B4-BE49-F238E27FC236}">
                <a16:creationId xmlns:a16="http://schemas.microsoft.com/office/drawing/2014/main" id="{BFEF86B3-F8F3-46FD-9466-221B32DD9CC7}"/>
              </a:ext>
            </a:extLst>
          </p:cNvPr>
          <p:cNvSpPr txBox="1"/>
          <p:nvPr/>
        </p:nvSpPr>
        <p:spPr>
          <a:xfrm>
            <a:off x="2386305" y="3827792"/>
            <a:ext cx="1431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 ระบบ</a:t>
            </a:r>
          </a:p>
        </p:txBody>
      </p:sp>
      <p:sp>
        <p:nvSpPr>
          <p:cNvPr id="58" name="กล่องข้อความ 57">
            <a:extLst>
              <a:ext uri="{FF2B5EF4-FFF2-40B4-BE49-F238E27FC236}">
                <a16:creationId xmlns:a16="http://schemas.microsoft.com/office/drawing/2014/main" id="{23631F73-9275-4797-B660-E9E55CEA1F2E}"/>
              </a:ext>
            </a:extLst>
          </p:cNvPr>
          <p:cNvSpPr txBox="1"/>
          <p:nvPr/>
        </p:nvSpPr>
        <p:spPr>
          <a:xfrm>
            <a:off x="4277788" y="1550442"/>
            <a:ext cx="449291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แนวทาง </a:t>
            </a:r>
          </a:p>
          <a:p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. หน่วยงานทบทวนระบบสารสนเทศสำหรับหน่วยงานของหน่วยงานว่ามีทั้งหมดกี่ระบบ อะไรบ้าง และเมื่อพิจารณาทบทวนโดยคำนึงถึงความต้องการของผู้รับบริการ/ผู้มีส่วนได้ส่วนเสีย/กฎหมาย/ประสิทธิภาพ/ความคุ้มค่า คุ้มต้นทุน แล้วจำเป็นต้องพัฒนาระบบสารสนเทศในระยะ 4 ปี จำนวนกี่ระบบ อะไรบ้าง</a:t>
            </a:r>
          </a:p>
          <a:p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 การรายงานจำนวนนวัตกรรมและเทคโนโลยีที่นำมาใช้ในการบริหารจัดการ ของปีงบประมาณ พ.ศ. 2565 – 2569 นั้นพิจารณาจาก จำนวนนวัตกรรมหรือระบบสารสนเทศ ดังนี้</a:t>
            </a:r>
            <a:b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2.1 นวัตกรรมหรือระบบสารสนเทศด้านการเงินและงบประมาณ</a:t>
            </a:r>
            <a:b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2.2 นวัตกรรมหรือระบบสารสนเทศด้านบุคลากร</a:t>
            </a:r>
          </a:p>
          <a:p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2.3 นวัตกรรมหรือระบบสารสนเทศด้านกิจการนักศึกษา</a:t>
            </a:r>
          </a:p>
        </p:txBody>
      </p:sp>
      <p:sp>
        <p:nvSpPr>
          <p:cNvPr id="26" name="วงรี 25">
            <a:extLst>
              <a:ext uri="{FF2B5EF4-FFF2-40B4-BE49-F238E27FC236}">
                <a16:creationId xmlns:a16="http://schemas.microsoft.com/office/drawing/2014/main" id="{DBB6FC9D-2BA8-4ACB-8A9A-3F772E5C8D91}"/>
              </a:ext>
            </a:extLst>
          </p:cNvPr>
          <p:cNvSpPr/>
          <p:nvPr/>
        </p:nvSpPr>
        <p:spPr>
          <a:xfrm>
            <a:off x="1368143" y="4861610"/>
            <a:ext cx="1431985" cy="1120439"/>
          </a:xfrm>
          <a:prstGeom prst="ellipse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7" name="กล่องข้อความ 26">
            <a:extLst>
              <a:ext uri="{FF2B5EF4-FFF2-40B4-BE49-F238E27FC236}">
                <a16:creationId xmlns:a16="http://schemas.microsoft.com/office/drawing/2014/main" id="{742F3273-BF6C-412F-9E4B-CA02DA4D69ED}"/>
              </a:ext>
            </a:extLst>
          </p:cNvPr>
          <p:cNvSpPr txBox="1"/>
          <p:nvPr/>
        </p:nvSpPr>
        <p:spPr>
          <a:xfrm>
            <a:off x="1416589" y="5479282"/>
            <a:ext cx="1431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 ระบบ</a:t>
            </a:r>
          </a:p>
        </p:txBody>
      </p:sp>
      <p:pic>
        <p:nvPicPr>
          <p:cNvPr id="32" name="รูปภาพ 31">
            <a:extLst>
              <a:ext uri="{FF2B5EF4-FFF2-40B4-BE49-F238E27FC236}">
                <a16:creationId xmlns:a16="http://schemas.microsoft.com/office/drawing/2014/main" id="{32969DE7-7A19-4641-96DC-28427B30FA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776" y="4915934"/>
            <a:ext cx="1109785" cy="739857"/>
          </a:xfrm>
          <a:prstGeom prst="rect">
            <a:avLst/>
          </a:prstGeom>
        </p:spPr>
      </p:pic>
      <p:sp>
        <p:nvSpPr>
          <p:cNvPr id="34" name="กล่องข้อความ 33">
            <a:extLst>
              <a:ext uri="{FF2B5EF4-FFF2-40B4-BE49-F238E27FC236}">
                <a16:creationId xmlns:a16="http://schemas.microsoft.com/office/drawing/2014/main" id="{59C801A5-4327-4684-85BD-CE086CED7249}"/>
              </a:ext>
            </a:extLst>
          </p:cNvPr>
          <p:cNvSpPr txBox="1"/>
          <p:nvPr/>
        </p:nvSpPr>
        <p:spPr>
          <a:xfrm>
            <a:off x="1223650" y="5991333"/>
            <a:ext cx="17209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ปี 2569</a:t>
            </a:r>
          </a:p>
        </p:txBody>
      </p:sp>
    </p:spTree>
    <p:extLst>
      <p:ext uri="{BB962C8B-B14F-4D97-AF65-F5344CB8AC3E}">
        <p14:creationId xmlns:p14="http://schemas.microsoft.com/office/powerpoint/2010/main" val="10745300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F2C16059-C5D5-4ADD-900F-0D4F67DC6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AD9A03-9CAE-4DEF-A956-53C005770E55}" type="slidenum">
              <a:rPr kumimoji="0" lang="th-TH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th-TH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6" name="สี่เหลี่ยมผืนผ้า: มุมมน 5">
            <a:extLst>
              <a:ext uri="{FF2B5EF4-FFF2-40B4-BE49-F238E27FC236}">
                <a16:creationId xmlns:a16="http://schemas.microsoft.com/office/drawing/2014/main" id="{B27345FC-CA0D-42D8-8132-4E8538472A3E}"/>
              </a:ext>
            </a:extLst>
          </p:cNvPr>
          <p:cNvSpPr/>
          <p:nvPr/>
        </p:nvSpPr>
        <p:spPr>
          <a:xfrm>
            <a:off x="522152" y="3264845"/>
            <a:ext cx="8348615" cy="1328465"/>
          </a:xfrm>
          <a:prstGeom prst="roundRect">
            <a:avLst/>
          </a:prstGeom>
          <a:solidFill>
            <a:srgbClr val="FFCCFF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B4D84CCF-58C1-4E9E-95D3-7A612925C3D6}"/>
              </a:ext>
            </a:extLst>
          </p:cNvPr>
          <p:cNvSpPr txBox="1"/>
          <p:nvPr/>
        </p:nvSpPr>
        <p:spPr>
          <a:xfrm>
            <a:off x="2989307" y="3259485"/>
            <a:ext cx="29502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ประเด็นยุทธศาสตร์ที่ 2</a:t>
            </a:r>
          </a:p>
        </p:txBody>
      </p:sp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A09F3C1C-51CB-492A-869C-A2558C8AF263}"/>
              </a:ext>
            </a:extLst>
          </p:cNvPr>
          <p:cNvSpPr txBox="1"/>
          <p:nvPr/>
        </p:nvSpPr>
        <p:spPr>
          <a:xfrm>
            <a:off x="0" y="3782705"/>
            <a:ext cx="85015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3600" b="1" dirty="0">
                <a:solidFill>
                  <a:srgbClr val="C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พัฒนาสมรรถนะทรัพยากรบุคคล</a:t>
            </a:r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เพื่อเสริมสร้างคุณค่าให้แก่องค์กร</a:t>
            </a:r>
            <a:endParaRPr lang="th-TH" b="1" dirty="0">
              <a:solidFill>
                <a:schemeClr val="tx1">
                  <a:lumMod val="85000"/>
                  <a:lumOff val="15000"/>
                </a:schemeClr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381704BA-0BB9-43E2-8BD8-10803B6F71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035" y="1399428"/>
            <a:ext cx="1036521" cy="1461638"/>
          </a:xfrm>
          <a:prstGeom prst="rect">
            <a:avLst/>
          </a:prstGeom>
        </p:spPr>
      </p:pic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E0A92FCC-724A-4BDF-AF12-7ED3843CD8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784" y="866042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10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16CB272E-D935-4CF1-9A18-C556AB6FD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50600"/>
            <a:ext cx="7886700" cy="1325563"/>
          </a:xfrm>
        </p:spPr>
        <p:txBody>
          <a:bodyPr/>
          <a:lstStyle/>
          <a:p>
            <a:pPr algn="ctr"/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สำนักงานอธิการบดี</a:t>
            </a:r>
            <a:b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มหาวิทยาลัยราชภัฏสกลนคร</a:t>
            </a:r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B0FAC450-4573-43AD-993B-1E1219423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D9A03-9CAE-4DEF-A956-53C005770E55}" type="slidenum">
              <a:rPr lang="th-TH" smtClean="0"/>
              <a:t>3</a:t>
            </a:fld>
            <a:endParaRPr lang="th-TH"/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5271C4AB-4C70-46C4-9B9E-6DE7B4C1B96C}"/>
              </a:ext>
            </a:extLst>
          </p:cNvPr>
          <p:cNvSpPr txBox="1"/>
          <p:nvPr/>
        </p:nvSpPr>
        <p:spPr>
          <a:xfrm>
            <a:off x="242047" y="1669174"/>
            <a:ext cx="8659906" cy="40934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เอกลักษณ์</a:t>
            </a:r>
            <a:br>
              <a:rPr lang="en-US" sz="2000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</a:br>
            <a:r>
              <a:rPr lang="en-US" sz="2000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	</a:t>
            </a:r>
            <a:r>
              <a:rPr lang="en-US" sz="2400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“</a:t>
            </a:r>
            <a:r>
              <a:rPr lang="th-TH" sz="2400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มุ่งมั่นบริการ ประสานงานอย่างมืออาชีพ สู่ผลงานคุณภาพมาตรฐาน</a:t>
            </a:r>
            <a:r>
              <a:rPr lang="en-US" sz="2400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”</a:t>
            </a:r>
            <a:br>
              <a:rPr lang="en-US" sz="2000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</a:br>
            <a:endParaRPr lang="th-TH" sz="2000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ค่านิยม 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(Core Value)</a:t>
            </a:r>
          </a:p>
          <a:p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</a:t>
            </a:r>
          </a:p>
          <a:p>
            <a:b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วัฒนธรรมองค์กร 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(Organizational Culture)</a:t>
            </a:r>
          </a:p>
          <a:p>
            <a:r>
              <a:rPr lang="en-US" sz="2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…………………………………………………………………………………………………………………………………………………</a:t>
            </a:r>
            <a:r>
              <a:rPr lang="en-US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……………………………………………………………………………………………………………………………………………………………………….</a:t>
            </a:r>
          </a:p>
          <a:p>
            <a:endParaRPr lang="th-TH" sz="24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03037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72C5F8A4-C5A1-454F-AE15-908D4D008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D9A03-9CAE-4DEF-A956-53C005770E55}" type="slidenum">
              <a:rPr lang="th-TH" smtClean="0"/>
              <a:t>30</a:t>
            </a:fld>
            <a:endParaRPr lang="th-TH"/>
          </a:p>
        </p:txBody>
      </p:sp>
      <p:graphicFrame>
        <p:nvGraphicFramePr>
          <p:cNvPr id="17" name="ตาราง 16">
            <a:extLst>
              <a:ext uri="{FF2B5EF4-FFF2-40B4-BE49-F238E27FC236}">
                <a16:creationId xmlns:a16="http://schemas.microsoft.com/office/drawing/2014/main" id="{9F6440BA-D4E2-407A-9121-DD10467753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4731707"/>
              </p:ext>
            </p:extLst>
          </p:nvPr>
        </p:nvGraphicFramePr>
        <p:xfrm>
          <a:off x="148534" y="626195"/>
          <a:ext cx="8951555" cy="5696968"/>
        </p:xfrm>
        <a:graphic>
          <a:graphicData uri="http://schemas.openxmlformats.org/drawingml/2006/table">
            <a:tbl>
              <a:tblPr firstRow="1" firstCol="1" bandRow="1"/>
              <a:tblGrid>
                <a:gridCol w="2981941">
                  <a:extLst>
                    <a:ext uri="{9D8B030D-6E8A-4147-A177-3AD203B41FA5}">
                      <a16:colId xmlns:a16="http://schemas.microsoft.com/office/drawing/2014/main" val="1065453448"/>
                    </a:ext>
                  </a:extLst>
                </a:gridCol>
                <a:gridCol w="5969614">
                  <a:extLst>
                    <a:ext uri="{9D8B030D-6E8A-4147-A177-3AD203B41FA5}">
                      <a16:colId xmlns:a16="http://schemas.microsoft.com/office/drawing/2014/main" val="900465647"/>
                    </a:ext>
                  </a:extLst>
                </a:gridCol>
              </a:tblGrid>
              <a:tr h="278165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1688320"/>
                  </a:ext>
                </a:extLst>
              </a:tr>
              <a:tr h="16826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6690" algn="l"/>
                        </a:tabLst>
                        <a:defRPr/>
                      </a:pPr>
                      <a:endParaRPr lang="en-US" sz="24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7200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คำอธิบายตัวชี้วัด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2400" b="1" dirty="0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2400" b="1" dirty="0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2400" b="1" dirty="0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2400" b="1" dirty="0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2400" b="1" dirty="0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2400" b="1" dirty="0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2400" b="1" dirty="0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2400" b="1" dirty="0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2400" b="1" dirty="0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2400" b="1" dirty="0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7676597"/>
                  </a:ext>
                </a:extLst>
              </a:tr>
              <a:tr h="3247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6690" algn="l"/>
                        </a:tabLst>
                        <a:defRPr/>
                      </a:pP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ผู้กำกับตัวชี้วัด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7200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หัวหน้างานบริหารบุคคลและนิติการ กองกลาง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6764717"/>
                  </a:ext>
                </a:extLst>
              </a:tr>
              <a:tr h="3247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6690" algn="l"/>
                        </a:tabLst>
                        <a:defRPr/>
                      </a:pP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ผู้จัดเก็บและรายงาน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7200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169197"/>
                  </a:ext>
                </a:extLst>
              </a:tr>
            </a:tbl>
          </a:graphicData>
        </a:graphic>
      </p:graphicFrame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F0270E53-9EEE-421F-A3EE-35BB302C1D67}"/>
              </a:ext>
            </a:extLst>
          </p:cNvPr>
          <p:cNvSpPr txBox="1"/>
          <p:nvPr/>
        </p:nvSpPr>
        <p:spPr>
          <a:xfrm>
            <a:off x="148534" y="601009"/>
            <a:ext cx="9333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KPI-</a:t>
            </a:r>
            <a:r>
              <a:rPr lang="th-TH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 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ร้อยละ</a:t>
            </a:r>
            <a:r>
              <a:rPr lang="th-TH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บุคลากรที่ได้รับการพัฒนาความรู้ และทักษะ เพื่อพัฒนาขีดสมรรถนะตามสายงาน</a:t>
            </a:r>
            <a:endParaRPr lang="th-TH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สี่เหลี่ยมผืนผ้า: มุมมน 7">
            <a:extLst>
              <a:ext uri="{FF2B5EF4-FFF2-40B4-BE49-F238E27FC236}">
                <a16:creationId xmlns:a16="http://schemas.microsoft.com/office/drawing/2014/main" id="{1D8327AA-DAE7-45A2-B650-8211AEE53D66}"/>
              </a:ext>
            </a:extLst>
          </p:cNvPr>
          <p:cNvSpPr/>
          <p:nvPr/>
        </p:nvSpPr>
        <p:spPr>
          <a:xfrm>
            <a:off x="1" y="25700"/>
            <a:ext cx="9144000" cy="52322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                 </a:t>
            </a:r>
            <a:r>
              <a:rPr lang="th-TH" sz="2400" b="1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ส่งเสริมและพัฒนาบุคลากรให้มี</a:t>
            </a:r>
            <a:r>
              <a:rPr lang="th-TH" sz="2400" b="1" dirty="0">
                <a:solidFill>
                  <a:srgbClr val="FF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ความรู้ ความสามารถ ทักษะ </a:t>
            </a:r>
            <a:r>
              <a:rPr lang="th-TH" sz="2400" b="1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ตามสายงาน</a:t>
            </a:r>
            <a:endParaRPr lang="th-TH" sz="2400" b="1" dirty="0">
              <a:solidFill>
                <a:schemeClr val="tx1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C32E9104-6355-438C-98D9-1BFFC0F4C585}"/>
              </a:ext>
            </a:extLst>
          </p:cNvPr>
          <p:cNvSpPr txBox="1"/>
          <p:nvPr/>
        </p:nvSpPr>
        <p:spPr>
          <a:xfrm>
            <a:off x="-345098" y="75620"/>
            <a:ext cx="29502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เป้าประสงค์ที่ 4 </a:t>
            </a:r>
            <a:r>
              <a:rPr lang="en-US" sz="24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(G4)</a:t>
            </a:r>
            <a:endParaRPr lang="th-TH" sz="2400" b="1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1" name="กล่องข้อความ 20">
            <a:extLst>
              <a:ext uri="{FF2B5EF4-FFF2-40B4-BE49-F238E27FC236}">
                <a16:creationId xmlns:a16="http://schemas.microsoft.com/office/drawing/2014/main" id="{4DE421AD-F0CD-41C0-A062-54C7A4B4662A}"/>
              </a:ext>
            </a:extLst>
          </p:cNvPr>
          <p:cNvSpPr txBox="1"/>
          <p:nvPr/>
        </p:nvSpPr>
        <p:spPr>
          <a:xfrm>
            <a:off x="1352390" y="2158242"/>
            <a:ext cx="17209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ปี 2566</a:t>
            </a:r>
          </a:p>
        </p:txBody>
      </p:sp>
      <p:sp>
        <p:nvSpPr>
          <p:cNvPr id="22" name="กล่องข้อความ 21">
            <a:extLst>
              <a:ext uri="{FF2B5EF4-FFF2-40B4-BE49-F238E27FC236}">
                <a16:creationId xmlns:a16="http://schemas.microsoft.com/office/drawing/2014/main" id="{68D2461D-EF5A-4A25-A03E-2B3F80F809F4}"/>
              </a:ext>
            </a:extLst>
          </p:cNvPr>
          <p:cNvSpPr txBox="1"/>
          <p:nvPr/>
        </p:nvSpPr>
        <p:spPr>
          <a:xfrm>
            <a:off x="-101551" y="3765228"/>
            <a:ext cx="17209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ปี 2567</a:t>
            </a:r>
          </a:p>
        </p:txBody>
      </p:sp>
      <p:sp>
        <p:nvSpPr>
          <p:cNvPr id="23" name="กล่องข้อความ 22">
            <a:extLst>
              <a:ext uri="{FF2B5EF4-FFF2-40B4-BE49-F238E27FC236}">
                <a16:creationId xmlns:a16="http://schemas.microsoft.com/office/drawing/2014/main" id="{A95FFF63-4B33-401F-B0AF-1CEA1E767245}"/>
              </a:ext>
            </a:extLst>
          </p:cNvPr>
          <p:cNvSpPr txBox="1"/>
          <p:nvPr/>
        </p:nvSpPr>
        <p:spPr>
          <a:xfrm>
            <a:off x="1223176" y="3833124"/>
            <a:ext cx="17209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ปี 2568</a:t>
            </a:r>
          </a:p>
        </p:txBody>
      </p:sp>
      <p:sp>
        <p:nvSpPr>
          <p:cNvPr id="28" name="กล่องข้อความ 27">
            <a:extLst>
              <a:ext uri="{FF2B5EF4-FFF2-40B4-BE49-F238E27FC236}">
                <a16:creationId xmlns:a16="http://schemas.microsoft.com/office/drawing/2014/main" id="{A2FFB037-55D1-43B1-BD48-F66B4EDCF740}"/>
              </a:ext>
            </a:extLst>
          </p:cNvPr>
          <p:cNvSpPr txBox="1"/>
          <p:nvPr/>
        </p:nvSpPr>
        <p:spPr>
          <a:xfrm>
            <a:off x="-22549" y="2095296"/>
            <a:ext cx="17209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ปี 2565</a:t>
            </a:r>
          </a:p>
        </p:txBody>
      </p:sp>
      <p:sp>
        <p:nvSpPr>
          <p:cNvPr id="35" name="กล่องข้อความ 34">
            <a:extLst>
              <a:ext uri="{FF2B5EF4-FFF2-40B4-BE49-F238E27FC236}">
                <a16:creationId xmlns:a16="http://schemas.microsoft.com/office/drawing/2014/main" id="{75BDDD85-B79B-4506-900F-649D70584326}"/>
              </a:ext>
            </a:extLst>
          </p:cNvPr>
          <p:cNvSpPr txBox="1"/>
          <p:nvPr/>
        </p:nvSpPr>
        <p:spPr>
          <a:xfrm>
            <a:off x="596283" y="5392620"/>
            <a:ext cx="17209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ปี 2569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กล่องข้อความ 35">
                <a:extLst>
                  <a:ext uri="{FF2B5EF4-FFF2-40B4-BE49-F238E27FC236}">
                    <a16:creationId xmlns:a16="http://schemas.microsoft.com/office/drawing/2014/main" id="{6C5F6AED-59E8-4182-A4B8-8EF974324744}"/>
                  </a:ext>
                </a:extLst>
              </p:cNvPr>
              <p:cNvSpPr txBox="1"/>
              <p:nvPr/>
            </p:nvSpPr>
            <p:spPr>
              <a:xfrm>
                <a:off x="3610921" y="1462174"/>
                <a:ext cx="5144791" cy="31209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2000" u="sng" dirty="0">
                    <a:latin typeface="TH SarabunIT๙" panose="020B0500040200020003" pitchFamily="34" charset="-34"/>
                    <a:cs typeface="TH SarabunIT๙" panose="020B0500040200020003" pitchFamily="34" charset="-34"/>
                  </a:rPr>
                  <a:t>แนวทาง</a:t>
                </a:r>
              </a:p>
              <a:p>
                <a:r>
                  <a:rPr lang="en-US" sz="2000" dirty="0">
                    <a:latin typeface="TH SarabunIT๙" panose="020B0500040200020003" pitchFamily="34" charset="-34"/>
                    <a:cs typeface="TH SarabunIT๙" panose="020B0500040200020003" pitchFamily="34" charset="-34"/>
                  </a:rPr>
                  <a:t>A =</a:t>
                </a:r>
                <a:r>
                  <a:rPr lang="th-TH" sz="2000" dirty="0">
                    <a:latin typeface="TH SarabunIT๙" panose="020B0500040200020003" pitchFamily="34" charset="-34"/>
                    <a:cs typeface="TH SarabunIT๙" panose="020B0500040200020003" pitchFamily="34" charset="-34"/>
                  </a:rPr>
                  <a:t> บุคลากรสำนักงานอธิการบดี ประกอบด้วย ลูกจ้างประจำ พนักงานมหาวิทยาลัย พนักงานราชการ </a:t>
                </a:r>
              </a:p>
              <a:p>
                <a:r>
                  <a:rPr lang="en-US" sz="2000" dirty="0">
                    <a:latin typeface="TH SarabunIT๙" panose="020B0500040200020003" pitchFamily="34" charset="-34"/>
                    <a:cs typeface="TH SarabunIT๙" panose="020B0500040200020003" pitchFamily="34" charset="-34"/>
                  </a:rPr>
                  <a:t>B = </a:t>
                </a:r>
                <a:r>
                  <a:rPr lang="th-TH" sz="2000" dirty="0">
                    <a:latin typeface="TH SarabunIT๙" panose="020B0500040200020003" pitchFamily="34" charset="-34"/>
                    <a:cs typeface="TH SarabunIT๙" panose="020B0500040200020003" pitchFamily="34" charset="-34"/>
                  </a:rPr>
                  <a:t>บุคลากรที่ได้รับการพัฒนาสมรรถนะด้านการปฏิบัติงาน</a:t>
                </a:r>
              </a:p>
              <a:p>
                <a:r>
                  <a:rPr lang="th-TH" sz="2000" u="sng" dirty="0">
                    <a:latin typeface="TH SarabunIT๙" panose="020B0500040200020003" pitchFamily="34" charset="-34"/>
                    <a:cs typeface="TH SarabunIT๙" panose="020B0500040200020003" pitchFamily="34" charset="-34"/>
                  </a:rPr>
                  <a:t>การคำนวณร้อยละ</a:t>
                </a:r>
                <a:r>
                  <a:rPr lang="en-US" sz="2000" dirty="0">
                    <a:latin typeface="TH SarabunIT๙" panose="020B0500040200020003" pitchFamily="34" charset="-34"/>
                    <a:cs typeface="TH SarabunIT๙" panose="020B0500040200020003" pitchFamily="34" charset="-34"/>
                  </a:rPr>
                  <a:t>  =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  <a:cs typeface="TH SarabunIT๙" panose="020B0500040200020003" pitchFamily="34" charset="-34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H SarabunIT๙" panose="020B0500040200020003" pitchFamily="34" charset="-34"/>
                          </a:rPr>
                          <m:t>𝐴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H SarabunIT๙" panose="020B0500040200020003" pitchFamily="34" charset="-34"/>
                          </a:rPr>
                          <m:t>𝐵</m:t>
                        </m:r>
                      </m:den>
                    </m:f>
                  </m:oMath>
                </a14:m>
                <a:r>
                  <a:rPr lang="en-US" sz="2000" dirty="0">
                    <a:latin typeface="TH SarabunIT๙" panose="020B0500040200020003" pitchFamily="34" charset="-34"/>
                    <a:cs typeface="TH SarabunIT๙" panose="020B0500040200020003" pitchFamily="34" charset="-34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H SarabunIT๙" panose="020B0500040200020003" pitchFamily="34" charset="-34"/>
                      </a:rPr>
                      <m:t>×</m:t>
                    </m:r>
                    <m:borderBox>
                      <m:borderBoxPr>
                        <m:ctrlPr>
                          <a:rPr lang="en-US" sz="20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H SarabunIT๙" panose="020B0500040200020003" pitchFamily="34" charset="-34"/>
                          </a:rPr>
                        </m:ctrlPr>
                      </m:borderBox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H SarabunIT๙" panose="020B0500040200020003" pitchFamily="34" charset="-34"/>
                          </a:rPr>
                          <m:t>100</m:t>
                        </m:r>
                      </m:e>
                    </m:borderBox>
                  </m:oMath>
                </a14:m>
                <a:endParaRPr lang="en-US" sz="2000" dirty="0">
                  <a:latin typeface="TH SarabunIT๙" panose="020B0500040200020003" pitchFamily="34" charset="-34"/>
                  <a:cs typeface="TH SarabunIT๙" panose="020B0500040200020003" pitchFamily="34" charset="-34"/>
                </a:endParaRPr>
              </a:p>
              <a:p>
                <a:endParaRPr lang="th-TH" sz="2000" dirty="0">
                  <a:latin typeface="TH SarabunIT๙" panose="020B0500040200020003" pitchFamily="34" charset="-34"/>
                  <a:cs typeface="TH SarabunIT๙" panose="020B0500040200020003" pitchFamily="34" charset="-34"/>
                </a:endParaRPr>
              </a:p>
              <a:p>
                <a:r>
                  <a:rPr lang="th-TH" sz="2000" u="sng" dirty="0">
                    <a:latin typeface="TH SarabunIT๙" panose="020B0500040200020003" pitchFamily="34" charset="-34"/>
                    <a:cs typeface="TH SarabunIT๙" panose="020B0500040200020003" pitchFamily="34" charset="-34"/>
                  </a:rPr>
                  <a:t>ตัวอย่าง </a:t>
                </a:r>
                <a:r>
                  <a:rPr lang="th-TH" sz="20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เช่น บุคลากรสำนักงานอธิการบดีทั้งหมด จำนวน 150 คน</a:t>
                </a:r>
              </a:p>
              <a:p>
                <a:r>
                  <a:rPr lang="th-TH" sz="20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                บุคลากรที่ได้รับการพัฒนาสมรรถนะจำนวน 120 คน</a:t>
                </a:r>
              </a:p>
              <a:p>
                <a:r>
                  <a:rPr lang="th-TH" sz="20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                คิดเป็น ร้อยละ </a:t>
                </a:r>
                <a:r>
                  <a:rPr lang="en-US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=</a:t>
                </a:r>
                <a:r>
                  <a:rPr lang="en-US" sz="20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  <a:r>
                  <a:rPr lang="th-TH" sz="20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h-TH" sz="2000" i="1" smtClean="0">
                            <a:latin typeface="Cambria Math" panose="02040503050406030204" pitchFamily="18" charset="0"/>
                            <a:cs typeface="TH SarabunIT๙" panose="020B0500040200020003" pitchFamily="34" charset="-34"/>
                          </a:rPr>
                        </m:ctrlPr>
                      </m:fPr>
                      <m:num>
                        <m:r>
                          <a:rPr lang="th-TH" sz="2000" b="0" i="1" smtClean="0">
                            <a:latin typeface="Cambria Math" panose="02040503050406030204" pitchFamily="18" charset="0"/>
                            <a:cs typeface="TH SarabunIT๙" panose="020B0500040200020003" pitchFamily="34" charset="-34"/>
                          </a:rPr>
                          <m:t>120</m:t>
                        </m:r>
                      </m:num>
                      <m:den>
                        <m:r>
                          <a:rPr lang="th-TH" sz="2000" b="0" i="1" smtClean="0">
                            <a:latin typeface="Cambria Math" panose="02040503050406030204" pitchFamily="18" charset="0"/>
                            <a:cs typeface="TH SarabunIT๙" panose="020B0500040200020003" pitchFamily="34" charset="-34"/>
                          </a:rPr>
                          <m:t>150</m:t>
                        </m:r>
                      </m:den>
                    </m:f>
                  </m:oMath>
                </a14:m>
                <a:r>
                  <a:rPr lang="th-TH" sz="20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  <a14:m>
                  <m:oMath xmlns:m="http://schemas.openxmlformats.org/officeDocument/2006/math">
                    <m:r>
                      <a:rPr lang="th-TH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H SarabunIT๙" panose="020B0500040200020003" pitchFamily="34" charset="-34"/>
                      </a:rPr>
                      <m:t>×</m:t>
                    </m:r>
                    <m:r>
                      <a:rPr lang="th-TH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H SarabunIT๙" panose="020B0500040200020003" pitchFamily="34" charset="-34"/>
                      </a:rPr>
                      <m:t>100</m:t>
                    </m:r>
                  </m:oMath>
                </a14:m>
                <a:r>
                  <a:rPr lang="th-TH" sz="20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  <a:r>
                  <a:rPr lang="en-US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= 80</a:t>
                </a:r>
                <a:endParaRPr lang="th-TH" sz="2000" b="1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mc:Choice>
        <mc:Fallback xmlns="">
          <p:sp>
            <p:nvSpPr>
              <p:cNvPr id="36" name="กล่องข้อความ 35">
                <a:extLst>
                  <a:ext uri="{FF2B5EF4-FFF2-40B4-BE49-F238E27FC236}">
                    <a16:creationId xmlns:a16="http://schemas.microsoft.com/office/drawing/2014/main" id="{6C5F6AED-59E8-4182-A4B8-8EF9743247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0921" y="1462174"/>
                <a:ext cx="5144791" cy="3120919"/>
              </a:xfrm>
              <a:prstGeom prst="rect">
                <a:avLst/>
              </a:prstGeom>
              <a:blipFill>
                <a:blip r:embed="rId2"/>
                <a:stretch>
                  <a:fillRect l="-1185" t="-977" b="-4883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รูปภาพ 23">
            <a:extLst>
              <a:ext uri="{FF2B5EF4-FFF2-40B4-BE49-F238E27FC236}">
                <a16:creationId xmlns:a16="http://schemas.microsoft.com/office/drawing/2014/main" id="{8A1E4B47-13D3-4B39-B440-287268CF2B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2" t="6942" r="9247" b="11191"/>
          <a:stretch/>
        </p:blipFill>
        <p:spPr>
          <a:xfrm>
            <a:off x="229583" y="1281089"/>
            <a:ext cx="972826" cy="868382"/>
          </a:xfrm>
          <a:prstGeom prst="rect">
            <a:avLst/>
          </a:prstGeom>
        </p:spPr>
      </p:pic>
      <p:pic>
        <p:nvPicPr>
          <p:cNvPr id="25" name="รูปภาพ 24">
            <a:extLst>
              <a:ext uri="{FF2B5EF4-FFF2-40B4-BE49-F238E27FC236}">
                <a16:creationId xmlns:a16="http://schemas.microsoft.com/office/drawing/2014/main" id="{33E39598-D55D-421B-B57A-3C62CD49F2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2" t="6942" r="9247" b="11191"/>
          <a:stretch/>
        </p:blipFill>
        <p:spPr>
          <a:xfrm>
            <a:off x="1590951" y="1225570"/>
            <a:ext cx="972826" cy="868382"/>
          </a:xfrm>
          <a:prstGeom prst="rect">
            <a:avLst/>
          </a:prstGeom>
        </p:spPr>
      </p:pic>
      <p:pic>
        <p:nvPicPr>
          <p:cNvPr id="26" name="รูปภาพ 25">
            <a:extLst>
              <a:ext uri="{FF2B5EF4-FFF2-40B4-BE49-F238E27FC236}">
                <a16:creationId xmlns:a16="http://schemas.microsoft.com/office/drawing/2014/main" id="{71261579-9422-4243-8186-8020EA0A933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2" t="6942" r="9247" b="11191"/>
          <a:stretch/>
        </p:blipFill>
        <p:spPr>
          <a:xfrm>
            <a:off x="229583" y="2774091"/>
            <a:ext cx="972826" cy="868382"/>
          </a:xfrm>
          <a:prstGeom prst="rect">
            <a:avLst/>
          </a:prstGeom>
        </p:spPr>
      </p:pic>
      <p:pic>
        <p:nvPicPr>
          <p:cNvPr id="27" name="รูปภาพ 26">
            <a:extLst>
              <a:ext uri="{FF2B5EF4-FFF2-40B4-BE49-F238E27FC236}">
                <a16:creationId xmlns:a16="http://schemas.microsoft.com/office/drawing/2014/main" id="{BAD5AB22-FE8F-4CC0-A2AA-B38331F7CA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2" t="6942" r="9247" b="11191"/>
          <a:stretch/>
        </p:blipFill>
        <p:spPr>
          <a:xfrm>
            <a:off x="1653477" y="2774091"/>
            <a:ext cx="972826" cy="868382"/>
          </a:xfrm>
          <a:prstGeom prst="rect">
            <a:avLst/>
          </a:prstGeom>
        </p:spPr>
      </p:pic>
      <p:pic>
        <p:nvPicPr>
          <p:cNvPr id="31" name="รูปภาพ 30">
            <a:extLst>
              <a:ext uri="{FF2B5EF4-FFF2-40B4-BE49-F238E27FC236}">
                <a16:creationId xmlns:a16="http://schemas.microsoft.com/office/drawing/2014/main" id="{5DA25865-02BE-4899-B1B2-FF31902782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2" t="6942" r="9247" b="11191"/>
          <a:stretch/>
        </p:blipFill>
        <p:spPr>
          <a:xfrm>
            <a:off x="906902" y="4444395"/>
            <a:ext cx="972826" cy="868382"/>
          </a:xfrm>
          <a:prstGeom prst="rect">
            <a:avLst/>
          </a:prstGeom>
        </p:spPr>
      </p:pic>
      <p:sp>
        <p:nvSpPr>
          <p:cNvPr id="14" name="กล่องข้อความ 13">
            <a:extLst>
              <a:ext uri="{FF2B5EF4-FFF2-40B4-BE49-F238E27FC236}">
                <a16:creationId xmlns:a16="http://schemas.microsoft.com/office/drawing/2014/main" id="{1B4857FD-4232-476A-A11C-358F42FD32EC}"/>
              </a:ext>
            </a:extLst>
          </p:cNvPr>
          <p:cNvSpPr txBox="1"/>
          <p:nvPr/>
        </p:nvSpPr>
        <p:spPr>
          <a:xfrm>
            <a:off x="43911" y="1525122"/>
            <a:ext cx="1515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70</a:t>
            </a:r>
            <a:r>
              <a:rPr lang="en-US" sz="18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%</a:t>
            </a:r>
            <a:endParaRPr lang="th-TH" sz="1800" b="1" dirty="0">
              <a:solidFill>
                <a:srgbClr val="C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7" name="กล่องข้อความ 36">
            <a:extLst>
              <a:ext uri="{FF2B5EF4-FFF2-40B4-BE49-F238E27FC236}">
                <a16:creationId xmlns:a16="http://schemas.microsoft.com/office/drawing/2014/main" id="{D747EDBF-C99C-426C-BC2C-3B96398B44E9}"/>
              </a:ext>
            </a:extLst>
          </p:cNvPr>
          <p:cNvSpPr txBox="1"/>
          <p:nvPr/>
        </p:nvSpPr>
        <p:spPr>
          <a:xfrm>
            <a:off x="1418204" y="1461888"/>
            <a:ext cx="1515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75</a:t>
            </a:r>
            <a:r>
              <a:rPr lang="en-US" sz="18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%</a:t>
            </a:r>
            <a:endParaRPr lang="th-TH" sz="1800" b="1" dirty="0">
              <a:solidFill>
                <a:srgbClr val="C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8" name="กล่องข้อความ 37">
            <a:extLst>
              <a:ext uri="{FF2B5EF4-FFF2-40B4-BE49-F238E27FC236}">
                <a16:creationId xmlns:a16="http://schemas.microsoft.com/office/drawing/2014/main" id="{238111A2-141B-4410-8611-F98FEF17BF76}"/>
              </a:ext>
            </a:extLst>
          </p:cNvPr>
          <p:cNvSpPr txBox="1"/>
          <p:nvPr/>
        </p:nvSpPr>
        <p:spPr>
          <a:xfrm>
            <a:off x="7038" y="3000028"/>
            <a:ext cx="1515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80</a:t>
            </a:r>
            <a:r>
              <a:rPr lang="en-US" sz="18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%</a:t>
            </a:r>
            <a:endParaRPr lang="th-TH" sz="1800" b="1" dirty="0">
              <a:solidFill>
                <a:srgbClr val="C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9" name="กล่องข้อความ 38">
            <a:extLst>
              <a:ext uri="{FF2B5EF4-FFF2-40B4-BE49-F238E27FC236}">
                <a16:creationId xmlns:a16="http://schemas.microsoft.com/office/drawing/2014/main" id="{B83B6D02-0D85-4629-BAC6-6FBA5C40D672}"/>
              </a:ext>
            </a:extLst>
          </p:cNvPr>
          <p:cNvSpPr txBox="1"/>
          <p:nvPr/>
        </p:nvSpPr>
        <p:spPr>
          <a:xfrm>
            <a:off x="1428748" y="2990089"/>
            <a:ext cx="1515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85%</a:t>
            </a:r>
            <a:endParaRPr lang="th-TH" sz="1800" b="1" dirty="0">
              <a:solidFill>
                <a:srgbClr val="C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0" name="กล่องข้อความ 39">
            <a:extLst>
              <a:ext uri="{FF2B5EF4-FFF2-40B4-BE49-F238E27FC236}">
                <a16:creationId xmlns:a16="http://schemas.microsoft.com/office/drawing/2014/main" id="{D7315ACB-F865-40A0-8AA1-F8169349B2EB}"/>
              </a:ext>
            </a:extLst>
          </p:cNvPr>
          <p:cNvSpPr txBox="1"/>
          <p:nvPr/>
        </p:nvSpPr>
        <p:spPr>
          <a:xfrm>
            <a:off x="715996" y="4699969"/>
            <a:ext cx="1515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90%</a:t>
            </a:r>
            <a:endParaRPr lang="th-TH" sz="1800" b="1" dirty="0">
              <a:solidFill>
                <a:srgbClr val="C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308260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72C5F8A4-C5A1-454F-AE15-908D4D008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D9A03-9CAE-4DEF-A956-53C005770E55}" type="slidenum">
              <a:rPr lang="th-TH" smtClean="0"/>
              <a:t>31</a:t>
            </a:fld>
            <a:endParaRPr lang="th-TH"/>
          </a:p>
        </p:txBody>
      </p:sp>
      <p:graphicFrame>
        <p:nvGraphicFramePr>
          <p:cNvPr id="17" name="ตาราง 16">
            <a:extLst>
              <a:ext uri="{FF2B5EF4-FFF2-40B4-BE49-F238E27FC236}">
                <a16:creationId xmlns:a16="http://schemas.microsoft.com/office/drawing/2014/main" id="{9F6440BA-D4E2-407A-9121-DD10467753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7921765"/>
              </p:ext>
            </p:extLst>
          </p:nvPr>
        </p:nvGraphicFramePr>
        <p:xfrm>
          <a:off x="148533" y="616872"/>
          <a:ext cx="8951555" cy="5957799"/>
        </p:xfrm>
        <a:graphic>
          <a:graphicData uri="http://schemas.openxmlformats.org/drawingml/2006/table">
            <a:tbl>
              <a:tblPr firstRow="1" firstCol="1" bandRow="1"/>
              <a:tblGrid>
                <a:gridCol w="2981941">
                  <a:extLst>
                    <a:ext uri="{9D8B030D-6E8A-4147-A177-3AD203B41FA5}">
                      <a16:colId xmlns:a16="http://schemas.microsoft.com/office/drawing/2014/main" val="1065453448"/>
                    </a:ext>
                  </a:extLst>
                </a:gridCol>
                <a:gridCol w="5969614">
                  <a:extLst>
                    <a:ext uri="{9D8B030D-6E8A-4147-A177-3AD203B41FA5}">
                      <a16:colId xmlns:a16="http://schemas.microsoft.com/office/drawing/2014/main" val="900465647"/>
                    </a:ext>
                  </a:extLst>
                </a:gridCol>
              </a:tblGrid>
              <a:tr h="681455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1688320"/>
                  </a:ext>
                </a:extLst>
              </a:tr>
              <a:tr h="16989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6690" algn="l"/>
                        </a:tabLst>
                        <a:defRPr/>
                      </a:pPr>
                      <a:endParaRPr lang="en-US" sz="24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7200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คำอธิบายตัวชี้วัด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2400" b="1" dirty="0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2400" b="1" dirty="0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2400" b="1" dirty="0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2400" b="1" dirty="0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2400" b="1" dirty="0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2400" b="1" dirty="0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2400" b="1" dirty="0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2400" b="1" dirty="0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2400" b="1" dirty="0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2400" b="1" dirty="0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7676597"/>
                  </a:ext>
                </a:extLst>
              </a:tr>
              <a:tr h="3247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6690" algn="l"/>
                        </a:tabLst>
                        <a:defRPr/>
                      </a:pP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ผู้กำกับตัวชี้วัด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7200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หัวหน้างานบริหารบุคคลและนิติการ กองกลาง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6764717"/>
                  </a:ext>
                </a:extLst>
              </a:tr>
              <a:tr h="3247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6690" algn="l"/>
                        </a:tabLst>
                        <a:defRPr/>
                      </a:pP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ผู้จัดเก็บและรายงาน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7200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2030760"/>
                  </a:ext>
                </a:extLst>
              </a:tr>
            </a:tbl>
          </a:graphicData>
        </a:graphic>
      </p:graphicFrame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F0270E53-9EEE-421F-A3EE-35BB302C1D67}"/>
              </a:ext>
            </a:extLst>
          </p:cNvPr>
          <p:cNvSpPr txBox="1"/>
          <p:nvPr/>
        </p:nvSpPr>
        <p:spPr>
          <a:xfrm>
            <a:off x="220804" y="582434"/>
            <a:ext cx="93333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KPI-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7 </a:t>
            </a:r>
            <a:r>
              <a:rPr lang="th-TH" sz="2400" b="1" kern="1200" dirty="0">
                <a:solidFill>
                  <a:schemeClr val="dk1"/>
                </a:solidFill>
                <a:effectLst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จำนวน</a:t>
            </a:r>
            <a:r>
              <a:rPr lang="th-TH" sz="2400" b="1" kern="1200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บุคลากรสายสนับสนุนวิชาการที่ได้รับความก้าวหน้าตามสายงาน</a:t>
            </a:r>
            <a:r>
              <a:rPr lang="th-TH" sz="2400" b="1" kern="1200" dirty="0">
                <a:solidFill>
                  <a:schemeClr val="dk1"/>
                </a:solidFill>
                <a:effectLst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ประเภทผู้บริหารและประเภทวิชาชีพเฉพาะเชี่ยวชาญเฉพาะ</a:t>
            </a:r>
            <a:r>
              <a:rPr lang="th-TH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5" name="กล่องข้อความ 24">
            <a:extLst>
              <a:ext uri="{FF2B5EF4-FFF2-40B4-BE49-F238E27FC236}">
                <a16:creationId xmlns:a16="http://schemas.microsoft.com/office/drawing/2014/main" id="{B3F2A2C9-EC7A-48D3-9394-0AC51005F2C0}"/>
              </a:ext>
            </a:extLst>
          </p:cNvPr>
          <p:cNvSpPr txBox="1"/>
          <p:nvPr/>
        </p:nvSpPr>
        <p:spPr>
          <a:xfrm>
            <a:off x="3223460" y="1847605"/>
            <a:ext cx="5722945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1) บุคลากรสายสนับสนุนวิชาการ หมายถึง บุคลากรสายสนับสนุนวิชาการ ประเภทพนักงานมหาวิทยาลัย สังกัดสำนักงานอธิการบดี ผู้ที่มีคุณสมบัติครบสามารถยื่นขอเข้าสู่ตำแหน่งประเภทบริหาร และประเภทวิชาชีพเฉพาะหรือเชี่ยวชาญเฉพาะ</a:t>
            </a:r>
            <a:endParaRPr lang="en-US" sz="1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2) ประเภทผู้บริหาร หมายถึง ตำแหน่งสูงขึ้นในระดับหัวหน้างาน หน่วยงานในกองสังกัดสำนักงานอธิการบดี ของบุคลากรสายสนับสนุนวิชาการ</a:t>
            </a:r>
            <a:endParaRPr lang="en-US" sz="1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3) ประเภทวิชาชีพเฉพาะหรือเชี่ยวชาญเฉพาะ หมายถึง ตำแหน่งที่สูงขึ้นในสายงาน ระดับชำนาญการ ชำนาญการพิเศษ เชี่ยวชาญ และเชี่ยวชาญพิเศษ</a:t>
            </a:r>
          </a:p>
          <a:p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*การนับจำนวน</a:t>
            </a:r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บุคลากรสายสนับสนุนที่ได้ความก้าวหน้าตามสายงานประเภทผู้บริหารและประเภทวิชาชีพเฉพาะ เชี่ยวชาญเฉพาะ ในปีงบประมาณ 2565 – 2569 จะพิจารณาจากประกาศ และเผยแพร่ ประชาสัมพันธ์ให้หน่วยงานอื่น ๆ ทราบ  และบันทึกในฐานข้อมูลบุคลากร</a:t>
            </a:r>
          </a:p>
          <a:p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สี่เหลี่ยมผืนผ้า: มุมมน 7">
            <a:extLst>
              <a:ext uri="{FF2B5EF4-FFF2-40B4-BE49-F238E27FC236}">
                <a16:creationId xmlns:a16="http://schemas.microsoft.com/office/drawing/2014/main" id="{1D8327AA-DAE7-45A2-B650-8211AEE53D66}"/>
              </a:ext>
            </a:extLst>
          </p:cNvPr>
          <p:cNvSpPr/>
          <p:nvPr/>
        </p:nvSpPr>
        <p:spPr>
          <a:xfrm>
            <a:off x="52311" y="45970"/>
            <a:ext cx="9144000" cy="52322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                         ส่งเสริม</a:t>
            </a:r>
            <a:r>
              <a:rPr lang="th-TH" sz="2400" b="1" dirty="0">
                <a:solidFill>
                  <a:srgbClr val="FF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ความก้าวหน้าให้กับบุคลากรยื่นขอตำแหน่งที่สูง</a:t>
            </a:r>
            <a:r>
              <a:rPr lang="th-TH" sz="2400" b="1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ขี้นเพื่อสร้างคุณค่าให้แก่องค์กร</a:t>
            </a:r>
            <a:endParaRPr lang="th-TH" sz="2000" b="1" dirty="0">
              <a:solidFill>
                <a:schemeClr val="tx1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C32E9104-6355-438C-98D9-1BFFC0F4C585}"/>
              </a:ext>
            </a:extLst>
          </p:cNvPr>
          <p:cNvSpPr txBox="1"/>
          <p:nvPr/>
        </p:nvSpPr>
        <p:spPr>
          <a:xfrm>
            <a:off x="-431905" y="93652"/>
            <a:ext cx="29502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เป้าประสงค์ที่ 5 </a:t>
            </a:r>
            <a:r>
              <a:rPr lang="en-US" sz="24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(G5)</a:t>
            </a:r>
            <a:endParaRPr lang="th-TH" sz="2400" b="1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7889528A-4DF1-4528-96A3-3A1E4D976E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73" y="1516836"/>
            <a:ext cx="985236" cy="985236"/>
          </a:xfrm>
          <a:prstGeom prst="rect">
            <a:avLst/>
          </a:prstGeom>
        </p:spPr>
      </p:pic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F57F5041-ABAB-48B4-8B9F-DC112C762D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679" y="1548177"/>
            <a:ext cx="985236" cy="985236"/>
          </a:xfrm>
          <a:prstGeom prst="rect">
            <a:avLst/>
          </a:prstGeom>
        </p:spPr>
      </p:pic>
      <p:sp>
        <p:nvSpPr>
          <p:cNvPr id="14" name="กล่องข้อความ 13">
            <a:extLst>
              <a:ext uri="{FF2B5EF4-FFF2-40B4-BE49-F238E27FC236}">
                <a16:creationId xmlns:a16="http://schemas.microsoft.com/office/drawing/2014/main" id="{1B4857FD-4232-476A-A11C-358F42FD32EC}"/>
              </a:ext>
            </a:extLst>
          </p:cNvPr>
          <p:cNvSpPr txBox="1"/>
          <p:nvPr/>
        </p:nvSpPr>
        <p:spPr>
          <a:xfrm>
            <a:off x="68792" y="2767742"/>
            <a:ext cx="15153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6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 2 คน</a:t>
            </a:r>
          </a:p>
        </p:txBody>
      </p:sp>
      <p:pic>
        <p:nvPicPr>
          <p:cNvPr id="15" name="รูปภาพ 14">
            <a:extLst>
              <a:ext uri="{FF2B5EF4-FFF2-40B4-BE49-F238E27FC236}">
                <a16:creationId xmlns:a16="http://schemas.microsoft.com/office/drawing/2014/main" id="{A631FE7D-D566-4EA8-9ED3-AC94DF5BBB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38" y="3198195"/>
            <a:ext cx="985236" cy="985236"/>
          </a:xfrm>
          <a:prstGeom prst="rect">
            <a:avLst/>
          </a:prstGeom>
        </p:spPr>
      </p:pic>
      <p:pic>
        <p:nvPicPr>
          <p:cNvPr id="18" name="รูปภาพ 17">
            <a:extLst>
              <a:ext uri="{FF2B5EF4-FFF2-40B4-BE49-F238E27FC236}">
                <a16:creationId xmlns:a16="http://schemas.microsoft.com/office/drawing/2014/main" id="{7DBD3CBB-D650-4977-B2A8-87E6D0CFA1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478" y="3229536"/>
            <a:ext cx="985236" cy="985236"/>
          </a:xfrm>
          <a:prstGeom prst="rect">
            <a:avLst/>
          </a:prstGeom>
        </p:spPr>
      </p:pic>
      <p:sp>
        <p:nvSpPr>
          <p:cNvPr id="21" name="กล่องข้อความ 20">
            <a:extLst>
              <a:ext uri="{FF2B5EF4-FFF2-40B4-BE49-F238E27FC236}">
                <a16:creationId xmlns:a16="http://schemas.microsoft.com/office/drawing/2014/main" id="{4DE421AD-F0CD-41C0-A062-54C7A4B4662A}"/>
              </a:ext>
            </a:extLst>
          </p:cNvPr>
          <p:cNvSpPr txBox="1"/>
          <p:nvPr/>
        </p:nvSpPr>
        <p:spPr>
          <a:xfrm>
            <a:off x="1472164" y="2509194"/>
            <a:ext cx="17209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ปี 2566</a:t>
            </a:r>
          </a:p>
        </p:txBody>
      </p:sp>
      <p:sp>
        <p:nvSpPr>
          <p:cNvPr id="22" name="กล่องข้อความ 21">
            <a:extLst>
              <a:ext uri="{FF2B5EF4-FFF2-40B4-BE49-F238E27FC236}">
                <a16:creationId xmlns:a16="http://schemas.microsoft.com/office/drawing/2014/main" id="{68D2461D-EF5A-4A25-A03E-2B3F80F809F4}"/>
              </a:ext>
            </a:extLst>
          </p:cNvPr>
          <p:cNvSpPr txBox="1"/>
          <p:nvPr/>
        </p:nvSpPr>
        <p:spPr>
          <a:xfrm>
            <a:off x="25871" y="4147354"/>
            <a:ext cx="17209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ปี 2567</a:t>
            </a:r>
          </a:p>
        </p:txBody>
      </p:sp>
      <p:sp>
        <p:nvSpPr>
          <p:cNvPr id="23" name="กล่องข้อความ 22">
            <a:extLst>
              <a:ext uri="{FF2B5EF4-FFF2-40B4-BE49-F238E27FC236}">
                <a16:creationId xmlns:a16="http://schemas.microsoft.com/office/drawing/2014/main" id="{A95FFF63-4B33-401F-B0AF-1CEA1E767245}"/>
              </a:ext>
            </a:extLst>
          </p:cNvPr>
          <p:cNvSpPr txBox="1"/>
          <p:nvPr/>
        </p:nvSpPr>
        <p:spPr>
          <a:xfrm>
            <a:off x="1350598" y="4215250"/>
            <a:ext cx="17209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ปี 2568</a:t>
            </a:r>
          </a:p>
        </p:txBody>
      </p:sp>
      <p:sp>
        <p:nvSpPr>
          <p:cNvPr id="24" name="กล่องข้อความ 23">
            <a:extLst>
              <a:ext uri="{FF2B5EF4-FFF2-40B4-BE49-F238E27FC236}">
                <a16:creationId xmlns:a16="http://schemas.microsoft.com/office/drawing/2014/main" id="{B6435831-58DF-46E9-B684-69FCB01497E4}"/>
              </a:ext>
            </a:extLst>
          </p:cNvPr>
          <p:cNvSpPr txBox="1"/>
          <p:nvPr/>
        </p:nvSpPr>
        <p:spPr>
          <a:xfrm>
            <a:off x="128657" y="4427898"/>
            <a:ext cx="15153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6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 2 คน</a:t>
            </a:r>
          </a:p>
        </p:txBody>
      </p:sp>
      <p:sp>
        <p:nvSpPr>
          <p:cNvPr id="26" name="กล่องข้อความ 25">
            <a:extLst>
              <a:ext uri="{FF2B5EF4-FFF2-40B4-BE49-F238E27FC236}">
                <a16:creationId xmlns:a16="http://schemas.microsoft.com/office/drawing/2014/main" id="{0F003D6F-D572-41E4-8B57-19346A9BA1E4}"/>
              </a:ext>
            </a:extLst>
          </p:cNvPr>
          <p:cNvSpPr txBox="1"/>
          <p:nvPr/>
        </p:nvSpPr>
        <p:spPr>
          <a:xfrm>
            <a:off x="1529397" y="4434947"/>
            <a:ext cx="15153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6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 2 คน</a:t>
            </a:r>
          </a:p>
        </p:txBody>
      </p:sp>
      <p:sp>
        <p:nvSpPr>
          <p:cNvPr id="28" name="กล่องข้อความ 27">
            <a:extLst>
              <a:ext uri="{FF2B5EF4-FFF2-40B4-BE49-F238E27FC236}">
                <a16:creationId xmlns:a16="http://schemas.microsoft.com/office/drawing/2014/main" id="{A2FFB037-55D1-43B1-BD48-F66B4EDCF740}"/>
              </a:ext>
            </a:extLst>
          </p:cNvPr>
          <p:cNvSpPr txBox="1"/>
          <p:nvPr/>
        </p:nvSpPr>
        <p:spPr>
          <a:xfrm>
            <a:off x="-76915" y="2519962"/>
            <a:ext cx="17209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ปี 2565</a:t>
            </a:r>
          </a:p>
        </p:txBody>
      </p:sp>
      <p:sp>
        <p:nvSpPr>
          <p:cNvPr id="20" name="กล่องข้อความ 19">
            <a:extLst>
              <a:ext uri="{FF2B5EF4-FFF2-40B4-BE49-F238E27FC236}">
                <a16:creationId xmlns:a16="http://schemas.microsoft.com/office/drawing/2014/main" id="{7CF2F491-5F41-4A77-A822-7EB4DCC7AF48}"/>
              </a:ext>
            </a:extLst>
          </p:cNvPr>
          <p:cNvSpPr txBox="1"/>
          <p:nvPr/>
        </p:nvSpPr>
        <p:spPr>
          <a:xfrm>
            <a:off x="1584190" y="2745551"/>
            <a:ext cx="15153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6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 2 คน</a:t>
            </a:r>
          </a:p>
        </p:txBody>
      </p:sp>
      <p:pic>
        <p:nvPicPr>
          <p:cNvPr id="29" name="รูปภาพ 28">
            <a:extLst>
              <a:ext uri="{FF2B5EF4-FFF2-40B4-BE49-F238E27FC236}">
                <a16:creationId xmlns:a16="http://schemas.microsoft.com/office/drawing/2014/main" id="{1FAAA0D4-F2E3-4A95-B69C-257B3B309C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212" y="4580878"/>
            <a:ext cx="985236" cy="985236"/>
          </a:xfrm>
          <a:prstGeom prst="rect">
            <a:avLst/>
          </a:prstGeom>
        </p:spPr>
      </p:pic>
      <p:sp>
        <p:nvSpPr>
          <p:cNvPr id="30" name="กล่องข้อความ 29">
            <a:extLst>
              <a:ext uri="{FF2B5EF4-FFF2-40B4-BE49-F238E27FC236}">
                <a16:creationId xmlns:a16="http://schemas.microsoft.com/office/drawing/2014/main" id="{B9930FC8-7914-4DA5-B4DE-7E58A2E13121}"/>
              </a:ext>
            </a:extLst>
          </p:cNvPr>
          <p:cNvSpPr txBox="1"/>
          <p:nvPr/>
        </p:nvSpPr>
        <p:spPr>
          <a:xfrm>
            <a:off x="783570" y="5689852"/>
            <a:ext cx="15153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6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 2 คน</a:t>
            </a:r>
          </a:p>
        </p:txBody>
      </p:sp>
      <p:sp>
        <p:nvSpPr>
          <p:cNvPr id="31" name="กล่องข้อความ 30">
            <a:extLst>
              <a:ext uri="{FF2B5EF4-FFF2-40B4-BE49-F238E27FC236}">
                <a16:creationId xmlns:a16="http://schemas.microsoft.com/office/drawing/2014/main" id="{CAFAC5B4-982D-4EAA-A784-33646802575E}"/>
              </a:ext>
            </a:extLst>
          </p:cNvPr>
          <p:cNvSpPr txBox="1"/>
          <p:nvPr/>
        </p:nvSpPr>
        <p:spPr>
          <a:xfrm>
            <a:off x="675345" y="5527279"/>
            <a:ext cx="17209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ปี 2569</a:t>
            </a:r>
          </a:p>
        </p:txBody>
      </p:sp>
    </p:spTree>
    <p:extLst>
      <p:ext uri="{BB962C8B-B14F-4D97-AF65-F5344CB8AC3E}">
        <p14:creationId xmlns:p14="http://schemas.microsoft.com/office/powerpoint/2010/main" val="19262696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72C5F8A4-C5A1-454F-AE15-908D4D008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D9A03-9CAE-4DEF-A956-53C005770E55}" type="slidenum">
              <a:rPr lang="th-TH" smtClean="0"/>
              <a:t>32</a:t>
            </a:fld>
            <a:endParaRPr lang="th-TH"/>
          </a:p>
        </p:txBody>
      </p:sp>
      <p:sp>
        <p:nvSpPr>
          <p:cNvPr id="6" name="สี่เหลี่ยมผืนผ้า: มุมมน 5">
            <a:extLst>
              <a:ext uri="{FF2B5EF4-FFF2-40B4-BE49-F238E27FC236}">
                <a16:creationId xmlns:a16="http://schemas.microsoft.com/office/drawing/2014/main" id="{0238FFE8-BB5F-47EB-AA90-1584B2B53B67}"/>
              </a:ext>
            </a:extLst>
          </p:cNvPr>
          <p:cNvSpPr/>
          <p:nvPr/>
        </p:nvSpPr>
        <p:spPr>
          <a:xfrm>
            <a:off x="1" y="0"/>
            <a:ext cx="9144000" cy="60092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                   บุคลากรสำนักงานอธิการบดี</a:t>
            </a:r>
            <a:r>
              <a:rPr lang="th-TH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มีความรักและความผูกพันต่อองค์กร</a:t>
            </a:r>
            <a:endParaRPr lang="th-TH" sz="2400" b="1" dirty="0">
              <a:solidFill>
                <a:schemeClr val="tx1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id="{CF582119-09E1-4553-B4DF-1FA0769EB335}"/>
              </a:ext>
            </a:extLst>
          </p:cNvPr>
          <p:cNvSpPr txBox="1"/>
          <p:nvPr/>
        </p:nvSpPr>
        <p:spPr>
          <a:xfrm>
            <a:off x="387759" y="115327"/>
            <a:ext cx="29502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เป้าประสงค์ที่ 6 </a:t>
            </a:r>
            <a:r>
              <a:rPr lang="en-US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(G6)</a:t>
            </a:r>
            <a:endParaRPr lang="th-TH" b="1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17" name="ตาราง 16">
            <a:extLst>
              <a:ext uri="{FF2B5EF4-FFF2-40B4-BE49-F238E27FC236}">
                <a16:creationId xmlns:a16="http://schemas.microsoft.com/office/drawing/2014/main" id="{9F6440BA-D4E2-407A-9121-DD10467753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9015635"/>
              </p:ext>
            </p:extLst>
          </p:nvPr>
        </p:nvGraphicFramePr>
        <p:xfrm>
          <a:off x="119966" y="644506"/>
          <a:ext cx="8909106" cy="5696968"/>
        </p:xfrm>
        <a:graphic>
          <a:graphicData uri="http://schemas.openxmlformats.org/drawingml/2006/table">
            <a:tbl>
              <a:tblPr firstRow="1" firstCol="1" bandRow="1"/>
              <a:tblGrid>
                <a:gridCol w="3107328">
                  <a:extLst>
                    <a:ext uri="{9D8B030D-6E8A-4147-A177-3AD203B41FA5}">
                      <a16:colId xmlns:a16="http://schemas.microsoft.com/office/drawing/2014/main" val="1065453448"/>
                    </a:ext>
                  </a:extLst>
                </a:gridCol>
                <a:gridCol w="5801778">
                  <a:extLst>
                    <a:ext uri="{9D8B030D-6E8A-4147-A177-3AD203B41FA5}">
                      <a16:colId xmlns:a16="http://schemas.microsoft.com/office/drawing/2014/main" val="900465647"/>
                    </a:ext>
                  </a:extLst>
                </a:gridCol>
              </a:tblGrid>
              <a:tr h="278165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1688320"/>
                  </a:ext>
                </a:extLst>
              </a:tr>
              <a:tr h="15812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6690" algn="l"/>
                        </a:tabLst>
                        <a:defRPr/>
                      </a:pPr>
                      <a:endParaRPr lang="en-US" sz="24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7200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คำอธิบายตัวชี้วัด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2400" b="1" dirty="0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2400" b="1" dirty="0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2400" b="1" dirty="0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2400" b="1" dirty="0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2400" b="1" dirty="0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2400" b="1" dirty="0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2400" b="1" dirty="0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2400" b="1" dirty="0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2400" b="1" dirty="0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2400" b="1" dirty="0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7676597"/>
                  </a:ext>
                </a:extLst>
              </a:tr>
              <a:tr h="3247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6690" algn="l"/>
                        </a:tabLst>
                        <a:defRPr/>
                      </a:pP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ผู้กำกับตัวชี้วัด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7200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หัวหน้างานบริหารบุคคลและนิติการ กองกลาง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6764717"/>
                  </a:ext>
                </a:extLst>
              </a:tr>
              <a:tr h="3247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6690" algn="l"/>
                        </a:tabLst>
                        <a:defRPr/>
                      </a:pP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ผู้จัดเก็บและรายงาน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7200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2550586"/>
                  </a:ext>
                </a:extLst>
              </a:tr>
            </a:tbl>
          </a:graphicData>
        </a:graphic>
      </p:graphicFrame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F0270E53-9EEE-421F-A3EE-35BB302C1D67}"/>
              </a:ext>
            </a:extLst>
          </p:cNvPr>
          <p:cNvSpPr txBox="1"/>
          <p:nvPr/>
        </p:nvSpPr>
        <p:spPr>
          <a:xfrm>
            <a:off x="404179" y="644506"/>
            <a:ext cx="80937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KPI-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8 ร้อยละ</a:t>
            </a:r>
            <a:r>
              <a:rPr lang="th-TH" sz="2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ความพึงพอใจและความผูกพัน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ของบุคลากรสำนักงานอธิการบดีที่มีต่อองค์กร</a:t>
            </a:r>
            <a:endParaRPr lang="en-US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5" name="กล่องข้อความ 24">
            <a:extLst>
              <a:ext uri="{FF2B5EF4-FFF2-40B4-BE49-F238E27FC236}">
                <a16:creationId xmlns:a16="http://schemas.microsoft.com/office/drawing/2014/main" id="{9377F08B-4B9F-47AA-B6B9-9A958D3250A3}"/>
              </a:ext>
            </a:extLst>
          </p:cNvPr>
          <p:cNvSpPr txBox="1"/>
          <p:nvPr/>
        </p:nvSpPr>
        <p:spPr>
          <a:xfrm>
            <a:off x="-70545" y="2275827"/>
            <a:ext cx="17209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ปี 2565</a:t>
            </a:r>
          </a:p>
        </p:txBody>
      </p:sp>
      <p:sp>
        <p:nvSpPr>
          <p:cNvPr id="27" name="กล่องข้อความ 26">
            <a:extLst>
              <a:ext uri="{FF2B5EF4-FFF2-40B4-BE49-F238E27FC236}">
                <a16:creationId xmlns:a16="http://schemas.microsoft.com/office/drawing/2014/main" id="{22D78ECF-5974-4CFD-911B-C42BA5E6E06A}"/>
              </a:ext>
            </a:extLst>
          </p:cNvPr>
          <p:cNvSpPr txBox="1"/>
          <p:nvPr/>
        </p:nvSpPr>
        <p:spPr>
          <a:xfrm>
            <a:off x="1086244" y="2281580"/>
            <a:ext cx="17209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ปี 2566</a:t>
            </a:r>
          </a:p>
        </p:txBody>
      </p:sp>
      <p:sp>
        <p:nvSpPr>
          <p:cNvPr id="32" name="กล่องข้อความ 31">
            <a:extLst>
              <a:ext uri="{FF2B5EF4-FFF2-40B4-BE49-F238E27FC236}">
                <a16:creationId xmlns:a16="http://schemas.microsoft.com/office/drawing/2014/main" id="{49F01BD9-24AC-461E-B19F-BAC7E9F195A4}"/>
              </a:ext>
            </a:extLst>
          </p:cNvPr>
          <p:cNvSpPr txBox="1"/>
          <p:nvPr/>
        </p:nvSpPr>
        <p:spPr>
          <a:xfrm>
            <a:off x="-70545" y="3865005"/>
            <a:ext cx="17209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ปี 2567</a:t>
            </a:r>
          </a:p>
        </p:txBody>
      </p:sp>
      <p:sp>
        <p:nvSpPr>
          <p:cNvPr id="33" name="กล่องข้อความ 32">
            <a:extLst>
              <a:ext uri="{FF2B5EF4-FFF2-40B4-BE49-F238E27FC236}">
                <a16:creationId xmlns:a16="http://schemas.microsoft.com/office/drawing/2014/main" id="{E441FB43-2A81-449A-90B7-82F97566D125}"/>
              </a:ext>
            </a:extLst>
          </p:cNvPr>
          <p:cNvSpPr txBox="1"/>
          <p:nvPr/>
        </p:nvSpPr>
        <p:spPr>
          <a:xfrm>
            <a:off x="1300407" y="3859252"/>
            <a:ext cx="17209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ปี 2568</a:t>
            </a:r>
          </a:p>
        </p:txBody>
      </p:sp>
      <p:pic>
        <p:nvPicPr>
          <p:cNvPr id="23" name="รูปภาพ 22">
            <a:extLst>
              <a:ext uri="{FF2B5EF4-FFF2-40B4-BE49-F238E27FC236}">
                <a16:creationId xmlns:a16="http://schemas.microsoft.com/office/drawing/2014/main" id="{BE1AE30B-7289-42F8-AB12-6B0FFD0B59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90" y="1131607"/>
            <a:ext cx="1127917" cy="1129725"/>
          </a:xfrm>
          <a:prstGeom prst="rect">
            <a:avLst/>
          </a:prstGeom>
        </p:spPr>
      </p:pic>
      <p:pic>
        <p:nvPicPr>
          <p:cNvPr id="29" name="รูปภาพ 28">
            <a:extLst>
              <a:ext uri="{FF2B5EF4-FFF2-40B4-BE49-F238E27FC236}">
                <a16:creationId xmlns:a16="http://schemas.microsoft.com/office/drawing/2014/main" id="{4C1D190F-98A3-4322-A744-B998B065FF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443" y="1131607"/>
            <a:ext cx="1127917" cy="1129725"/>
          </a:xfrm>
          <a:prstGeom prst="rect">
            <a:avLst/>
          </a:prstGeom>
        </p:spPr>
      </p:pic>
      <p:pic>
        <p:nvPicPr>
          <p:cNvPr id="30" name="รูปภาพ 29">
            <a:extLst>
              <a:ext uri="{FF2B5EF4-FFF2-40B4-BE49-F238E27FC236}">
                <a16:creationId xmlns:a16="http://schemas.microsoft.com/office/drawing/2014/main" id="{9D95958C-3DBC-4F92-B52C-F52C019B06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89" y="2696900"/>
            <a:ext cx="1127917" cy="1129725"/>
          </a:xfrm>
          <a:prstGeom prst="rect">
            <a:avLst/>
          </a:prstGeom>
        </p:spPr>
      </p:pic>
      <p:pic>
        <p:nvPicPr>
          <p:cNvPr id="31" name="รูปภาพ 30">
            <a:extLst>
              <a:ext uri="{FF2B5EF4-FFF2-40B4-BE49-F238E27FC236}">
                <a16:creationId xmlns:a16="http://schemas.microsoft.com/office/drawing/2014/main" id="{8CEEA08F-83F9-4238-871B-EE8B485087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582" y="2763707"/>
            <a:ext cx="1127917" cy="1129725"/>
          </a:xfrm>
          <a:prstGeom prst="rect">
            <a:avLst/>
          </a:prstGeom>
        </p:spPr>
      </p:pic>
      <p:sp>
        <p:nvSpPr>
          <p:cNvPr id="20" name="กล่องข้อความ 19">
            <a:extLst>
              <a:ext uri="{FF2B5EF4-FFF2-40B4-BE49-F238E27FC236}">
                <a16:creationId xmlns:a16="http://schemas.microsoft.com/office/drawing/2014/main" id="{306E9797-1B6C-4E67-9C1A-6A996F23CD59}"/>
              </a:ext>
            </a:extLst>
          </p:cNvPr>
          <p:cNvSpPr txBox="1"/>
          <p:nvPr/>
        </p:nvSpPr>
        <p:spPr>
          <a:xfrm>
            <a:off x="382815" y="1387798"/>
            <a:ext cx="8142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solidFill>
                  <a:srgbClr val="FF66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80+</a:t>
            </a:r>
            <a:endParaRPr lang="th-TH" sz="2400" b="1" dirty="0">
              <a:solidFill>
                <a:srgbClr val="FF66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1" name="กล่องข้อความ 20">
            <a:extLst>
              <a:ext uri="{FF2B5EF4-FFF2-40B4-BE49-F238E27FC236}">
                <a16:creationId xmlns:a16="http://schemas.microsoft.com/office/drawing/2014/main" id="{02A6022B-362C-459F-95D4-FD64AA2C2696}"/>
              </a:ext>
            </a:extLst>
          </p:cNvPr>
          <p:cNvSpPr txBox="1"/>
          <p:nvPr/>
        </p:nvSpPr>
        <p:spPr>
          <a:xfrm>
            <a:off x="614931" y="5236869"/>
            <a:ext cx="17209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ปี 2569</a:t>
            </a:r>
          </a:p>
        </p:txBody>
      </p:sp>
      <p:pic>
        <p:nvPicPr>
          <p:cNvPr id="22" name="รูปภาพ 21">
            <a:extLst>
              <a:ext uri="{FF2B5EF4-FFF2-40B4-BE49-F238E27FC236}">
                <a16:creationId xmlns:a16="http://schemas.microsoft.com/office/drawing/2014/main" id="{DB54CFFA-1791-4C95-8A96-43D88C8DEC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106" y="4141324"/>
            <a:ext cx="1127917" cy="1129725"/>
          </a:xfrm>
          <a:prstGeom prst="rect">
            <a:avLst/>
          </a:prstGeom>
        </p:spPr>
      </p:pic>
      <p:sp>
        <p:nvSpPr>
          <p:cNvPr id="24" name="กล่องข้อความ 23">
            <a:extLst>
              <a:ext uri="{FF2B5EF4-FFF2-40B4-BE49-F238E27FC236}">
                <a16:creationId xmlns:a16="http://schemas.microsoft.com/office/drawing/2014/main" id="{24499A40-CFEB-4E83-8769-E9E07071E03A}"/>
              </a:ext>
            </a:extLst>
          </p:cNvPr>
          <p:cNvSpPr txBox="1"/>
          <p:nvPr/>
        </p:nvSpPr>
        <p:spPr>
          <a:xfrm>
            <a:off x="1557582" y="1461089"/>
            <a:ext cx="8142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solidFill>
                  <a:srgbClr val="FF66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80+</a:t>
            </a:r>
            <a:endParaRPr lang="th-TH" sz="2400" b="1" dirty="0">
              <a:solidFill>
                <a:srgbClr val="FF66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6" name="กล่องข้อความ 25">
            <a:extLst>
              <a:ext uri="{FF2B5EF4-FFF2-40B4-BE49-F238E27FC236}">
                <a16:creationId xmlns:a16="http://schemas.microsoft.com/office/drawing/2014/main" id="{794AE86A-8E76-4D88-A99A-0CBF0B7D987A}"/>
              </a:ext>
            </a:extLst>
          </p:cNvPr>
          <p:cNvSpPr txBox="1"/>
          <p:nvPr/>
        </p:nvSpPr>
        <p:spPr>
          <a:xfrm>
            <a:off x="456535" y="2984863"/>
            <a:ext cx="8142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solidFill>
                  <a:srgbClr val="FF66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80+</a:t>
            </a:r>
            <a:endParaRPr lang="th-TH" sz="2400" b="1" dirty="0">
              <a:solidFill>
                <a:srgbClr val="FF66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8" name="กล่องข้อความ 27">
            <a:extLst>
              <a:ext uri="{FF2B5EF4-FFF2-40B4-BE49-F238E27FC236}">
                <a16:creationId xmlns:a16="http://schemas.microsoft.com/office/drawing/2014/main" id="{52EEB45E-75CF-4669-8012-37D950F5DD7D}"/>
              </a:ext>
            </a:extLst>
          </p:cNvPr>
          <p:cNvSpPr txBox="1"/>
          <p:nvPr/>
        </p:nvSpPr>
        <p:spPr>
          <a:xfrm>
            <a:off x="1753767" y="3057942"/>
            <a:ext cx="8142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solidFill>
                  <a:srgbClr val="FF66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80+</a:t>
            </a:r>
            <a:endParaRPr lang="th-TH" sz="2400" b="1" dirty="0">
              <a:solidFill>
                <a:srgbClr val="FF66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4" name="กล่องข้อความ 33">
            <a:extLst>
              <a:ext uri="{FF2B5EF4-FFF2-40B4-BE49-F238E27FC236}">
                <a16:creationId xmlns:a16="http://schemas.microsoft.com/office/drawing/2014/main" id="{2CEA3DB2-3895-4216-8C58-5574D8893E89}"/>
              </a:ext>
            </a:extLst>
          </p:cNvPr>
          <p:cNvSpPr txBox="1"/>
          <p:nvPr/>
        </p:nvSpPr>
        <p:spPr>
          <a:xfrm>
            <a:off x="1086244" y="4404202"/>
            <a:ext cx="8142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solidFill>
                  <a:srgbClr val="FF66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80+</a:t>
            </a:r>
            <a:endParaRPr lang="th-TH" sz="2400" b="1" dirty="0">
              <a:solidFill>
                <a:srgbClr val="FF66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กล่องข้อความ 34">
                <a:extLst>
                  <a:ext uri="{FF2B5EF4-FFF2-40B4-BE49-F238E27FC236}">
                    <a16:creationId xmlns:a16="http://schemas.microsoft.com/office/drawing/2014/main" id="{285B2FB8-42EA-414C-8B15-46F32F733525}"/>
                  </a:ext>
                </a:extLst>
              </p:cNvPr>
              <p:cNvSpPr txBox="1"/>
              <p:nvPr/>
            </p:nvSpPr>
            <p:spPr>
              <a:xfrm>
                <a:off x="3302179" y="1461089"/>
                <a:ext cx="5193363" cy="362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th-TH" sz="18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งานบริหารบุคคลและนิติการ จัดทำแบบสำรวจความพึงพอใจและความผูกพันของบุคลากรสำนักงานอธิการบดี ที่มีต่อองค์กร (ด้านนโยบาย การบริหารงาน สภาพแวดล้อม สวัสดิการ ความสัมพันธ์กับผู้บังคับบัญชา และเพื่อนร่วมงาน) ของทั้ง 3 กอง ดังนี้</a:t>
                </a:r>
              </a:p>
              <a:p>
                <a:pPr lvl="0"/>
                <a:r>
                  <a:rPr lang="th-TH" sz="1800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1. กองกลาง</a:t>
                </a:r>
                <a:r>
                  <a:rPr lang="th-TH" sz="18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ใช้ค่าเฉลี่ย 9 งาน ประกอบด้วย งานบริหารทั่วไป  งานบริหารบุคคลและนิติการ  งานคลัง  งานทรัพย์สินและรายได้  งานพัสดุ  งานประชาสัมพันธ์และโสตทัศนูปกรณ์  งานอาคารสถานที่และยานพาหนะ  หน่วยตรวจสอบภายใน โรงเรียนวิถีธรรมแห่งมหาวิทยาลัยราชภัฏสกลนคร</a:t>
                </a:r>
                <a:endParaRPr lang="en-US" sz="1800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  <a:p>
                <a:pPr lvl="0"/>
                <a:r>
                  <a:rPr lang="th-TH" sz="1800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2. กองนโยบายและแผน </a:t>
                </a:r>
                <a:endParaRPr lang="en-US" sz="1800" b="1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  <a:p>
                <a:pPr lvl="0"/>
                <a:r>
                  <a:rPr lang="th-TH" sz="1800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3. กองพัฒนานักศึกษา</a:t>
                </a:r>
              </a:p>
              <a:p>
                <a:pPr lvl="0"/>
                <a:r>
                  <a:rPr lang="th-TH" sz="18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ร้อยละความพึงพอใจและความผูกพันของบุคลากร ดังนี้</a:t>
                </a:r>
              </a:p>
              <a:p>
                <a:r>
                  <a:rPr lang="th-TH" sz="18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คิดเป็น ร้อยละ </a:t>
                </a:r>
                <a:r>
                  <a:rPr lang="en-US" sz="1800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=</a:t>
                </a:r>
                <a:r>
                  <a:rPr lang="en-US" sz="18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  <a:r>
                  <a:rPr lang="th-TH" sz="18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h-TH" sz="2000" i="1" smtClean="0">
                            <a:latin typeface="Cambria Math" panose="02040503050406030204" pitchFamily="18" charset="0"/>
                            <a:cs typeface="TH SarabunIT๙" panose="020B0500040200020003" pitchFamily="34" charset="-34"/>
                          </a:rPr>
                        </m:ctrlPr>
                      </m:fPr>
                      <m:num>
                        <m:r>
                          <a:rPr lang="th-TH" sz="2000" b="0" i="1" smtClean="0">
                            <a:latin typeface="Cambria Math" panose="02040503050406030204" pitchFamily="18" charset="0"/>
                            <a:cs typeface="TH SarabunIT๙" panose="020B0500040200020003" pitchFamily="34" charset="-34"/>
                          </a:rPr>
                          <m:t>(</m:t>
                        </m:r>
                        <m:r>
                          <a:rPr lang="th-TH" sz="2000" b="0" i="1" smtClean="0">
                            <a:latin typeface="Cambria Math" panose="02040503050406030204" pitchFamily="18" charset="0"/>
                            <a:cs typeface="TH SarabunIT๙" panose="020B0500040200020003" pitchFamily="34" charset="-34"/>
                          </a:rPr>
                          <m:t>กองกลาง</m:t>
                        </m:r>
                        <m:r>
                          <a:rPr lang="th-TH" sz="2000" b="0" i="1" smtClean="0">
                            <a:latin typeface="Cambria Math" panose="02040503050406030204" pitchFamily="18" charset="0"/>
                            <a:cs typeface="TH SarabunIT๙" panose="020B0500040200020003" pitchFamily="34" charset="-34"/>
                          </a:rPr>
                          <m:t>+</m:t>
                        </m:r>
                        <m:r>
                          <a:rPr lang="th-TH" sz="2000" b="0" i="1" smtClean="0">
                            <a:latin typeface="Cambria Math" panose="02040503050406030204" pitchFamily="18" charset="0"/>
                            <a:cs typeface="TH SarabunIT๙" panose="020B0500040200020003" pitchFamily="34" charset="-34"/>
                          </a:rPr>
                          <m:t>กองพัฒฯ</m:t>
                        </m:r>
                        <m:r>
                          <a:rPr lang="th-TH" sz="2000" b="0" i="1" smtClean="0">
                            <a:latin typeface="Cambria Math" panose="02040503050406030204" pitchFamily="18" charset="0"/>
                            <a:cs typeface="TH SarabunIT๙" panose="020B0500040200020003" pitchFamily="34" charset="-34"/>
                          </a:rPr>
                          <m:t>+</m:t>
                        </m:r>
                        <m:r>
                          <a:rPr lang="th-TH" sz="2000" b="0" i="1" smtClean="0">
                            <a:latin typeface="Cambria Math" panose="02040503050406030204" pitchFamily="18" charset="0"/>
                            <a:cs typeface="TH SarabunIT๙" panose="020B0500040200020003" pitchFamily="34" charset="-34"/>
                          </a:rPr>
                          <m:t>กองนโยบายแลแผน</m:t>
                        </m:r>
                        <m:r>
                          <a:rPr lang="th-TH" sz="2000" b="0" i="1" smtClean="0">
                            <a:latin typeface="Cambria Math" panose="02040503050406030204" pitchFamily="18" charset="0"/>
                            <a:cs typeface="TH SarabunIT๙" panose="020B0500040200020003" pitchFamily="34" charset="-34"/>
                          </a:rPr>
                          <m:t>)</m:t>
                        </m:r>
                      </m:num>
                      <m:den>
                        <m:r>
                          <a:rPr lang="th-TH" sz="2000" b="0" i="1" smtClean="0">
                            <a:latin typeface="Cambria Math" panose="02040503050406030204" pitchFamily="18" charset="0"/>
                            <a:cs typeface="TH SarabunIT๙" panose="020B0500040200020003" pitchFamily="34" charset="-34"/>
                          </a:rPr>
                          <m:t>3</m:t>
                        </m:r>
                      </m:den>
                    </m:f>
                  </m:oMath>
                </a14:m>
                <a:r>
                  <a:rPr lang="th-TH" sz="20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  <a14:m>
                  <m:oMath xmlns:m="http://schemas.openxmlformats.org/officeDocument/2006/math">
                    <m:r>
                      <a:rPr lang="th-TH" sz="1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H SarabunIT๙" panose="020B0500040200020003" pitchFamily="34" charset="-34"/>
                      </a:rPr>
                      <m:t>×</m:t>
                    </m:r>
                    <m:r>
                      <a:rPr lang="th-TH" sz="1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H SarabunIT๙" panose="020B0500040200020003" pitchFamily="34" charset="-34"/>
                      </a:rPr>
                      <m:t>100</m:t>
                    </m:r>
                  </m:oMath>
                </a14:m>
                <a:r>
                  <a:rPr lang="th-TH" sz="14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  <a:r>
                  <a:rPr lang="en-US" sz="2000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=….</a:t>
                </a:r>
                <a:endParaRPr lang="th-TH" sz="2800" b="1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mc:Choice>
        <mc:Fallback xmlns="">
          <p:sp>
            <p:nvSpPr>
              <p:cNvPr id="35" name="กล่องข้อความ 34">
                <a:extLst>
                  <a:ext uri="{FF2B5EF4-FFF2-40B4-BE49-F238E27FC236}">
                    <a16:creationId xmlns:a16="http://schemas.microsoft.com/office/drawing/2014/main" id="{285B2FB8-42EA-414C-8B15-46F32F7335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2179" y="1461089"/>
                <a:ext cx="5193363" cy="3624775"/>
              </a:xfrm>
              <a:prstGeom prst="rect">
                <a:avLst/>
              </a:prstGeom>
              <a:blipFill>
                <a:blip r:embed="rId3"/>
                <a:stretch>
                  <a:fillRect l="-1056" t="-1010" r="-704" b="-1515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84776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72C5F8A4-C5A1-454F-AE15-908D4D008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D9A03-9CAE-4DEF-A956-53C005770E55}" type="slidenum">
              <a:rPr lang="th-TH" smtClean="0"/>
              <a:t>33</a:t>
            </a:fld>
            <a:endParaRPr lang="th-TH"/>
          </a:p>
        </p:txBody>
      </p:sp>
      <p:sp>
        <p:nvSpPr>
          <p:cNvPr id="6" name="สี่เหลี่ยมผืนผ้า: มุมมน 5">
            <a:extLst>
              <a:ext uri="{FF2B5EF4-FFF2-40B4-BE49-F238E27FC236}">
                <a16:creationId xmlns:a16="http://schemas.microsoft.com/office/drawing/2014/main" id="{0238FFE8-BB5F-47EB-AA90-1584B2B53B67}"/>
              </a:ext>
            </a:extLst>
          </p:cNvPr>
          <p:cNvSpPr/>
          <p:nvPr/>
        </p:nvSpPr>
        <p:spPr>
          <a:xfrm>
            <a:off x="0" y="0"/>
            <a:ext cx="9143999" cy="88709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</a:t>
            </a:r>
            <a:b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400" b="1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มีการสร้างและ</a:t>
            </a:r>
            <a:r>
              <a:rPr lang="th-TH" sz="2400" b="1" dirty="0">
                <a:solidFill>
                  <a:srgbClr val="FF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พัฒนาการจัดการความรู้ </a:t>
            </a:r>
            <a:r>
              <a:rPr lang="en-US" sz="2400" b="1" dirty="0">
                <a:solidFill>
                  <a:srgbClr val="FF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(KM) </a:t>
            </a:r>
            <a:r>
              <a:rPr lang="th-TH" sz="2400" b="1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มาใช้ในการพัฒนาบุคลากรให้เป็นรูปธรรม</a:t>
            </a:r>
            <a:endParaRPr lang="th-TH" sz="2400" b="1" dirty="0">
              <a:solidFill>
                <a:schemeClr val="tx1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id="{CF582119-09E1-4553-B4DF-1FA0769EB335}"/>
              </a:ext>
            </a:extLst>
          </p:cNvPr>
          <p:cNvSpPr txBox="1"/>
          <p:nvPr/>
        </p:nvSpPr>
        <p:spPr>
          <a:xfrm>
            <a:off x="3096882" y="13243"/>
            <a:ext cx="29502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เป้าประสงค์ที่ 7 </a:t>
            </a:r>
            <a:r>
              <a:rPr lang="en-US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(G7)</a:t>
            </a:r>
            <a:endParaRPr lang="th-TH" b="1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17" name="ตาราง 16">
            <a:extLst>
              <a:ext uri="{FF2B5EF4-FFF2-40B4-BE49-F238E27FC236}">
                <a16:creationId xmlns:a16="http://schemas.microsoft.com/office/drawing/2014/main" id="{9F6440BA-D4E2-407A-9121-DD10467753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2768575"/>
              </p:ext>
            </p:extLst>
          </p:nvPr>
        </p:nvGraphicFramePr>
        <p:xfrm>
          <a:off x="117447" y="1026296"/>
          <a:ext cx="8909106" cy="5696968"/>
        </p:xfrm>
        <a:graphic>
          <a:graphicData uri="http://schemas.openxmlformats.org/drawingml/2006/table">
            <a:tbl>
              <a:tblPr firstRow="1" firstCol="1" bandRow="1"/>
              <a:tblGrid>
                <a:gridCol w="3107328">
                  <a:extLst>
                    <a:ext uri="{9D8B030D-6E8A-4147-A177-3AD203B41FA5}">
                      <a16:colId xmlns:a16="http://schemas.microsoft.com/office/drawing/2014/main" val="1065453448"/>
                    </a:ext>
                  </a:extLst>
                </a:gridCol>
                <a:gridCol w="5801778">
                  <a:extLst>
                    <a:ext uri="{9D8B030D-6E8A-4147-A177-3AD203B41FA5}">
                      <a16:colId xmlns:a16="http://schemas.microsoft.com/office/drawing/2014/main" val="900465647"/>
                    </a:ext>
                  </a:extLst>
                </a:gridCol>
              </a:tblGrid>
              <a:tr h="278165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1688320"/>
                  </a:ext>
                </a:extLst>
              </a:tr>
              <a:tr h="19580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6690" algn="l"/>
                        </a:tabLst>
                        <a:defRPr/>
                      </a:pPr>
                      <a:endParaRPr lang="en-US" sz="24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7200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คำอธิบายตัวชี้วัด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2400" b="1" dirty="0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2400" b="1" dirty="0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2400" b="1" dirty="0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2400" b="1" dirty="0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2400" b="1" dirty="0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2400" b="1" dirty="0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2400" b="1" dirty="0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2400" b="1" dirty="0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2400" b="1" dirty="0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2400" b="1" dirty="0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7676597"/>
                  </a:ext>
                </a:extLst>
              </a:tr>
              <a:tr h="3247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6690" algn="l"/>
                        </a:tabLst>
                        <a:defRPr/>
                      </a:pP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ผู้กำกับตัวชี้วัด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7200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ผู้อำนวยการกองนโยบายและแผน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6764717"/>
                  </a:ext>
                </a:extLst>
              </a:tr>
              <a:tr h="3247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6690" algn="l"/>
                        </a:tabLst>
                        <a:defRPr/>
                      </a:pP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ผู้จัดเก็บและรายงาน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7200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น.ส.ชนกญาดา โคตรสาลี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0710872"/>
                  </a:ext>
                </a:extLst>
              </a:tr>
            </a:tbl>
          </a:graphicData>
        </a:graphic>
      </p:graphicFrame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F0270E53-9EEE-421F-A3EE-35BB302C1D67}"/>
              </a:ext>
            </a:extLst>
          </p:cNvPr>
          <p:cNvSpPr txBox="1"/>
          <p:nvPr/>
        </p:nvSpPr>
        <p:spPr>
          <a:xfrm>
            <a:off x="441377" y="1026296"/>
            <a:ext cx="8093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KPI-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9  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</a:t>
            </a:r>
            <a:r>
              <a:rPr lang="th-TH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องค์ความรู้ที่มีการเผยแพร่ให้บุคลากรรับรู้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ผ่านกระบวนการจัดการความรู้</a:t>
            </a: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5" name="กล่องข้อความ 24">
            <a:extLst>
              <a:ext uri="{FF2B5EF4-FFF2-40B4-BE49-F238E27FC236}">
                <a16:creationId xmlns:a16="http://schemas.microsoft.com/office/drawing/2014/main" id="{9377F08B-4B9F-47AA-B6B9-9A958D3250A3}"/>
              </a:ext>
            </a:extLst>
          </p:cNvPr>
          <p:cNvSpPr txBox="1"/>
          <p:nvPr/>
        </p:nvSpPr>
        <p:spPr>
          <a:xfrm>
            <a:off x="-70545" y="2275827"/>
            <a:ext cx="17209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ปี 2565</a:t>
            </a:r>
          </a:p>
        </p:txBody>
      </p:sp>
      <p:sp>
        <p:nvSpPr>
          <p:cNvPr id="27" name="กล่องข้อความ 26">
            <a:extLst>
              <a:ext uri="{FF2B5EF4-FFF2-40B4-BE49-F238E27FC236}">
                <a16:creationId xmlns:a16="http://schemas.microsoft.com/office/drawing/2014/main" id="{22D78ECF-5974-4CFD-911B-C42BA5E6E06A}"/>
              </a:ext>
            </a:extLst>
          </p:cNvPr>
          <p:cNvSpPr txBox="1"/>
          <p:nvPr/>
        </p:nvSpPr>
        <p:spPr>
          <a:xfrm>
            <a:off x="1375912" y="2336165"/>
            <a:ext cx="17209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ปี 2566</a:t>
            </a:r>
          </a:p>
        </p:txBody>
      </p:sp>
      <p:sp>
        <p:nvSpPr>
          <p:cNvPr id="32" name="กล่องข้อความ 31">
            <a:extLst>
              <a:ext uri="{FF2B5EF4-FFF2-40B4-BE49-F238E27FC236}">
                <a16:creationId xmlns:a16="http://schemas.microsoft.com/office/drawing/2014/main" id="{49F01BD9-24AC-461E-B19F-BAC7E9F195A4}"/>
              </a:ext>
            </a:extLst>
          </p:cNvPr>
          <p:cNvSpPr txBox="1"/>
          <p:nvPr/>
        </p:nvSpPr>
        <p:spPr>
          <a:xfrm>
            <a:off x="-70545" y="3865005"/>
            <a:ext cx="17209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ปี 2567</a:t>
            </a:r>
          </a:p>
        </p:txBody>
      </p:sp>
      <p:sp>
        <p:nvSpPr>
          <p:cNvPr id="33" name="กล่องข้อความ 32">
            <a:extLst>
              <a:ext uri="{FF2B5EF4-FFF2-40B4-BE49-F238E27FC236}">
                <a16:creationId xmlns:a16="http://schemas.microsoft.com/office/drawing/2014/main" id="{E441FB43-2A81-449A-90B7-82F97566D125}"/>
              </a:ext>
            </a:extLst>
          </p:cNvPr>
          <p:cNvSpPr txBox="1"/>
          <p:nvPr/>
        </p:nvSpPr>
        <p:spPr>
          <a:xfrm>
            <a:off x="700554" y="5530545"/>
            <a:ext cx="17209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ปี 2569</a:t>
            </a:r>
          </a:p>
        </p:txBody>
      </p:sp>
      <p:sp>
        <p:nvSpPr>
          <p:cNvPr id="21" name="Oval 35">
            <a:extLst>
              <a:ext uri="{FF2B5EF4-FFF2-40B4-BE49-F238E27FC236}">
                <a16:creationId xmlns:a16="http://schemas.microsoft.com/office/drawing/2014/main" id="{378FC8FD-C975-438F-A166-DB232F5CD58D}"/>
              </a:ext>
            </a:extLst>
          </p:cNvPr>
          <p:cNvSpPr/>
          <p:nvPr/>
        </p:nvSpPr>
        <p:spPr>
          <a:xfrm>
            <a:off x="318024" y="145202"/>
            <a:ext cx="471916" cy="540997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แผนผังลำดับงาน: ตัวเชื่อมต่อ 1">
            <a:extLst>
              <a:ext uri="{FF2B5EF4-FFF2-40B4-BE49-F238E27FC236}">
                <a16:creationId xmlns:a16="http://schemas.microsoft.com/office/drawing/2014/main" id="{BE8BB277-3665-45AE-B42B-FC4714374D59}"/>
              </a:ext>
            </a:extLst>
          </p:cNvPr>
          <p:cNvSpPr/>
          <p:nvPr/>
        </p:nvSpPr>
        <p:spPr>
          <a:xfrm>
            <a:off x="318024" y="1487961"/>
            <a:ext cx="982383" cy="793619"/>
          </a:xfrm>
          <a:prstGeom prst="flowChartConnector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4" name="แผนผังลำดับงาน: ตัวเชื่อมต่อ 23">
            <a:extLst>
              <a:ext uri="{FF2B5EF4-FFF2-40B4-BE49-F238E27FC236}">
                <a16:creationId xmlns:a16="http://schemas.microsoft.com/office/drawing/2014/main" id="{FAF0E42F-7B03-4F95-BB88-13A343155206}"/>
              </a:ext>
            </a:extLst>
          </p:cNvPr>
          <p:cNvSpPr/>
          <p:nvPr/>
        </p:nvSpPr>
        <p:spPr>
          <a:xfrm>
            <a:off x="1851002" y="1487960"/>
            <a:ext cx="982383" cy="793619"/>
          </a:xfrm>
          <a:prstGeom prst="flowChartConnector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6" name="แผนผังลำดับงาน: ตัวเชื่อมต่อ 25">
            <a:extLst>
              <a:ext uri="{FF2B5EF4-FFF2-40B4-BE49-F238E27FC236}">
                <a16:creationId xmlns:a16="http://schemas.microsoft.com/office/drawing/2014/main" id="{1D86712D-2994-4058-8D57-562034F4E8D8}"/>
              </a:ext>
            </a:extLst>
          </p:cNvPr>
          <p:cNvSpPr/>
          <p:nvPr/>
        </p:nvSpPr>
        <p:spPr>
          <a:xfrm>
            <a:off x="368562" y="3057490"/>
            <a:ext cx="982383" cy="793619"/>
          </a:xfrm>
          <a:prstGeom prst="flowChartConnector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8" name="แผนผังลำดับงาน: ตัวเชื่อมต่อ 27">
            <a:extLst>
              <a:ext uri="{FF2B5EF4-FFF2-40B4-BE49-F238E27FC236}">
                <a16:creationId xmlns:a16="http://schemas.microsoft.com/office/drawing/2014/main" id="{5721F9F9-8730-4C40-A1DE-FA6B1A83B211}"/>
              </a:ext>
            </a:extLst>
          </p:cNvPr>
          <p:cNvSpPr/>
          <p:nvPr/>
        </p:nvSpPr>
        <p:spPr>
          <a:xfrm>
            <a:off x="1868849" y="3032190"/>
            <a:ext cx="982383" cy="793619"/>
          </a:xfrm>
          <a:prstGeom prst="flowChartConnector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4" name="แผนผังลำดับงาน: ตัวเชื่อมต่อ 33">
            <a:extLst>
              <a:ext uri="{FF2B5EF4-FFF2-40B4-BE49-F238E27FC236}">
                <a16:creationId xmlns:a16="http://schemas.microsoft.com/office/drawing/2014/main" id="{C69D43AB-8610-4CC5-8DBA-A2BAC4A6B3C2}"/>
              </a:ext>
            </a:extLst>
          </p:cNvPr>
          <p:cNvSpPr/>
          <p:nvPr/>
        </p:nvSpPr>
        <p:spPr>
          <a:xfrm>
            <a:off x="1069848" y="4731316"/>
            <a:ext cx="982383" cy="793619"/>
          </a:xfrm>
          <a:prstGeom prst="flowChartConnector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5" name="กล่องข้อความ 34">
            <a:extLst>
              <a:ext uri="{FF2B5EF4-FFF2-40B4-BE49-F238E27FC236}">
                <a16:creationId xmlns:a16="http://schemas.microsoft.com/office/drawing/2014/main" id="{1889AC74-51C2-4B5E-98B4-4D6988AACCE5}"/>
              </a:ext>
            </a:extLst>
          </p:cNvPr>
          <p:cNvSpPr txBox="1"/>
          <p:nvPr/>
        </p:nvSpPr>
        <p:spPr>
          <a:xfrm>
            <a:off x="1393440" y="3918226"/>
            <a:ext cx="17209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ปี 2568</a:t>
            </a:r>
          </a:p>
        </p:txBody>
      </p:sp>
      <p:sp>
        <p:nvSpPr>
          <p:cNvPr id="36" name="กล่องข้อความ 35">
            <a:extLst>
              <a:ext uri="{FF2B5EF4-FFF2-40B4-BE49-F238E27FC236}">
                <a16:creationId xmlns:a16="http://schemas.microsoft.com/office/drawing/2014/main" id="{D66F9559-0B22-427D-AE25-93D72CD72227}"/>
              </a:ext>
            </a:extLst>
          </p:cNvPr>
          <p:cNvSpPr txBox="1"/>
          <p:nvPr/>
        </p:nvSpPr>
        <p:spPr>
          <a:xfrm>
            <a:off x="52957" y="2520556"/>
            <a:ext cx="15153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6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 10 องค์ความรู้</a:t>
            </a:r>
          </a:p>
        </p:txBody>
      </p:sp>
      <p:sp>
        <p:nvSpPr>
          <p:cNvPr id="37" name="กล่องข้อความ 36">
            <a:extLst>
              <a:ext uri="{FF2B5EF4-FFF2-40B4-BE49-F238E27FC236}">
                <a16:creationId xmlns:a16="http://schemas.microsoft.com/office/drawing/2014/main" id="{772B9F38-494C-4D35-B470-A8023E149A61}"/>
              </a:ext>
            </a:extLst>
          </p:cNvPr>
          <p:cNvSpPr txBox="1"/>
          <p:nvPr/>
        </p:nvSpPr>
        <p:spPr>
          <a:xfrm>
            <a:off x="1632845" y="2559881"/>
            <a:ext cx="15153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6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 10 องค์ความรู้</a:t>
            </a:r>
          </a:p>
        </p:txBody>
      </p:sp>
      <p:sp>
        <p:nvSpPr>
          <p:cNvPr id="38" name="กล่องข้อความ 37">
            <a:extLst>
              <a:ext uri="{FF2B5EF4-FFF2-40B4-BE49-F238E27FC236}">
                <a16:creationId xmlns:a16="http://schemas.microsoft.com/office/drawing/2014/main" id="{749497CB-1D08-459B-B525-60CC036CAC04}"/>
              </a:ext>
            </a:extLst>
          </p:cNvPr>
          <p:cNvSpPr txBox="1"/>
          <p:nvPr/>
        </p:nvSpPr>
        <p:spPr>
          <a:xfrm>
            <a:off x="1561039" y="4171318"/>
            <a:ext cx="15153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6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 10 องค์ความรู้</a:t>
            </a:r>
          </a:p>
        </p:txBody>
      </p:sp>
      <p:sp>
        <p:nvSpPr>
          <p:cNvPr id="39" name="กล่องข้อความ 38">
            <a:extLst>
              <a:ext uri="{FF2B5EF4-FFF2-40B4-BE49-F238E27FC236}">
                <a16:creationId xmlns:a16="http://schemas.microsoft.com/office/drawing/2014/main" id="{5FF50A4A-4226-4104-9149-D71861EBDB1B}"/>
              </a:ext>
            </a:extLst>
          </p:cNvPr>
          <p:cNvSpPr txBox="1"/>
          <p:nvPr/>
        </p:nvSpPr>
        <p:spPr>
          <a:xfrm>
            <a:off x="859753" y="5761378"/>
            <a:ext cx="15153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6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 10 องค์ความรู้</a:t>
            </a:r>
          </a:p>
        </p:txBody>
      </p:sp>
      <p:sp>
        <p:nvSpPr>
          <p:cNvPr id="40" name="กล่องข้อความ 39">
            <a:extLst>
              <a:ext uri="{FF2B5EF4-FFF2-40B4-BE49-F238E27FC236}">
                <a16:creationId xmlns:a16="http://schemas.microsoft.com/office/drawing/2014/main" id="{F2B1D12A-18DB-4D18-A95D-204DA6907836}"/>
              </a:ext>
            </a:extLst>
          </p:cNvPr>
          <p:cNvSpPr txBox="1"/>
          <p:nvPr/>
        </p:nvSpPr>
        <p:spPr>
          <a:xfrm>
            <a:off x="74369" y="4187880"/>
            <a:ext cx="15153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6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 10 องค์ความรู้</a:t>
            </a:r>
          </a:p>
        </p:txBody>
      </p:sp>
      <p:sp>
        <p:nvSpPr>
          <p:cNvPr id="45" name="กล่องข้อความ 44">
            <a:extLst>
              <a:ext uri="{FF2B5EF4-FFF2-40B4-BE49-F238E27FC236}">
                <a16:creationId xmlns:a16="http://schemas.microsoft.com/office/drawing/2014/main" id="{7AA3DA64-688D-4223-8EC3-63A68816692C}"/>
              </a:ext>
            </a:extLst>
          </p:cNvPr>
          <p:cNvSpPr txBox="1"/>
          <p:nvPr/>
        </p:nvSpPr>
        <p:spPr>
          <a:xfrm>
            <a:off x="3391868" y="1756692"/>
            <a:ext cx="5193363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h-TH" sz="1600" dirty="0">
                <a:effectLst/>
                <a:ea typeface="Times New Roman" panose="02020603050405020304" pitchFamily="18" charset="0"/>
                <a:cs typeface="TH SarabunPSK" panose="020B0500040200020003" pitchFamily="34" charset="-34"/>
              </a:rPr>
              <a:t>การจัดทำแผนจัดการความรู้ดำเนินการโดยยึดตามกระบวนการจัดการความรู้ 6 ขั้นตอนของสำนักงานคณะกรรมการพัฒนาระบบราชการ (</a:t>
            </a:r>
            <a:r>
              <a:rPr lang="th-TH" sz="1600" dirty="0" err="1">
                <a:effectLst/>
                <a:ea typeface="Times New Roman" panose="02020603050405020304" pitchFamily="18" charset="0"/>
                <a:cs typeface="TH SarabunPSK" panose="020B0500040200020003" pitchFamily="34" charset="-34"/>
              </a:rPr>
              <a:t>ก.พ.ร</a:t>
            </a:r>
            <a:r>
              <a:rPr lang="th-TH" sz="1600" dirty="0">
                <a:effectLst/>
                <a:ea typeface="Times New Roman" panose="02020603050405020304" pitchFamily="18" charset="0"/>
                <a:cs typeface="TH SarabunPSK" panose="020B0500040200020003" pitchFamily="34" charset="-34"/>
              </a:rPr>
              <a:t>.) ได้แก่ การกำหนดองค์ความรู้หลักที่จำเป็นหรือสำคัญต่องานหรือกิจกรรมของหน่วยงานและกำหนดเป้าหมายของการจัดการความรู้ การเสาะแสวงหาความรู้ที่ต้องการ การปรับปรุง ดัดแปลงความรู้ บางส่วนให้เหมาะสต่อการดำเนินงานของหน่วยงาน   การนำความรู้ที่ได้จากการจัดการความรู้ มาปรับใช้ในการปฏิบัติงานจริง การนำประสบการณ์จากการทำงานและการประยุกต์ใช้ความรู้มาแลกเปลี่ยนเรียนรู้และสกัดออกมาเป็นขุมความรู้ การรวบรวมความรู้และจัดเก็บอย่างเป็นระบบโดยเผยแพร่ออกมาเป็นลายลักษณ์อักษร โดยแต่ละงานจะมีการจัดทำการจัดการความรู้ของหน่วยงาน ได้แก่</a:t>
            </a:r>
            <a:b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 กองกลาง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ใช้ค่าเฉลี่ย 9 งาน ประกอบด้วย งานบริหารทั่วไป  งานบริหารบุคคลและนิติการ  งานคลัง  งานทรัพย์สินและรายได้  งานพัสดุ  งานประชาสัมพันธ์และโสตทัศนูปกรณ์  งานอาคารสถานที่และยานพาหนะ  หน่วยตรวจสอบภายใน โรงเรียนวิถีธรรมแห่งมหาวิทยาลัยราชภัฏสกลนคร</a:t>
            </a:r>
            <a:endParaRPr lang="en-US" sz="1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/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 กองนโยบายและแผน </a:t>
            </a:r>
            <a:endParaRPr lang="en-US" sz="1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/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 กองพัฒนานักศึกษา</a:t>
            </a:r>
            <a:b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การนับจำนวนองค์ความรู้ของปีงบประมาณ พ.ศ. 2565 – 2569  จากการที่แต่ละหน่วยงานจัดทำแผนการจัดการความรู้แล้วนำมาเผยแพร่ให้บุคลากรทราบ และมีหลักฐานการนำความรู้ไปปรับใช้ในการปฏิบัติเพื่อพัฒนางานให้มีประสิทธิภาพ</a:t>
            </a:r>
          </a:p>
        </p:txBody>
      </p:sp>
    </p:spTree>
    <p:extLst>
      <p:ext uri="{BB962C8B-B14F-4D97-AF65-F5344CB8AC3E}">
        <p14:creationId xmlns:p14="http://schemas.microsoft.com/office/powerpoint/2010/main" val="7790966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F2C16059-C5D5-4ADD-900F-0D4F67DC6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AD9A03-9CAE-4DEF-A956-53C005770E55}" type="slidenum">
              <a:rPr kumimoji="0" lang="th-TH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th-TH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6" name="สี่เหลี่ยมผืนผ้า: มุมมน 5">
            <a:extLst>
              <a:ext uri="{FF2B5EF4-FFF2-40B4-BE49-F238E27FC236}">
                <a16:creationId xmlns:a16="http://schemas.microsoft.com/office/drawing/2014/main" id="{B27345FC-CA0D-42D8-8132-4E8538472A3E}"/>
              </a:ext>
            </a:extLst>
          </p:cNvPr>
          <p:cNvSpPr/>
          <p:nvPr/>
        </p:nvSpPr>
        <p:spPr>
          <a:xfrm>
            <a:off x="522152" y="3264845"/>
            <a:ext cx="8348615" cy="1328465"/>
          </a:xfrm>
          <a:prstGeom prst="roundRect">
            <a:avLst/>
          </a:prstGeom>
          <a:solidFill>
            <a:srgbClr val="FFCCFF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B4D84CCF-58C1-4E9E-95D3-7A612925C3D6}"/>
              </a:ext>
            </a:extLst>
          </p:cNvPr>
          <p:cNvSpPr txBox="1"/>
          <p:nvPr/>
        </p:nvSpPr>
        <p:spPr>
          <a:xfrm>
            <a:off x="3579861" y="3259484"/>
            <a:ext cx="29502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ประเด็นยุทธศาสตร์ที่ 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3</a:t>
            </a:r>
            <a:endParaRPr kumimoji="0" lang="th-TH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A09F3C1C-51CB-492A-869C-A2558C8AF263}"/>
              </a:ext>
            </a:extLst>
          </p:cNvPr>
          <p:cNvSpPr txBox="1"/>
          <p:nvPr/>
        </p:nvSpPr>
        <p:spPr>
          <a:xfrm>
            <a:off x="1521950" y="3782705"/>
            <a:ext cx="85015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สนับสนุนการ</a:t>
            </a:r>
            <a:r>
              <a:rPr lang="th-TH" sz="3600" b="1" dirty="0">
                <a:solidFill>
                  <a:srgbClr val="FF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จัดกิจกรรมพัฒนานักศึกษา</a:t>
            </a:r>
            <a:endParaRPr lang="th-TH" sz="2800" b="1" dirty="0">
              <a:solidFill>
                <a:srgbClr val="FF000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11" name="แผนผังลำดับงาน: ตัวเชื่อมต่อ 10">
            <a:extLst>
              <a:ext uri="{FF2B5EF4-FFF2-40B4-BE49-F238E27FC236}">
                <a16:creationId xmlns:a16="http://schemas.microsoft.com/office/drawing/2014/main" id="{4D95C698-F318-44CC-B599-3F9E82D136E1}"/>
              </a:ext>
            </a:extLst>
          </p:cNvPr>
          <p:cNvSpPr/>
          <p:nvPr/>
        </p:nvSpPr>
        <p:spPr>
          <a:xfrm>
            <a:off x="273233" y="2862675"/>
            <a:ext cx="2306830" cy="1963169"/>
          </a:xfrm>
          <a:prstGeom prst="flowChartConnector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C9E198F3-C48D-4452-B96B-C011B8AD68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111" y="1580183"/>
            <a:ext cx="950978" cy="1420371"/>
          </a:xfrm>
          <a:prstGeom prst="rect">
            <a:avLst/>
          </a:prstGeom>
        </p:spPr>
      </p:pic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E3710FC0-4E69-413F-BC56-7C114649BC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853" y="986894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5662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72C5F8A4-C5A1-454F-AE15-908D4D008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D9A03-9CAE-4DEF-A956-53C005770E55}" type="slidenum">
              <a:rPr lang="th-TH" smtClean="0"/>
              <a:t>35</a:t>
            </a:fld>
            <a:endParaRPr lang="th-TH"/>
          </a:p>
        </p:txBody>
      </p:sp>
      <p:sp>
        <p:nvSpPr>
          <p:cNvPr id="6" name="สี่เหลี่ยมผืนผ้า: มุมมน 5">
            <a:extLst>
              <a:ext uri="{FF2B5EF4-FFF2-40B4-BE49-F238E27FC236}">
                <a16:creationId xmlns:a16="http://schemas.microsoft.com/office/drawing/2014/main" id="{0238FFE8-BB5F-47EB-AA90-1584B2B53B67}"/>
              </a:ext>
            </a:extLst>
          </p:cNvPr>
          <p:cNvSpPr/>
          <p:nvPr/>
        </p:nvSpPr>
        <p:spPr>
          <a:xfrm>
            <a:off x="18103" y="41925"/>
            <a:ext cx="9052006" cy="102997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                       </a:t>
            </a:r>
            <a:br>
              <a:rPr lang="th-TH" b="1" dirty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sz="2400" b="1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นักศึกษามี</a:t>
            </a:r>
            <a:r>
              <a:rPr lang="th-TH" sz="2400" b="1" dirty="0">
                <a:solidFill>
                  <a:srgbClr val="FF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คุณภาพตามอ</a:t>
            </a:r>
            <a:r>
              <a:rPr lang="th-TH" sz="2400" b="1" dirty="0" err="1">
                <a:solidFill>
                  <a:srgbClr val="FF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ัต</a:t>
            </a:r>
            <a:r>
              <a:rPr lang="th-TH" sz="2400" b="1" dirty="0">
                <a:solidFill>
                  <a:srgbClr val="FF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ลักษณ์มหาวิทยาลัย</a:t>
            </a:r>
            <a:r>
              <a:rPr lang="th-TH" sz="2400" b="1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และมีทักษะในการทำงานร่วมกับชุมชนท้องถิ่น</a:t>
            </a:r>
            <a:endParaRPr lang="th-TH" sz="2400" b="1" dirty="0">
              <a:solidFill>
                <a:schemeClr val="tx1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id="{CF582119-09E1-4553-B4DF-1FA0769EB335}"/>
              </a:ext>
            </a:extLst>
          </p:cNvPr>
          <p:cNvSpPr txBox="1"/>
          <p:nvPr/>
        </p:nvSpPr>
        <p:spPr>
          <a:xfrm>
            <a:off x="3295280" y="147817"/>
            <a:ext cx="29502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เป้าประสงค์ที่ 8 </a:t>
            </a:r>
            <a:r>
              <a:rPr lang="en-US" sz="24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(G8)</a:t>
            </a:r>
            <a:endParaRPr lang="th-TH" sz="2400" b="1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17" name="ตาราง 16">
            <a:extLst>
              <a:ext uri="{FF2B5EF4-FFF2-40B4-BE49-F238E27FC236}">
                <a16:creationId xmlns:a16="http://schemas.microsoft.com/office/drawing/2014/main" id="{9F6440BA-D4E2-407A-9121-DD10467753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7440427"/>
              </p:ext>
            </p:extLst>
          </p:nvPr>
        </p:nvGraphicFramePr>
        <p:xfrm>
          <a:off x="0" y="1138024"/>
          <a:ext cx="9192999" cy="4900264"/>
        </p:xfrm>
        <a:graphic>
          <a:graphicData uri="http://schemas.openxmlformats.org/drawingml/2006/table">
            <a:tbl>
              <a:tblPr firstRow="1" firstCol="1" bandRow="1"/>
              <a:tblGrid>
                <a:gridCol w="4979225">
                  <a:extLst>
                    <a:ext uri="{9D8B030D-6E8A-4147-A177-3AD203B41FA5}">
                      <a16:colId xmlns:a16="http://schemas.microsoft.com/office/drawing/2014/main" val="1065453448"/>
                    </a:ext>
                  </a:extLst>
                </a:gridCol>
                <a:gridCol w="4213774">
                  <a:extLst>
                    <a:ext uri="{9D8B030D-6E8A-4147-A177-3AD203B41FA5}">
                      <a16:colId xmlns:a16="http://schemas.microsoft.com/office/drawing/2014/main" val="900465647"/>
                    </a:ext>
                  </a:extLst>
                </a:gridCol>
              </a:tblGrid>
              <a:tr h="42647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1688320"/>
                  </a:ext>
                </a:extLst>
              </a:tr>
              <a:tr h="37153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6690" algn="l"/>
                        </a:tabLst>
                        <a:defRPr/>
                      </a:pPr>
                      <a:endParaRPr lang="en-US" sz="24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7200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rgbClr val="0070C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คำอธิบายตัวชี้วัด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2400" b="1" dirty="0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2400" b="1" dirty="0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2400" b="1" dirty="0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2400" b="1" dirty="0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2400" b="1" dirty="0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2400" b="1" dirty="0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2400" b="1" dirty="0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2400" b="1" dirty="0">
                        <a:solidFill>
                          <a:srgbClr val="0070C0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7676597"/>
                  </a:ext>
                </a:extLst>
              </a:tr>
              <a:tr h="344086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6690" algn="l"/>
                        </a:tabLst>
                        <a:defRPr/>
                      </a:pP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ผู้กำกับตัวชี้วัด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7200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กองพัฒนานักศึกษา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6764717"/>
                  </a:ext>
                </a:extLst>
              </a:tr>
              <a:tr h="344086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6690" algn="l"/>
                        </a:tabLst>
                        <a:defRPr/>
                      </a:pP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ผู้จัดเก็บและรายงาน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7200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7498351"/>
                  </a:ext>
                </a:extLst>
              </a:tr>
            </a:tbl>
          </a:graphicData>
        </a:graphic>
      </p:graphicFrame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F0270E53-9EEE-421F-A3EE-35BB302C1D67}"/>
              </a:ext>
            </a:extLst>
          </p:cNvPr>
          <p:cNvSpPr txBox="1"/>
          <p:nvPr/>
        </p:nvSpPr>
        <p:spPr>
          <a:xfrm>
            <a:off x="130432" y="1150513"/>
            <a:ext cx="5624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KPI-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10 </a:t>
            </a:r>
            <a:r>
              <a:rPr lang="th-TH" sz="2000" b="1" kern="1200" dirty="0">
                <a:solidFill>
                  <a:schemeClr val="dk1"/>
                </a:solidFill>
                <a:effectLst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ร้อยละของนักศึกษาที่ได้รับการพัฒนาตามอ</a:t>
            </a:r>
            <a:r>
              <a:rPr lang="th-TH" sz="2000" b="1" kern="1200" dirty="0" err="1">
                <a:solidFill>
                  <a:schemeClr val="dk1"/>
                </a:solidFill>
                <a:effectLst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ัต</a:t>
            </a:r>
            <a:r>
              <a:rPr lang="th-TH" sz="2000" b="1" kern="1200" dirty="0">
                <a:solidFill>
                  <a:schemeClr val="dk1"/>
                </a:solidFill>
                <a:effectLst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ลักษณ์ของมหาวิทยาลัย</a:t>
            </a:r>
            <a:endParaRPr lang="en-US" sz="20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45" name="วงรี 44">
            <a:extLst>
              <a:ext uri="{FF2B5EF4-FFF2-40B4-BE49-F238E27FC236}">
                <a16:creationId xmlns:a16="http://schemas.microsoft.com/office/drawing/2014/main" id="{FAC14A91-5C16-4330-B949-F4857A75E477}"/>
              </a:ext>
            </a:extLst>
          </p:cNvPr>
          <p:cNvSpPr/>
          <p:nvPr/>
        </p:nvSpPr>
        <p:spPr>
          <a:xfrm>
            <a:off x="435792" y="1740308"/>
            <a:ext cx="1110250" cy="1029974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C0000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1" name="กล่องข้อความ 30">
            <a:extLst>
              <a:ext uri="{FF2B5EF4-FFF2-40B4-BE49-F238E27FC236}">
                <a16:creationId xmlns:a16="http://schemas.microsoft.com/office/drawing/2014/main" id="{D135641C-AD83-4E7E-B53E-D8B1A0866BDF}"/>
              </a:ext>
            </a:extLst>
          </p:cNvPr>
          <p:cNvSpPr txBox="1"/>
          <p:nvPr/>
        </p:nvSpPr>
        <p:spPr>
          <a:xfrm>
            <a:off x="130432" y="2770282"/>
            <a:ext cx="17209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ร้อยละ 70</a:t>
            </a:r>
            <a:b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ปี 2565 </a:t>
            </a:r>
          </a:p>
        </p:txBody>
      </p:sp>
      <p:sp>
        <p:nvSpPr>
          <p:cNvPr id="51" name="Oval 35">
            <a:extLst>
              <a:ext uri="{FF2B5EF4-FFF2-40B4-BE49-F238E27FC236}">
                <a16:creationId xmlns:a16="http://schemas.microsoft.com/office/drawing/2014/main" id="{730EA962-D31D-44C6-BBD4-0339977D4F56}"/>
              </a:ext>
            </a:extLst>
          </p:cNvPr>
          <p:cNvSpPr/>
          <p:nvPr/>
        </p:nvSpPr>
        <p:spPr>
          <a:xfrm>
            <a:off x="3186318" y="81691"/>
            <a:ext cx="387252" cy="461665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วงรี 51">
            <a:extLst>
              <a:ext uri="{FF2B5EF4-FFF2-40B4-BE49-F238E27FC236}">
                <a16:creationId xmlns:a16="http://schemas.microsoft.com/office/drawing/2014/main" id="{4D8D7B17-CC16-4B8D-BB29-885CADE6897D}"/>
              </a:ext>
            </a:extLst>
          </p:cNvPr>
          <p:cNvSpPr/>
          <p:nvPr/>
        </p:nvSpPr>
        <p:spPr>
          <a:xfrm>
            <a:off x="1981834" y="1740308"/>
            <a:ext cx="1110250" cy="1029974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C0000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3" name="กล่องข้อความ 52">
            <a:extLst>
              <a:ext uri="{FF2B5EF4-FFF2-40B4-BE49-F238E27FC236}">
                <a16:creationId xmlns:a16="http://schemas.microsoft.com/office/drawing/2014/main" id="{19340D29-EDA0-4CD5-8B5D-6EF3352451CC}"/>
              </a:ext>
            </a:extLst>
          </p:cNvPr>
          <p:cNvSpPr txBox="1"/>
          <p:nvPr/>
        </p:nvSpPr>
        <p:spPr>
          <a:xfrm>
            <a:off x="1676474" y="2770282"/>
            <a:ext cx="17209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ร้อยละ 75</a:t>
            </a:r>
            <a:b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ปี 2566 </a:t>
            </a:r>
          </a:p>
        </p:txBody>
      </p:sp>
      <p:sp>
        <p:nvSpPr>
          <p:cNvPr id="54" name="วงรี 53">
            <a:extLst>
              <a:ext uri="{FF2B5EF4-FFF2-40B4-BE49-F238E27FC236}">
                <a16:creationId xmlns:a16="http://schemas.microsoft.com/office/drawing/2014/main" id="{5ADEAF5A-3CF4-41A8-866A-01B04B4B25CE}"/>
              </a:ext>
            </a:extLst>
          </p:cNvPr>
          <p:cNvSpPr/>
          <p:nvPr/>
        </p:nvSpPr>
        <p:spPr>
          <a:xfrm>
            <a:off x="3527876" y="1695347"/>
            <a:ext cx="1110250" cy="1029974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C0000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5" name="กล่องข้อความ 54">
            <a:extLst>
              <a:ext uri="{FF2B5EF4-FFF2-40B4-BE49-F238E27FC236}">
                <a16:creationId xmlns:a16="http://schemas.microsoft.com/office/drawing/2014/main" id="{8F407205-C8DD-4C70-B561-289F1336813F}"/>
              </a:ext>
            </a:extLst>
          </p:cNvPr>
          <p:cNvSpPr txBox="1"/>
          <p:nvPr/>
        </p:nvSpPr>
        <p:spPr>
          <a:xfrm>
            <a:off x="3222516" y="2725321"/>
            <a:ext cx="17209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ร้อยละ 80</a:t>
            </a:r>
            <a:b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ปี 2567 </a:t>
            </a:r>
          </a:p>
        </p:txBody>
      </p:sp>
      <p:sp>
        <p:nvSpPr>
          <p:cNvPr id="56" name="วงรี 55">
            <a:extLst>
              <a:ext uri="{FF2B5EF4-FFF2-40B4-BE49-F238E27FC236}">
                <a16:creationId xmlns:a16="http://schemas.microsoft.com/office/drawing/2014/main" id="{B643D9F2-A7DC-454A-9A58-66CA08CCF206}"/>
              </a:ext>
            </a:extLst>
          </p:cNvPr>
          <p:cNvSpPr/>
          <p:nvPr/>
        </p:nvSpPr>
        <p:spPr>
          <a:xfrm>
            <a:off x="1186565" y="3415745"/>
            <a:ext cx="1110250" cy="1029974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C0000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7" name="กล่องข้อความ 56">
            <a:extLst>
              <a:ext uri="{FF2B5EF4-FFF2-40B4-BE49-F238E27FC236}">
                <a16:creationId xmlns:a16="http://schemas.microsoft.com/office/drawing/2014/main" id="{58EBEEDC-3D9B-4238-9F59-7ED32A067E17}"/>
              </a:ext>
            </a:extLst>
          </p:cNvPr>
          <p:cNvSpPr txBox="1"/>
          <p:nvPr/>
        </p:nvSpPr>
        <p:spPr>
          <a:xfrm>
            <a:off x="881205" y="4445719"/>
            <a:ext cx="17209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ร้อยละ 85</a:t>
            </a:r>
            <a:b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ปี 2568 </a:t>
            </a:r>
          </a:p>
        </p:txBody>
      </p:sp>
      <p:sp>
        <p:nvSpPr>
          <p:cNvPr id="61" name="วงรี 60">
            <a:extLst>
              <a:ext uri="{FF2B5EF4-FFF2-40B4-BE49-F238E27FC236}">
                <a16:creationId xmlns:a16="http://schemas.microsoft.com/office/drawing/2014/main" id="{6C79A426-9717-4460-8240-F9D6FB2778EA}"/>
              </a:ext>
            </a:extLst>
          </p:cNvPr>
          <p:cNvSpPr/>
          <p:nvPr/>
        </p:nvSpPr>
        <p:spPr>
          <a:xfrm>
            <a:off x="2797614" y="3424793"/>
            <a:ext cx="1110250" cy="1029974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C0000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2" name="กล่องข้อความ 61">
            <a:extLst>
              <a:ext uri="{FF2B5EF4-FFF2-40B4-BE49-F238E27FC236}">
                <a16:creationId xmlns:a16="http://schemas.microsoft.com/office/drawing/2014/main" id="{D35934FE-910F-4DD7-9EB9-E5E6E8400669}"/>
              </a:ext>
            </a:extLst>
          </p:cNvPr>
          <p:cNvSpPr txBox="1"/>
          <p:nvPr/>
        </p:nvSpPr>
        <p:spPr>
          <a:xfrm>
            <a:off x="2492254" y="4454767"/>
            <a:ext cx="17209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ร้อยละ 90</a:t>
            </a:r>
            <a:b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ปี 2569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กล่องข้อความ 62">
                <a:extLst>
                  <a:ext uri="{FF2B5EF4-FFF2-40B4-BE49-F238E27FC236}">
                    <a16:creationId xmlns:a16="http://schemas.microsoft.com/office/drawing/2014/main" id="{F218A725-4996-4F69-B9D7-FBDEA5CED5AB}"/>
                  </a:ext>
                </a:extLst>
              </p:cNvPr>
              <p:cNvSpPr txBox="1"/>
              <p:nvPr/>
            </p:nvSpPr>
            <p:spPr>
              <a:xfrm>
                <a:off x="5148369" y="1776096"/>
                <a:ext cx="5193363" cy="3050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br>
                  <a:rPr lang="th-TH" sz="16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</a:br>
                <a:r>
                  <a:rPr lang="th-TH" sz="1600" b="1" i="0" dirty="0" err="1">
                    <a:effectLst/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อัต</a:t>
                </a:r>
                <a:r>
                  <a:rPr lang="th-TH" sz="1600" b="1" i="0" dirty="0">
                    <a:effectLst/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ลักษณ์ของมหาวิทยาลัยราชภัฏสกลนคร</a:t>
                </a:r>
                <a:endParaRPr lang="th-TH" sz="1600" b="0" i="0" dirty="0">
                  <a:effectLst/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  <a:p>
                <a:pPr algn="l"/>
                <a:r>
                  <a:rPr lang="th-TH" sz="1600" b="0" i="0" dirty="0">
                    <a:effectLst/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“บัณฑิตเป็นคนดี มีจิตสาธารณะ และทักษะวิชาชีพ”</a:t>
                </a:r>
              </a:p>
              <a:p>
                <a:pPr algn="l"/>
                <a:r>
                  <a:rPr lang="th-TH" sz="1600" b="1" i="0" dirty="0">
                    <a:effectLst/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แนวทาง</a:t>
                </a:r>
              </a:p>
              <a:p>
                <a:pPr marL="342900" lvl="0" indent="-342900">
                  <a:buAutoNum type="arabicPeriod"/>
                </a:pPr>
                <a:r>
                  <a:rPr lang="th-TH" sz="16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จำนวนนักศึกษาระดับปริญญาตรี (คงอยู่) ทั้งหมด</a:t>
                </a:r>
              </a:p>
              <a:p>
                <a:pPr marL="342900" lvl="0" indent="-342900">
                  <a:buAutoNum type="arabicPeriod"/>
                </a:pPr>
                <a:r>
                  <a:rPr lang="th-TH" sz="16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นักศึกษาที่ได้รับการพัฒนาทักษะ</a:t>
                </a:r>
              </a:p>
              <a:p>
                <a:pPr marL="342900" lvl="0" indent="-342900">
                  <a:buAutoNum type="arabicPeriod"/>
                </a:pPr>
                <a:endParaRPr lang="th-TH" sz="1600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  <a:p>
                <a:pPr lvl="0"/>
                <a:r>
                  <a:rPr lang="th-TH" sz="16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คิดเป็นร้อยละ </a:t>
                </a:r>
              </a:p>
              <a:p>
                <a:r>
                  <a:rPr lang="th-TH" sz="14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ร้อยละ </a:t>
                </a:r>
                <a:r>
                  <a:rPr lang="en-US" sz="1400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=</a:t>
                </a:r>
                <a:r>
                  <a:rPr lang="en-US" sz="14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  <a:r>
                  <a:rPr lang="th-TH" sz="14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h-TH" sz="1600" i="1" smtClean="0">
                            <a:latin typeface="Cambria Math" panose="02040503050406030204" pitchFamily="18" charset="0"/>
                            <a:cs typeface="TH SarabunIT๙" panose="020B0500040200020003" pitchFamily="34" charset="-34"/>
                          </a:rPr>
                        </m:ctrlPr>
                      </m:fPr>
                      <m:num>
                        <m:r>
                          <a:rPr lang="th-TH" sz="1600" b="0" i="1" smtClean="0">
                            <a:latin typeface="Cambria Math" panose="02040503050406030204" pitchFamily="18" charset="0"/>
                            <a:cs typeface="TH SarabunIT๙" panose="020B0500040200020003" pitchFamily="34" charset="-34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th-TH" sz="1600" dirty="0">
                            <a:latin typeface="TH SarabunPSK" panose="020B0500040200020003" pitchFamily="34" charset="-34"/>
                            <a:cs typeface="TH SarabunPSK" panose="020B0500040200020003" pitchFamily="34" charset="-34"/>
                          </a:rPr>
                          <m:t>นักศึกษาที่ได้รับการพัฒนาทักษะ </m:t>
                        </m:r>
                        <m:r>
                          <a:rPr lang="th-TH" sz="1600" b="0" i="1" smtClean="0">
                            <a:latin typeface="Cambria Math" panose="02040503050406030204" pitchFamily="18" charset="0"/>
                            <a:cs typeface="TH SarabunIT๙" panose="020B0500040200020003" pitchFamily="34" charset="-34"/>
                          </a:rPr>
                          <m:t>)</m:t>
                        </m:r>
                      </m:num>
                      <m:den>
                        <m:r>
                          <m:rPr>
                            <m:nor/>
                          </m:rPr>
                          <a:rPr lang="th-TH" sz="1600" dirty="0">
                            <a:latin typeface="TH SarabunPSK" panose="020B0500040200020003" pitchFamily="34" charset="-34"/>
                            <a:cs typeface="TH SarabunPSK" panose="020B0500040200020003" pitchFamily="34" charset="-34"/>
                          </a:rPr>
                          <m:t>จำนวนนักศึกษาระดับปริญญาตรี </m:t>
                        </m:r>
                        <m:r>
                          <m:rPr>
                            <m:nor/>
                          </m:rPr>
                          <a:rPr lang="th-TH" sz="1600" dirty="0">
                            <a:latin typeface="TH SarabunPSK" panose="020B0500040200020003" pitchFamily="34" charset="-34"/>
                            <a:cs typeface="TH SarabunPSK" panose="020B0500040200020003" pitchFamily="34" charset="-34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th-TH" sz="1600" dirty="0">
                            <a:latin typeface="TH SarabunPSK" panose="020B0500040200020003" pitchFamily="34" charset="-34"/>
                            <a:cs typeface="TH SarabunPSK" panose="020B0500040200020003" pitchFamily="34" charset="-34"/>
                          </a:rPr>
                          <m:t>คงอยู่</m:t>
                        </m:r>
                        <m:r>
                          <m:rPr>
                            <m:nor/>
                          </m:rPr>
                          <a:rPr lang="th-TH" sz="1600" dirty="0">
                            <a:latin typeface="TH SarabunPSK" panose="020B0500040200020003" pitchFamily="34" charset="-34"/>
                            <a:cs typeface="TH SarabunPSK" panose="020B0500040200020003" pitchFamily="34" charset="-34"/>
                          </a:rPr>
                          <m:t>) </m:t>
                        </m:r>
                        <m:r>
                          <m:rPr>
                            <m:nor/>
                          </m:rPr>
                          <a:rPr lang="th-TH" sz="1600" dirty="0">
                            <a:latin typeface="TH SarabunPSK" panose="020B0500040200020003" pitchFamily="34" charset="-34"/>
                            <a:cs typeface="TH SarabunPSK" panose="020B0500040200020003" pitchFamily="34" charset="-34"/>
                          </a:rPr>
                          <m:t>ทั้งหมด </m:t>
                        </m:r>
                      </m:den>
                    </m:f>
                  </m:oMath>
                </a14:m>
                <a:r>
                  <a:rPr lang="th-TH" sz="16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  <a14:m>
                  <m:oMath xmlns:m="http://schemas.openxmlformats.org/officeDocument/2006/math">
                    <m:r>
                      <a:rPr lang="th-TH" sz="11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H SarabunIT๙" panose="020B0500040200020003" pitchFamily="34" charset="-34"/>
                      </a:rPr>
                      <m:t>×</m:t>
                    </m:r>
                    <m:r>
                      <a:rPr lang="th-TH" sz="11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H SarabunIT๙" panose="020B0500040200020003" pitchFamily="34" charset="-34"/>
                      </a:rPr>
                      <m:t>100</m:t>
                    </m:r>
                  </m:oMath>
                </a14:m>
                <a:r>
                  <a:rPr lang="th-TH" sz="11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  <a:r>
                  <a:rPr lang="en-US" sz="1600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=….</a:t>
                </a:r>
                <a:endParaRPr lang="th-TH" sz="2000" b="1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  <a:p>
                <a:pPr lvl="0"/>
                <a:endParaRPr lang="th-TH" sz="1600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  <a:p>
                <a:pPr lvl="0"/>
                <a:r>
                  <a:rPr lang="th-TH" sz="16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         </a:t>
                </a:r>
              </a:p>
            </p:txBody>
          </p:sp>
        </mc:Choice>
        <mc:Fallback xmlns="">
          <p:sp>
            <p:nvSpPr>
              <p:cNvPr id="63" name="กล่องข้อความ 62">
                <a:extLst>
                  <a:ext uri="{FF2B5EF4-FFF2-40B4-BE49-F238E27FC236}">
                    <a16:creationId xmlns:a16="http://schemas.microsoft.com/office/drawing/2014/main" id="{F218A725-4996-4F69-B9D7-FBDEA5CED5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369" y="1776096"/>
                <a:ext cx="5193363" cy="3050322"/>
              </a:xfrm>
              <a:prstGeom prst="rect">
                <a:avLst/>
              </a:prstGeom>
              <a:blipFill>
                <a:blip r:embed="rId3"/>
                <a:stretch>
                  <a:fillRect l="-823" b="-1597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86208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ตัวแทนหมายเลขสไลด์ 3">
            <a:extLst>
              <a:ext uri="{FF2B5EF4-FFF2-40B4-BE49-F238E27FC236}">
                <a16:creationId xmlns:a16="http://schemas.microsoft.com/office/drawing/2014/main" id="{0A65AAEF-6245-4CBD-B735-63E9803C6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1550" y="6496050"/>
            <a:ext cx="542924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02D9B7-79FF-4841-B014-0136FB51EEC8}" type="slidenum">
              <a:rPr kumimoji="0" lang="th-TH" sz="16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th-TH" sz="1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12" name="TextBox 3">
            <a:extLst>
              <a:ext uri="{FF2B5EF4-FFF2-40B4-BE49-F238E27FC236}">
                <a16:creationId xmlns:a16="http://schemas.microsoft.com/office/drawing/2014/main" id="{598B09A0-0906-4A19-87A8-B59E92345DF7}"/>
              </a:ext>
            </a:extLst>
          </p:cNvPr>
          <p:cNvSpPr txBox="1"/>
          <p:nvPr/>
        </p:nvSpPr>
        <p:spPr>
          <a:xfrm>
            <a:off x="214282" y="2500306"/>
            <a:ext cx="8643998" cy="120032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7200" b="1" dirty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จึงเรียนมาเพื่อโปรดพิจารณา</a:t>
            </a:r>
          </a:p>
        </p:txBody>
      </p:sp>
    </p:spTree>
    <p:extLst>
      <p:ext uri="{BB962C8B-B14F-4D97-AF65-F5344CB8AC3E}">
        <p14:creationId xmlns:p14="http://schemas.microsoft.com/office/powerpoint/2010/main" val="2371929950"/>
      </p:ext>
    </p:extLst>
  </p:cSld>
  <p:clrMapOvr>
    <a:masterClrMapping/>
  </p:clrMapOvr>
  <p:transition spd="slow"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E65FE705-36EF-42F5-A4F3-14B20074CBF5}"/>
              </a:ext>
            </a:extLst>
          </p:cNvPr>
          <p:cNvSpPr/>
          <p:nvPr/>
        </p:nvSpPr>
        <p:spPr>
          <a:xfrm>
            <a:off x="0" y="0"/>
            <a:ext cx="9134474" cy="90521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378E6BE7-F618-4F2A-86B3-6C1C48556C81}"/>
              </a:ext>
            </a:extLst>
          </p:cNvPr>
          <p:cNvSpPr txBox="1"/>
          <p:nvPr/>
        </p:nvSpPr>
        <p:spPr>
          <a:xfrm>
            <a:off x="2033196" y="0"/>
            <a:ext cx="48839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th-TH" sz="3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กระบวนการจัดทำแผนยุทธศาสตร์</a:t>
            </a:r>
          </a:p>
          <a:p>
            <a:pPr lvl="0" algn="ctr"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(Planning Process)</a:t>
            </a:r>
          </a:p>
        </p:txBody>
      </p:sp>
      <p:sp>
        <p:nvSpPr>
          <p:cNvPr id="9" name="ตัวแทนหมายเลขสไลด์ 3">
            <a:extLst>
              <a:ext uri="{FF2B5EF4-FFF2-40B4-BE49-F238E27FC236}">
                <a16:creationId xmlns:a16="http://schemas.microsoft.com/office/drawing/2014/main" id="{0A65AAEF-6245-4CBD-B735-63E9803C6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1550" y="6496050"/>
            <a:ext cx="542924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02D9B7-79FF-4841-B014-0136FB51EEC8}" type="slidenum">
              <a:rPr kumimoji="0" lang="th-TH" sz="16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th-TH" sz="1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41D67F3-82FB-4F60-9824-7D239BD41E64}"/>
              </a:ext>
            </a:extLst>
          </p:cNvPr>
          <p:cNvCxnSpPr>
            <a:cxnSpLocks/>
          </p:cNvCxnSpPr>
          <p:nvPr/>
        </p:nvCxnSpPr>
        <p:spPr>
          <a:xfrm>
            <a:off x="466973" y="2451930"/>
            <a:ext cx="7992888" cy="0"/>
          </a:xfrm>
          <a:prstGeom prst="line">
            <a:avLst/>
          </a:prstGeom>
          <a:ln w="25400">
            <a:solidFill>
              <a:schemeClr val="accent6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10">
            <a:extLst>
              <a:ext uri="{FF2B5EF4-FFF2-40B4-BE49-F238E27FC236}">
                <a16:creationId xmlns:a16="http://schemas.microsoft.com/office/drawing/2014/main" id="{52A35EE7-BE6D-4A20-8024-ADA8553DA5B6}"/>
              </a:ext>
            </a:extLst>
          </p:cNvPr>
          <p:cNvGrpSpPr/>
          <p:nvPr/>
        </p:nvGrpSpPr>
        <p:grpSpPr>
          <a:xfrm>
            <a:off x="1040397" y="2055886"/>
            <a:ext cx="792088" cy="792088"/>
            <a:chOff x="1835696" y="2517293"/>
            <a:chExt cx="792088" cy="792088"/>
          </a:xfrm>
        </p:grpSpPr>
        <p:sp>
          <p:nvSpPr>
            <p:cNvPr id="8" name="Diamond 9">
              <a:extLst>
                <a:ext uri="{FF2B5EF4-FFF2-40B4-BE49-F238E27FC236}">
                  <a16:creationId xmlns:a16="http://schemas.microsoft.com/office/drawing/2014/main" id="{3A038FA5-9F4D-4519-8231-ACCF7A3D8709}"/>
                </a:ext>
              </a:extLst>
            </p:cNvPr>
            <p:cNvSpPr/>
            <p:nvPr/>
          </p:nvSpPr>
          <p:spPr>
            <a:xfrm>
              <a:off x="1835696" y="2517293"/>
              <a:ext cx="792088" cy="792088"/>
            </a:xfrm>
            <a:prstGeom prst="diamond">
              <a:avLst/>
            </a:prstGeom>
            <a:solidFill>
              <a:schemeClr val="bg1"/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latinLnBrk="1"/>
              <a:endParaRPr lang="ko-KR" altLang="en-US" sz="180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0" name="Diamond 8">
              <a:extLst>
                <a:ext uri="{FF2B5EF4-FFF2-40B4-BE49-F238E27FC236}">
                  <a16:creationId xmlns:a16="http://schemas.microsoft.com/office/drawing/2014/main" id="{A8CC918C-045E-4816-9BB0-26A75AC5A459}"/>
                </a:ext>
              </a:extLst>
            </p:cNvPr>
            <p:cNvSpPr/>
            <p:nvPr/>
          </p:nvSpPr>
          <p:spPr>
            <a:xfrm>
              <a:off x="1901658" y="2583255"/>
              <a:ext cx="660164" cy="660164"/>
            </a:xfrm>
            <a:prstGeom prst="diamond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latinLnBrk="1"/>
              <a:endParaRPr lang="ko-KR" altLang="en-US" sz="1800">
                <a:solidFill>
                  <a:prstClr val="white"/>
                </a:solidFill>
                <a:latin typeface="Arial"/>
              </a:endParaRPr>
            </a:p>
          </p:txBody>
        </p:sp>
      </p:grpSp>
      <p:grpSp>
        <p:nvGrpSpPr>
          <p:cNvPr id="11" name="Group 11">
            <a:extLst>
              <a:ext uri="{FF2B5EF4-FFF2-40B4-BE49-F238E27FC236}">
                <a16:creationId xmlns:a16="http://schemas.microsoft.com/office/drawing/2014/main" id="{B6E15DB9-138C-4F1B-8FE6-77EE294A0BD1}"/>
              </a:ext>
            </a:extLst>
          </p:cNvPr>
          <p:cNvGrpSpPr/>
          <p:nvPr/>
        </p:nvGrpSpPr>
        <p:grpSpPr>
          <a:xfrm>
            <a:off x="2547319" y="2055886"/>
            <a:ext cx="792088" cy="792088"/>
            <a:chOff x="1835696" y="2517293"/>
            <a:chExt cx="792088" cy="792088"/>
          </a:xfrm>
        </p:grpSpPr>
        <p:sp>
          <p:nvSpPr>
            <p:cNvPr id="12" name="Diamond 12">
              <a:extLst>
                <a:ext uri="{FF2B5EF4-FFF2-40B4-BE49-F238E27FC236}">
                  <a16:creationId xmlns:a16="http://schemas.microsoft.com/office/drawing/2014/main" id="{64BB9980-5BC1-40FB-8492-276F7C2CC9D7}"/>
                </a:ext>
              </a:extLst>
            </p:cNvPr>
            <p:cNvSpPr/>
            <p:nvPr/>
          </p:nvSpPr>
          <p:spPr>
            <a:xfrm>
              <a:off x="1835696" y="2517293"/>
              <a:ext cx="792088" cy="792088"/>
            </a:xfrm>
            <a:prstGeom prst="diamond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latinLnBrk="1"/>
              <a:endParaRPr lang="ko-KR" altLang="en-US" sz="180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3" name="Diamond 13">
              <a:extLst>
                <a:ext uri="{FF2B5EF4-FFF2-40B4-BE49-F238E27FC236}">
                  <a16:creationId xmlns:a16="http://schemas.microsoft.com/office/drawing/2014/main" id="{12B34949-9B94-4806-8777-D9456E20BEC5}"/>
                </a:ext>
              </a:extLst>
            </p:cNvPr>
            <p:cNvSpPr/>
            <p:nvPr/>
          </p:nvSpPr>
          <p:spPr>
            <a:xfrm>
              <a:off x="1901658" y="2583255"/>
              <a:ext cx="660164" cy="660164"/>
            </a:xfrm>
            <a:prstGeom prst="diamond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latinLnBrk="1"/>
              <a:endParaRPr lang="ko-KR" altLang="en-US" sz="1800">
                <a:solidFill>
                  <a:prstClr val="white"/>
                </a:solidFill>
                <a:latin typeface="Arial"/>
              </a:endParaRPr>
            </a:p>
          </p:txBody>
        </p:sp>
      </p:grpSp>
      <p:grpSp>
        <p:nvGrpSpPr>
          <p:cNvPr id="14" name="Group 14">
            <a:extLst>
              <a:ext uri="{FF2B5EF4-FFF2-40B4-BE49-F238E27FC236}">
                <a16:creationId xmlns:a16="http://schemas.microsoft.com/office/drawing/2014/main" id="{85C76DE4-5BF7-4DE8-BB7B-7D74C77F2897}"/>
              </a:ext>
            </a:extLst>
          </p:cNvPr>
          <p:cNvGrpSpPr/>
          <p:nvPr/>
        </p:nvGrpSpPr>
        <p:grpSpPr>
          <a:xfrm>
            <a:off x="4059487" y="2055886"/>
            <a:ext cx="792088" cy="792088"/>
            <a:chOff x="1835696" y="2517293"/>
            <a:chExt cx="792088" cy="792088"/>
          </a:xfrm>
        </p:grpSpPr>
        <p:sp>
          <p:nvSpPr>
            <p:cNvPr id="15" name="Diamond 15">
              <a:extLst>
                <a:ext uri="{FF2B5EF4-FFF2-40B4-BE49-F238E27FC236}">
                  <a16:creationId xmlns:a16="http://schemas.microsoft.com/office/drawing/2014/main" id="{4AB60797-75F0-4A4B-B5F5-97CBF59082CA}"/>
                </a:ext>
              </a:extLst>
            </p:cNvPr>
            <p:cNvSpPr/>
            <p:nvPr/>
          </p:nvSpPr>
          <p:spPr>
            <a:xfrm>
              <a:off x="1835696" y="2517293"/>
              <a:ext cx="792088" cy="792088"/>
            </a:xfrm>
            <a:prstGeom prst="diamond">
              <a:avLst/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latinLnBrk="1"/>
              <a:endParaRPr lang="ko-KR" altLang="en-US" sz="1800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6" name="Diamond 16">
              <a:extLst>
                <a:ext uri="{FF2B5EF4-FFF2-40B4-BE49-F238E27FC236}">
                  <a16:creationId xmlns:a16="http://schemas.microsoft.com/office/drawing/2014/main" id="{E56A302A-97F1-4C53-9A41-7154EE08B07D}"/>
                </a:ext>
              </a:extLst>
            </p:cNvPr>
            <p:cNvSpPr/>
            <p:nvPr/>
          </p:nvSpPr>
          <p:spPr>
            <a:xfrm>
              <a:off x="1901658" y="2583255"/>
              <a:ext cx="660164" cy="660164"/>
            </a:xfrm>
            <a:prstGeom prst="diamond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latinLnBrk="1"/>
              <a:endParaRPr lang="ko-KR" altLang="en-US" sz="1800">
                <a:solidFill>
                  <a:prstClr val="white"/>
                </a:solidFill>
                <a:latin typeface="Arial"/>
              </a:endParaRPr>
            </a:p>
          </p:txBody>
        </p:sp>
      </p:grpSp>
      <p:grpSp>
        <p:nvGrpSpPr>
          <p:cNvPr id="17" name="Group 17">
            <a:extLst>
              <a:ext uri="{FF2B5EF4-FFF2-40B4-BE49-F238E27FC236}">
                <a16:creationId xmlns:a16="http://schemas.microsoft.com/office/drawing/2014/main" id="{866932E7-4D6B-43AF-A686-97E3E795DA6B}"/>
              </a:ext>
            </a:extLst>
          </p:cNvPr>
          <p:cNvGrpSpPr/>
          <p:nvPr/>
        </p:nvGrpSpPr>
        <p:grpSpPr>
          <a:xfrm>
            <a:off x="5571655" y="2055886"/>
            <a:ext cx="792088" cy="792088"/>
            <a:chOff x="1835696" y="2517293"/>
            <a:chExt cx="792088" cy="792088"/>
          </a:xfrm>
        </p:grpSpPr>
        <p:sp>
          <p:nvSpPr>
            <p:cNvPr id="18" name="Diamond 18">
              <a:extLst>
                <a:ext uri="{FF2B5EF4-FFF2-40B4-BE49-F238E27FC236}">
                  <a16:creationId xmlns:a16="http://schemas.microsoft.com/office/drawing/2014/main" id="{B3809698-73EC-4C20-B5DC-7747654A5A16}"/>
                </a:ext>
              </a:extLst>
            </p:cNvPr>
            <p:cNvSpPr/>
            <p:nvPr/>
          </p:nvSpPr>
          <p:spPr>
            <a:xfrm>
              <a:off x="1835696" y="2517293"/>
              <a:ext cx="792088" cy="792088"/>
            </a:xfrm>
            <a:prstGeom prst="diamond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latinLnBrk="1"/>
              <a:endParaRPr lang="ko-KR" altLang="en-US" sz="180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9" name="Diamond 19">
              <a:extLst>
                <a:ext uri="{FF2B5EF4-FFF2-40B4-BE49-F238E27FC236}">
                  <a16:creationId xmlns:a16="http://schemas.microsoft.com/office/drawing/2014/main" id="{AFF4866D-E8A5-44ED-AB90-6DB25A761453}"/>
                </a:ext>
              </a:extLst>
            </p:cNvPr>
            <p:cNvSpPr/>
            <p:nvPr/>
          </p:nvSpPr>
          <p:spPr>
            <a:xfrm>
              <a:off x="1901658" y="2583255"/>
              <a:ext cx="660164" cy="660164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latinLnBrk="1"/>
              <a:endParaRPr lang="ko-KR" altLang="en-US" sz="1800">
                <a:solidFill>
                  <a:prstClr val="white"/>
                </a:solidFill>
                <a:latin typeface="Arial"/>
              </a:endParaRPr>
            </a:p>
          </p:txBody>
        </p:sp>
      </p:grpSp>
      <p:grpSp>
        <p:nvGrpSpPr>
          <p:cNvPr id="20" name="Group 20">
            <a:extLst>
              <a:ext uri="{FF2B5EF4-FFF2-40B4-BE49-F238E27FC236}">
                <a16:creationId xmlns:a16="http://schemas.microsoft.com/office/drawing/2014/main" id="{30AD848A-CD0A-4588-ACB0-FD829A111517}"/>
              </a:ext>
            </a:extLst>
          </p:cNvPr>
          <p:cNvGrpSpPr/>
          <p:nvPr/>
        </p:nvGrpSpPr>
        <p:grpSpPr>
          <a:xfrm>
            <a:off x="7020272" y="1954866"/>
            <a:ext cx="979994" cy="979994"/>
            <a:chOff x="1835696" y="2517293"/>
            <a:chExt cx="792088" cy="792088"/>
          </a:xfrm>
        </p:grpSpPr>
        <p:sp>
          <p:nvSpPr>
            <p:cNvPr id="21" name="Diamond 21">
              <a:extLst>
                <a:ext uri="{FF2B5EF4-FFF2-40B4-BE49-F238E27FC236}">
                  <a16:creationId xmlns:a16="http://schemas.microsoft.com/office/drawing/2014/main" id="{A7EED0B1-8EE1-4270-A105-116F773B25C6}"/>
                </a:ext>
              </a:extLst>
            </p:cNvPr>
            <p:cNvSpPr/>
            <p:nvPr/>
          </p:nvSpPr>
          <p:spPr>
            <a:xfrm>
              <a:off x="1835696" y="2517293"/>
              <a:ext cx="792088" cy="792088"/>
            </a:xfrm>
            <a:prstGeom prst="diamond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latinLnBrk="1"/>
              <a:endParaRPr lang="ko-KR" altLang="en-US" sz="180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22" name="Diamond 22">
              <a:extLst>
                <a:ext uri="{FF2B5EF4-FFF2-40B4-BE49-F238E27FC236}">
                  <a16:creationId xmlns:a16="http://schemas.microsoft.com/office/drawing/2014/main" id="{2548E66D-1267-4EF2-A159-D327C6AA1B6B}"/>
                </a:ext>
              </a:extLst>
            </p:cNvPr>
            <p:cNvSpPr/>
            <p:nvPr/>
          </p:nvSpPr>
          <p:spPr>
            <a:xfrm>
              <a:off x="1901658" y="2583255"/>
              <a:ext cx="660164" cy="660164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latinLnBrk="1"/>
              <a:endParaRPr lang="ko-KR" altLang="en-US" sz="1800">
                <a:solidFill>
                  <a:prstClr val="white"/>
                </a:solidFill>
                <a:latin typeface="Arial"/>
              </a:endParaRPr>
            </a:p>
          </p:txBody>
        </p:sp>
      </p:grpSp>
      <p:sp>
        <p:nvSpPr>
          <p:cNvPr id="33" name="TextBox 34">
            <a:extLst>
              <a:ext uri="{FF2B5EF4-FFF2-40B4-BE49-F238E27FC236}">
                <a16:creationId xmlns:a16="http://schemas.microsoft.com/office/drawing/2014/main" id="{D4ADC845-A6AD-47EA-A509-17B58D1FA6B3}"/>
              </a:ext>
            </a:extLst>
          </p:cNvPr>
          <p:cNvSpPr txBox="1"/>
          <p:nvPr/>
        </p:nvSpPr>
        <p:spPr>
          <a:xfrm>
            <a:off x="2300196" y="2942425"/>
            <a:ext cx="15022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1"/>
            <a:r>
              <a:rPr lang="th-TH" altLang="ko-KR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แต่งตั้งคณะกรรมการจัดทำแผนยุทธศาสตร์</a:t>
            </a:r>
            <a:endParaRPr lang="en-US" altLang="ko-KR" sz="1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1" name="กล่องข้อความ 40">
            <a:extLst>
              <a:ext uri="{FF2B5EF4-FFF2-40B4-BE49-F238E27FC236}">
                <a16:creationId xmlns:a16="http://schemas.microsoft.com/office/drawing/2014/main" id="{5D2C65F5-3138-4155-93D6-7AD197A9AA0C}"/>
              </a:ext>
            </a:extLst>
          </p:cNvPr>
          <p:cNvSpPr txBox="1"/>
          <p:nvPr/>
        </p:nvSpPr>
        <p:spPr>
          <a:xfrm>
            <a:off x="1247887" y="2188139"/>
            <a:ext cx="365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endParaRPr lang="th-TH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2" name="วงรี 41">
            <a:extLst>
              <a:ext uri="{FF2B5EF4-FFF2-40B4-BE49-F238E27FC236}">
                <a16:creationId xmlns:a16="http://schemas.microsoft.com/office/drawing/2014/main" id="{9D8063DE-641C-456F-BF3A-0A2C36D09EB0}"/>
              </a:ext>
            </a:extLst>
          </p:cNvPr>
          <p:cNvSpPr/>
          <p:nvPr/>
        </p:nvSpPr>
        <p:spPr>
          <a:xfrm>
            <a:off x="733193" y="1499124"/>
            <a:ext cx="1441525" cy="522593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3" name="Round Same Side Corner Rectangle 8">
            <a:extLst>
              <a:ext uri="{FF2B5EF4-FFF2-40B4-BE49-F238E27FC236}">
                <a16:creationId xmlns:a16="http://schemas.microsoft.com/office/drawing/2014/main" id="{9D72AC66-EB95-44C4-883A-0236DD3629B7}"/>
              </a:ext>
            </a:extLst>
          </p:cNvPr>
          <p:cNvSpPr/>
          <p:nvPr/>
        </p:nvSpPr>
        <p:spPr>
          <a:xfrm>
            <a:off x="1401298" y="1106500"/>
            <a:ext cx="176460" cy="464752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TextBox 34">
            <a:extLst>
              <a:ext uri="{FF2B5EF4-FFF2-40B4-BE49-F238E27FC236}">
                <a16:creationId xmlns:a16="http://schemas.microsoft.com/office/drawing/2014/main" id="{5C99FD07-08B5-48BF-9681-B2675B0E1EC2}"/>
              </a:ext>
            </a:extLst>
          </p:cNvPr>
          <p:cNvSpPr txBox="1"/>
          <p:nvPr/>
        </p:nvSpPr>
        <p:spPr>
          <a:xfrm>
            <a:off x="691794" y="2910360"/>
            <a:ext cx="1502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1"/>
            <a:r>
              <a:rPr lang="th-TH" sz="1800" b="1" dirty="0">
                <a:effectLst/>
                <a:ea typeface="Cordia New" panose="020B0304020202020204" pitchFamily="34" charset="-34"/>
                <a:cs typeface="TH SarabunPSK" panose="020B0500040200020003" pitchFamily="34" charset="-34"/>
              </a:rPr>
              <a:t>สำรวจความคาดหวังของผู้รับบริการ</a:t>
            </a:r>
            <a:endParaRPr lang="en-US" altLang="ko-KR" sz="1800" b="1" dirty="0">
              <a:solidFill>
                <a:prstClr val="black">
                  <a:lumMod val="75000"/>
                  <a:lumOff val="25000"/>
                </a:prst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5" name="วงรี 44">
            <a:extLst>
              <a:ext uri="{FF2B5EF4-FFF2-40B4-BE49-F238E27FC236}">
                <a16:creationId xmlns:a16="http://schemas.microsoft.com/office/drawing/2014/main" id="{E058A154-930F-4499-B6C4-F140246514EF}"/>
              </a:ext>
            </a:extLst>
          </p:cNvPr>
          <p:cNvSpPr/>
          <p:nvPr/>
        </p:nvSpPr>
        <p:spPr>
          <a:xfrm>
            <a:off x="2308171" y="1500312"/>
            <a:ext cx="1441525" cy="522593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6" name="TextBox 23">
            <a:extLst>
              <a:ext uri="{FF2B5EF4-FFF2-40B4-BE49-F238E27FC236}">
                <a16:creationId xmlns:a16="http://schemas.microsoft.com/office/drawing/2014/main" id="{3A894C36-CB53-4517-AF3E-08A9C217300F}"/>
              </a:ext>
            </a:extLst>
          </p:cNvPr>
          <p:cNvSpPr txBox="1"/>
          <p:nvPr/>
        </p:nvSpPr>
        <p:spPr>
          <a:xfrm>
            <a:off x="737611" y="1514243"/>
            <a:ext cx="150383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latinLnBrk="1"/>
            <a:r>
              <a:rPr lang="en-US" altLang="ko-KR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 </a:t>
            </a:r>
            <a:r>
              <a:rPr lang="th-TH" altLang="ko-KR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ธ.ค. 64</a:t>
            </a:r>
            <a:endParaRPr lang="ko-KR" altLang="en-US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7" name="Donut 24">
            <a:extLst>
              <a:ext uri="{FF2B5EF4-FFF2-40B4-BE49-F238E27FC236}">
                <a16:creationId xmlns:a16="http://schemas.microsoft.com/office/drawing/2014/main" id="{C063BEF6-7B4C-4274-A610-D59C8E161831}"/>
              </a:ext>
            </a:extLst>
          </p:cNvPr>
          <p:cNvSpPr/>
          <p:nvPr/>
        </p:nvSpPr>
        <p:spPr>
          <a:xfrm>
            <a:off x="2834517" y="1033213"/>
            <a:ext cx="433604" cy="437134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8" name="กล่องข้อความ 47">
            <a:extLst>
              <a:ext uri="{FF2B5EF4-FFF2-40B4-BE49-F238E27FC236}">
                <a16:creationId xmlns:a16="http://schemas.microsoft.com/office/drawing/2014/main" id="{CA93873F-C51C-4247-8F2D-0EE64F443B5C}"/>
              </a:ext>
            </a:extLst>
          </p:cNvPr>
          <p:cNvSpPr txBox="1"/>
          <p:nvPr/>
        </p:nvSpPr>
        <p:spPr>
          <a:xfrm>
            <a:off x="2755547" y="2212698"/>
            <a:ext cx="365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endParaRPr lang="th-TH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3" name="TextBox 23">
            <a:extLst>
              <a:ext uri="{FF2B5EF4-FFF2-40B4-BE49-F238E27FC236}">
                <a16:creationId xmlns:a16="http://schemas.microsoft.com/office/drawing/2014/main" id="{DD28944C-B1E9-4029-AB84-190ECE8AAA36}"/>
              </a:ext>
            </a:extLst>
          </p:cNvPr>
          <p:cNvSpPr txBox="1"/>
          <p:nvPr/>
        </p:nvSpPr>
        <p:spPr>
          <a:xfrm>
            <a:off x="2256111" y="1521080"/>
            <a:ext cx="150383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latinLnBrk="1"/>
            <a:r>
              <a:rPr lang="en-US" altLang="ko-KR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17 </a:t>
            </a:r>
            <a:r>
              <a:rPr lang="th-TH" altLang="ko-KR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ม.ค. 65</a:t>
            </a:r>
            <a:endParaRPr lang="ko-KR" altLang="en-US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9" name="กล่องข้อความ 48">
            <a:extLst>
              <a:ext uri="{FF2B5EF4-FFF2-40B4-BE49-F238E27FC236}">
                <a16:creationId xmlns:a16="http://schemas.microsoft.com/office/drawing/2014/main" id="{F119916B-39AB-4378-B638-C865C9AEEFEE}"/>
              </a:ext>
            </a:extLst>
          </p:cNvPr>
          <p:cNvSpPr txBox="1"/>
          <p:nvPr/>
        </p:nvSpPr>
        <p:spPr>
          <a:xfrm>
            <a:off x="4243499" y="2224456"/>
            <a:ext cx="365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endParaRPr lang="th-TH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0" name="วงรี 49">
            <a:extLst>
              <a:ext uri="{FF2B5EF4-FFF2-40B4-BE49-F238E27FC236}">
                <a16:creationId xmlns:a16="http://schemas.microsoft.com/office/drawing/2014/main" id="{FB4D866D-594F-49CB-A313-4116022E6D75}"/>
              </a:ext>
            </a:extLst>
          </p:cNvPr>
          <p:cNvSpPr/>
          <p:nvPr/>
        </p:nvSpPr>
        <p:spPr>
          <a:xfrm>
            <a:off x="3888497" y="1488190"/>
            <a:ext cx="1345516" cy="52259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1" name="TextBox 23">
            <a:extLst>
              <a:ext uri="{FF2B5EF4-FFF2-40B4-BE49-F238E27FC236}">
                <a16:creationId xmlns:a16="http://schemas.microsoft.com/office/drawing/2014/main" id="{40B3DF7E-7CF5-44F5-A883-2FECC3C78703}"/>
              </a:ext>
            </a:extLst>
          </p:cNvPr>
          <p:cNvSpPr txBox="1"/>
          <p:nvPr/>
        </p:nvSpPr>
        <p:spPr>
          <a:xfrm>
            <a:off x="3789718" y="1511112"/>
            <a:ext cx="150383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latinLnBrk="1"/>
            <a:r>
              <a:rPr lang="en-US" altLang="ko-KR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17 </a:t>
            </a:r>
            <a:r>
              <a:rPr lang="th-TH" altLang="ko-KR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ก.พ. 65</a:t>
            </a:r>
            <a:endParaRPr lang="ko-KR" altLang="en-US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2" name="TextBox 34">
            <a:extLst>
              <a:ext uri="{FF2B5EF4-FFF2-40B4-BE49-F238E27FC236}">
                <a16:creationId xmlns:a16="http://schemas.microsoft.com/office/drawing/2014/main" id="{9964E67B-483D-41AC-A6CE-96B3557076E7}"/>
              </a:ext>
            </a:extLst>
          </p:cNvPr>
          <p:cNvSpPr txBox="1"/>
          <p:nvPr/>
        </p:nvSpPr>
        <p:spPr>
          <a:xfrm>
            <a:off x="3802442" y="2974257"/>
            <a:ext cx="15022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1"/>
            <a:r>
              <a:rPr lang="th-TH" sz="1800" b="1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ประชุมเชิงปฏิบัติการ</a:t>
            </a:r>
            <a:br>
              <a:rPr lang="th-TH" sz="1800" b="1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</a:br>
            <a:r>
              <a:rPr lang="th-TH" sz="1800" b="1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เรื่อง </a:t>
            </a:r>
            <a:r>
              <a:rPr lang="en-US" sz="1800" b="1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“</a:t>
            </a:r>
            <a:r>
              <a:rPr lang="th-TH" sz="1800" b="1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มุมมองทิศทางหรือโอกาสในการพัฒนาสำนักงานอธิการบดี เพื่อนำไปสู่การจัดแผนยุทธศาสตร์สำนักงานอธิการบดี</a:t>
            </a:r>
            <a:r>
              <a:rPr lang="en-US" sz="1800" b="1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” </a:t>
            </a:r>
            <a:endParaRPr lang="en-US" altLang="ko-KR" sz="1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3" name="Parallelogram 30">
            <a:extLst>
              <a:ext uri="{FF2B5EF4-FFF2-40B4-BE49-F238E27FC236}">
                <a16:creationId xmlns:a16="http://schemas.microsoft.com/office/drawing/2014/main" id="{9D8D4C04-83C2-4D3E-A973-CF0A00F08931}"/>
              </a:ext>
            </a:extLst>
          </p:cNvPr>
          <p:cNvSpPr/>
          <p:nvPr/>
        </p:nvSpPr>
        <p:spPr>
          <a:xfrm flipH="1">
            <a:off x="4349037" y="1078562"/>
            <a:ext cx="351685" cy="352555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4" name="กล่องข้อความ 53">
            <a:extLst>
              <a:ext uri="{FF2B5EF4-FFF2-40B4-BE49-F238E27FC236}">
                <a16:creationId xmlns:a16="http://schemas.microsoft.com/office/drawing/2014/main" id="{1659E1DC-77FC-47B3-B6F1-233B645DDD79}"/>
              </a:ext>
            </a:extLst>
          </p:cNvPr>
          <p:cNvSpPr txBox="1"/>
          <p:nvPr/>
        </p:nvSpPr>
        <p:spPr>
          <a:xfrm>
            <a:off x="5778356" y="2224456"/>
            <a:ext cx="365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  <a:endParaRPr lang="th-TH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6" name="วงรี 55">
            <a:extLst>
              <a:ext uri="{FF2B5EF4-FFF2-40B4-BE49-F238E27FC236}">
                <a16:creationId xmlns:a16="http://schemas.microsoft.com/office/drawing/2014/main" id="{88441B26-DBE1-438D-87D4-4DD637766C73}"/>
              </a:ext>
            </a:extLst>
          </p:cNvPr>
          <p:cNvSpPr/>
          <p:nvPr/>
        </p:nvSpPr>
        <p:spPr>
          <a:xfrm>
            <a:off x="5288237" y="1235282"/>
            <a:ext cx="1441525" cy="808741"/>
          </a:xfrm>
          <a:prstGeom prst="ellipse">
            <a:avLst/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5" name="TextBox 23">
            <a:extLst>
              <a:ext uri="{FF2B5EF4-FFF2-40B4-BE49-F238E27FC236}">
                <a16:creationId xmlns:a16="http://schemas.microsoft.com/office/drawing/2014/main" id="{7309F895-BD45-490E-9F27-B4B9C7964672}"/>
              </a:ext>
            </a:extLst>
          </p:cNvPr>
          <p:cNvSpPr txBox="1"/>
          <p:nvPr/>
        </p:nvSpPr>
        <p:spPr>
          <a:xfrm>
            <a:off x="5006455" y="1310484"/>
            <a:ext cx="2072482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latinLnBrk="1"/>
            <a:r>
              <a:rPr lang="en-US" altLang="ko-KR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28 </a:t>
            </a:r>
            <a:r>
              <a:rPr lang="th-TH" altLang="ko-KR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มี.ค. </a:t>
            </a:r>
            <a:br>
              <a:rPr lang="th-TH" altLang="ko-KR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altLang="ko-KR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– 1 เม.ย. 65</a:t>
            </a:r>
            <a:endParaRPr lang="ko-KR" altLang="en-US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7" name="TextBox 34">
            <a:extLst>
              <a:ext uri="{FF2B5EF4-FFF2-40B4-BE49-F238E27FC236}">
                <a16:creationId xmlns:a16="http://schemas.microsoft.com/office/drawing/2014/main" id="{9560D06B-B7B8-4C58-B739-20B29C0837D5}"/>
              </a:ext>
            </a:extLst>
          </p:cNvPr>
          <p:cNvSpPr txBox="1"/>
          <p:nvPr/>
        </p:nvSpPr>
        <p:spPr>
          <a:xfrm>
            <a:off x="5315966" y="2933067"/>
            <a:ext cx="15022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1"/>
            <a:r>
              <a:rPr lang="th-TH" sz="1800" b="1" dirty="0">
                <a:effectLst/>
                <a:ea typeface="Cordia New" panose="020B0304020202020204" pitchFamily="34" charset="-34"/>
                <a:cs typeface="TH SarabunPSK" panose="020B0500040200020003" pitchFamily="34" charset="-34"/>
              </a:rPr>
              <a:t>สำรวจประเด็นปัจจัยที่มีผลกระทบต่อการดำเนินงานของสำนักงานอธิการบดี เพื่อใช้มาเป็นข้อมูลในการกำหนดตำแหน่งยุทธศาสตร์สำนักงานอธิการบดี</a:t>
            </a:r>
            <a:endParaRPr lang="en-US" altLang="ko-KR" sz="1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8" name="Oval 21">
            <a:extLst>
              <a:ext uri="{FF2B5EF4-FFF2-40B4-BE49-F238E27FC236}">
                <a16:creationId xmlns:a16="http://schemas.microsoft.com/office/drawing/2014/main" id="{27194EA8-ABAA-488F-9850-60F43D9324F9}"/>
              </a:ext>
            </a:extLst>
          </p:cNvPr>
          <p:cNvSpPr>
            <a:spLocks noChangeAspect="1"/>
          </p:cNvSpPr>
          <p:nvPr/>
        </p:nvSpPr>
        <p:spPr>
          <a:xfrm>
            <a:off x="5798520" y="918604"/>
            <a:ext cx="397711" cy="401033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9" name="TextBox 34">
            <a:extLst>
              <a:ext uri="{FF2B5EF4-FFF2-40B4-BE49-F238E27FC236}">
                <a16:creationId xmlns:a16="http://schemas.microsoft.com/office/drawing/2014/main" id="{48674A16-C59E-4808-A63E-4CE9A88AEC4A}"/>
              </a:ext>
            </a:extLst>
          </p:cNvPr>
          <p:cNvSpPr txBox="1"/>
          <p:nvPr/>
        </p:nvSpPr>
        <p:spPr>
          <a:xfrm>
            <a:off x="6924368" y="2912233"/>
            <a:ext cx="15022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1"/>
            <a:r>
              <a:rPr lang="th-TH" altLang="ko-KR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ประชุมพิจารณา</a:t>
            </a:r>
            <a:br>
              <a:rPr lang="th-TH" altLang="ko-KR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altLang="ko-KR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ร่าง แผนยุทธศาสตร์ สำนักงานอธิการบดี</a:t>
            </a:r>
            <a:br>
              <a:rPr lang="th-TH" altLang="ko-KR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altLang="ko-KR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ระยะ 5 ปี</a:t>
            </a:r>
            <a:endParaRPr lang="en-US" altLang="ko-KR" sz="1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0" name="กล่องข้อความ 59">
            <a:extLst>
              <a:ext uri="{FF2B5EF4-FFF2-40B4-BE49-F238E27FC236}">
                <a16:creationId xmlns:a16="http://schemas.microsoft.com/office/drawing/2014/main" id="{DC1AEF47-A2AA-4115-AF9A-5DD5171FA607}"/>
              </a:ext>
            </a:extLst>
          </p:cNvPr>
          <p:cNvSpPr txBox="1"/>
          <p:nvPr/>
        </p:nvSpPr>
        <p:spPr>
          <a:xfrm>
            <a:off x="7327389" y="2179522"/>
            <a:ext cx="365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</a:t>
            </a:r>
            <a:endParaRPr lang="th-TH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1" name="วงรี 60">
            <a:extLst>
              <a:ext uri="{FF2B5EF4-FFF2-40B4-BE49-F238E27FC236}">
                <a16:creationId xmlns:a16="http://schemas.microsoft.com/office/drawing/2014/main" id="{D0ECCC58-0FC2-4575-A5B0-331F0F8174B4}"/>
              </a:ext>
            </a:extLst>
          </p:cNvPr>
          <p:cNvSpPr/>
          <p:nvPr/>
        </p:nvSpPr>
        <p:spPr>
          <a:xfrm>
            <a:off x="6922787" y="1369491"/>
            <a:ext cx="1345516" cy="522593"/>
          </a:xfrm>
          <a:prstGeom prst="ellipse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2" name="TextBox 23">
            <a:extLst>
              <a:ext uri="{FF2B5EF4-FFF2-40B4-BE49-F238E27FC236}">
                <a16:creationId xmlns:a16="http://schemas.microsoft.com/office/drawing/2014/main" id="{882B37BC-ABA3-427D-9BA6-314C234F06E2}"/>
              </a:ext>
            </a:extLst>
          </p:cNvPr>
          <p:cNvSpPr txBox="1"/>
          <p:nvPr/>
        </p:nvSpPr>
        <p:spPr>
          <a:xfrm>
            <a:off x="6863215" y="1381240"/>
            <a:ext cx="150383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latinLnBrk="1"/>
            <a:r>
              <a:rPr lang="en-US" altLang="ko-KR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8 </a:t>
            </a:r>
            <a:r>
              <a:rPr lang="th-TH" altLang="ko-KR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เม.ย. 65</a:t>
            </a:r>
            <a:endParaRPr lang="ko-KR" altLang="en-US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3" name="Rectangle 30">
            <a:extLst>
              <a:ext uri="{FF2B5EF4-FFF2-40B4-BE49-F238E27FC236}">
                <a16:creationId xmlns:a16="http://schemas.microsoft.com/office/drawing/2014/main" id="{9B55E371-749F-443D-8F69-D24449033BDE}"/>
              </a:ext>
            </a:extLst>
          </p:cNvPr>
          <p:cNvSpPr/>
          <p:nvPr/>
        </p:nvSpPr>
        <p:spPr>
          <a:xfrm>
            <a:off x="7380097" y="962818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cxnSp>
        <p:nvCxnSpPr>
          <p:cNvPr id="64" name="Straight Connector 5">
            <a:extLst>
              <a:ext uri="{FF2B5EF4-FFF2-40B4-BE49-F238E27FC236}">
                <a16:creationId xmlns:a16="http://schemas.microsoft.com/office/drawing/2014/main" id="{C9A3A0F1-70D3-4AA5-AF9E-B138F222FC49}"/>
              </a:ext>
            </a:extLst>
          </p:cNvPr>
          <p:cNvCxnSpPr>
            <a:cxnSpLocks/>
          </p:cNvCxnSpPr>
          <p:nvPr/>
        </p:nvCxnSpPr>
        <p:spPr>
          <a:xfrm flipV="1">
            <a:off x="2938427" y="5499138"/>
            <a:ext cx="5758739" cy="20174"/>
          </a:xfrm>
          <a:prstGeom prst="line">
            <a:avLst/>
          </a:prstGeom>
          <a:ln w="38100">
            <a:solidFill>
              <a:schemeClr val="accent6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Group 11">
            <a:extLst>
              <a:ext uri="{FF2B5EF4-FFF2-40B4-BE49-F238E27FC236}">
                <a16:creationId xmlns:a16="http://schemas.microsoft.com/office/drawing/2014/main" id="{C39ED68F-00F4-4396-9027-F8C33267648F}"/>
              </a:ext>
            </a:extLst>
          </p:cNvPr>
          <p:cNvGrpSpPr/>
          <p:nvPr/>
        </p:nvGrpSpPr>
        <p:grpSpPr>
          <a:xfrm>
            <a:off x="4941625" y="5169056"/>
            <a:ext cx="792088" cy="792088"/>
            <a:chOff x="1835696" y="2517293"/>
            <a:chExt cx="792088" cy="792088"/>
          </a:xfrm>
          <a:solidFill>
            <a:srgbClr val="00B0F0"/>
          </a:solidFill>
        </p:grpSpPr>
        <p:sp>
          <p:nvSpPr>
            <p:cNvPr id="69" name="Diamond 12">
              <a:extLst>
                <a:ext uri="{FF2B5EF4-FFF2-40B4-BE49-F238E27FC236}">
                  <a16:creationId xmlns:a16="http://schemas.microsoft.com/office/drawing/2014/main" id="{D88567C2-9C55-4576-B624-94F1FA6EFAE5}"/>
                </a:ext>
              </a:extLst>
            </p:cNvPr>
            <p:cNvSpPr/>
            <p:nvPr/>
          </p:nvSpPr>
          <p:spPr>
            <a:xfrm>
              <a:off x="1835696" y="2517293"/>
              <a:ext cx="792088" cy="792088"/>
            </a:xfrm>
            <a:prstGeom prst="diamond">
              <a:avLst/>
            </a:prstGeom>
            <a:grp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latinLnBrk="1"/>
              <a:endParaRPr lang="ko-KR" altLang="en-US" sz="180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70" name="Diamond 13">
              <a:extLst>
                <a:ext uri="{FF2B5EF4-FFF2-40B4-BE49-F238E27FC236}">
                  <a16:creationId xmlns:a16="http://schemas.microsoft.com/office/drawing/2014/main" id="{C575EFDF-EE0E-4D9E-8359-48A02B0C853D}"/>
                </a:ext>
              </a:extLst>
            </p:cNvPr>
            <p:cNvSpPr/>
            <p:nvPr/>
          </p:nvSpPr>
          <p:spPr>
            <a:xfrm>
              <a:off x="1901658" y="2583255"/>
              <a:ext cx="660164" cy="660164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latinLnBrk="1"/>
              <a:endParaRPr lang="ko-KR" altLang="en-US" sz="1800">
                <a:solidFill>
                  <a:prstClr val="white"/>
                </a:solidFill>
                <a:latin typeface="Arial"/>
              </a:endParaRPr>
            </a:p>
          </p:txBody>
        </p:sp>
      </p:grpSp>
      <p:grpSp>
        <p:nvGrpSpPr>
          <p:cNvPr id="71" name="Group 14">
            <a:extLst>
              <a:ext uri="{FF2B5EF4-FFF2-40B4-BE49-F238E27FC236}">
                <a16:creationId xmlns:a16="http://schemas.microsoft.com/office/drawing/2014/main" id="{C736C492-9BBE-4C07-B0FE-006225D563F8}"/>
              </a:ext>
            </a:extLst>
          </p:cNvPr>
          <p:cNvGrpSpPr/>
          <p:nvPr/>
        </p:nvGrpSpPr>
        <p:grpSpPr>
          <a:xfrm>
            <a:off x="7297105" y="5103094"/>
            <a:ext cx="792088" cy="792088"/>
            <a:chOff x="1835696" y="2517293"/>
            <a:chExt cx="792088" cy="792088"/>
          </a:xfrm>
          <a:solidFill>
            <a:srgbClr val="00B050"/>
          </a:solidFill>
        </p:grpSpPr>
        <p:sp>
          <p:nvSpPr>
            <p:cNvPr id="72" name="Diamond 15">
              <a:extLst>
                <a:ext uri="{FF2B5EF4-FFF2-40B4-BE49-F238E27FC236}">
                  <a16:creationId xmlns:a16="http://schemas.microsoft.com/office/drawing/2014/main" id="{B39824C0-F5AE-4BDA-8579-4B0D70D86D39}"/>
                </a:ext>
              </a:extLst>
            </p:cNvPr>
            <p:cNvSpPr/>
            <p:nvPr/>
          </p:nvSpPr>
          <p:spPr>
            <a:xfrm>
              <a:off x="1835696" y="2517293"/>
              <a:ext cx="792088" cy="792088"/>
            </a:xfrm>
            <a:prstGeom prst="diamond">
              <a:avLst/>
            </a:prstGeom>
            <a:grpFill/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latinLnBrk="1"/>
              <a:endParaRPr lang="ko-KR" altLang="en-US" sz="1800" dirty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73" name="Diamond 16">
              <a:extLst>
                <a:ext uri="{FF2B5EF4-FFF2-40B4-BE49-F238E27FC236}">
                  <a16:creationId xmlns:a16="http://schemas.microsoft.com/office/drawing/2014/main" id="{D2C2E1CD-1735-4A4A-9AD1-C357B141DDD0}"/>
                </a:ext>
              </a:extLst>
            </p:cNvPr>
            <p:cNvSpPr/>
            <p:nvPr/>
          </p:nvSpPr>
          <p:spPr>
            <a:xfrm>
              <a:off x="1901658" y="2583255"/>
              <a:ext cx="660164" cy="660164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latinLnBrk="1"/>
              <a:endParaRPr lang="ko-KR" altLang="en-US" sz="1800">
                <a:solidFill>
                  <a:prstClr val="white"/>
                </a:solidFill>
                <a:latin typeface="Arial"/>
              </a:endParaRPr>
            </a:p>
          </p:txBody>
        </p:sp>
      </p:grpSp>
      <p:sp>
        <p:nvSpPr>
          <p:cNvPr id="74" name="วงรี 73">
            <a:extLst>
              <a:ext uri="{FF2B5EF4-FFF2-40B4-BE49-F238E27FC236}">
                <a16:creationId xmlns:a16="http://schemas.microsoft.com/office/drawing/2014/main" id="{79B98CD1-CA70-4457-B8AD-88D324F4E045}"/>
              </a:ext>
            </a:extLst>
          </p:cNvPr>
          <p:cNvSpPr/>
          <p:nvPr/>
        </p:nvSpPr>
        <p:spPr>
          <a:xfrm>
            <a:off x="7047567" y="4566841"/>
            <a:ext cx="1345516" cy="522593"/>
          </a:xfrm>
          <a:prstGeom prst="ellipse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5" name="TextBox 23">
            <a:extLst>
              <a:ext uri="{FF2B5EF4-FFF2-40B4-BE49-F238E27FC236}">
                <a16:creationId xmlns:a16="http://schemas.microsoft.com/office/drawing/2014/main" id="{4BF8D7EB-0B54-4595-B34E-E30FB21DC5FA}"/>
              </a:ext>
            </a:extLst>
          </p:cNvPr>
          <p:cNvSpPr txBox="1"/>
          <p:nvPr/>
        </p:nvSpPr>
        <p:spPr>
          <a:xfrm>
            <a:off x="6976684" y="4621982"/>
            <a:ext cx="150383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latinLnBrk="1"/>
            <a:r>
              <a:rPr lang="en-US" altLang="ko-KR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7 </a:t>
            </a:r>
            <a:r>
              <a:rPr lang="th-TH" altLang="ko-KR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พ.ค. 65</a:t>
            </a:r>
            <a:endParaRPr lang="ko-KR" altLang="en-US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6" name="กล่องข้อความ 75">
            <a:extLst>
              <a:ext uri="{FF2B5EF4-FFF2-40B4-BE49-F238E27FC236}">
                <a16:creationId xmlns:a16="http://schemas.microsoft.com/office/drawing/2014/main" id="{9EBFBA39-F701-481A-97FD-9EA80D397613}"/>
              </a:ext>
            </a:extLst>
          </p:cNvPr>
          <p:cNvSpPr txBox="1"/>
          <p:nvPr/>
        </p:nvSpPr>
        <p:spPr>
          <a:xfrm>
            <a:off x="7510269" y="5257702"/>
            <a:ext cx="365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</a:t>
            </a:r>
            <a:endParaRPr lang="th-TH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7" name="TextBox 34">
            <a:extLst>
              <a:ext uri="{FF2B5EF4-FFF2-40B4-BE49-F238E27FC236}">
                <a16:creationId xmlns:a16="http://schemas.microsoft.com/office/drawing/2014/main" id="{FE610E54-E1A1-42D1-A820-DA5E8DB4CC14}"/>
              </a:ext>
            </a:extLst>
          </p:cNvPr>
          <p:cNvSpPr txBox="1"/>
          <p:nvPr/>
        </p:nvSpPr>
        <p:spPr>
          <a:xfrm>
            <a:off x="6969202" y="5805257"/>
            <a:ext cx="15022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1"/>
            <a:r>
              <a:rPr lang="th-TH" altLang="ko-KR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คณะกรรมการบริหารเสนอครั้งที่ 5/2565</a:t>
            </a:r>
            <a:br>
              <a:rPr lang="th-TH" altLang="ko-KR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altLang="ko-KR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พิจารณาอนุมัติแผน</a:t>
            </a:r>
            <a:br>
              <a:rPr lang="th-TH" altLang="ko-KR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lang="en-US" altLang="ko-KR" sz="1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8" name="วงรี 77">
            <a:extLst>
              <a:ext uri="{FF2B5EF4-FFF2-40B4-BE49-F238E27FC236}">
                <a16:creationId xmlns:a16="http://schemas.microsoft.com/office/drawing/2014/main" id="{EB212D5E-BC35-4722-92DA-E3E4ED92C926}"/>
              </a:ext>
            </a:extLst>
          </p:cNvPr>
          <p:cNvSpPr/>
          <p:nvPr/>
        </p:nvSpPr>
        <p:spPr>
          <a:xfrm>
            <a:off x="4646407" y="5954820"/>
            <a:ext cx="1345516" cy="522593"/>
          </a:xfrm>
          <a:prstGeom prst="ellipse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9" name="TextBox 23">
            <a:extLst>
              <a:ext uri="{FF2B5EF4-FFF2-40B4-BE49-F238E27FC236}">
                <a16:creationId xmlns:a16="http://schemas.microsoft.com/office/drawing/2014/main" id="{E01229B7-FFD5-4D6C-8258-199B4E39C8A8}"/>
              </a:ext>
            </a:extLst>
          </p:cNvPr>
          <p:cNvSpPr txBox="1"/>
          <p:nvPr/>
        </p:nvSpPr>
        <p:spPr>
          <a:xfrm>
            <a:off x="4646407" y="5963654"/>
            <a:ext cx="150383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latinLnBrk="1"/>
            <a:r>
              <a:rPr lang="en-US" altLang="ko-KR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9 </a:t>
            </a:r>
            <a:r>
              <a:rPr lang="th-TH" altLang="ko-KR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พ.ค. 65</a:t>
            </a:r>
            <a:endParaRPr lang="ko-KR" altLang="en-US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0" name="กล่องข้อความ 79">
            <a:extLst>
              <a:ext uri="{FF2B5EF4-FFF2-40B4-BE49-F238E27FC236}">
                <a16:creationId xmlns:a16="http://schemas.microsoft.com/office/drawing/2014/main" id="{2C271223-8509-4FF5-B06F-BD3A4C28E504}"/>
              </a:ext>
            </a:extLst>
          </p:cNvPr>
          <p:cNvSpPr txBox="1"/>
          <p:nvPr/>
        </p:nvSpPr>
        <p:spPr>
          <a:xfrm>
            <a:off x="5121808" y="5303490"/>
            <a:ext cx="365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7</a:t>
            </a:r>
            <a:endParaRPr lang="th-TH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1" name="TextBox 34">
            <a:extLst>
              <a:ext uri="{FF2B5EF4-FFF2-40B4-BE49-F238E27FC236}">
                <a16:creationId xmlns:a16="http://schemas.microsoft.com/office/drawing/2014/main" id="{8D231909-38DD-465E-9C67-55CDC0971C4F}"/>
              </a:ext>
            </a:extLst>
          </p:cNvPr>
          <p:cNvSpPr txBox="1"/>
          <p:nvPr/>
        </p:nvSpPr>
        <p:spPr>
          <a:xfrm>
            <a:off x="3237307" y="5547151"/>
            <a:ext cx="15022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1"/>
            <a:r>
              <a:rPr lang="th-TH" altLang="ko-KR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ถ่ายทอดและเผยแพร่แผนยุทธศาสตร์ สนอ.</a:t>
            </a:r>
            <a:endParaRPr lang="en-US" altLang="ko-KR" sz="1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11743103"/>
      </p:ext>
    </p:extLst>
  </p:cSld>
  <p:clrMapOvr>
    <a:masterClrMapping/>
  </p:clrMapOvr>
  <p:transition spd="slow"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สี่เหลี่ยมผืนผ้า: มุมมน 24">
            <a:extLst>
              <a:ext uri="{FF2B5EF4-FFF2-40B4-BE49-F238E27FC236}">
                <a16:creationId xmlns:a16="http://schemas.microsoft.com/office/drawing/2014/main" id="{5E793821-5E46-49BF-B486-3B7D441E6A4E}"/>
              </a:ext>
            </a:extLst>
          </p:cNvPr>
          <p:cNvSpPr/>
          <p:nvPr/>
        </p:nvSpPr>
        <p:spPr>
          <a:xfrm>
            <a:off x="4607247" y="69011"/>
            <a:ext cx="2344728" cy="830997"/>
          </a:xfrm>
          <a:prstGeom prst="roundRec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สี่เหลี่ยมผืนผ้า: มุมมน 1">
            <a:extLst>
              <a:ext uri="{FF2B5EF4-FFF2-40B4-BE49-F238E27FC236}">
                <a16:creationId xmlns:a16="http://schemas.microsoft.com/office/drawing/2014/main" id="{82FEC4F4-8C22-442E-B05D-552A86AE5C8B}"/>
              </a:ext>
            </a:extLst>
          </p:cNvPr>
          <p:cNvSpPr/>
          <p:nvPr/>
        </p:nvSpPr>
        <p:spPr>
          <a:xfrm>
            <a:off x="51631" y="0"/>
            <a:ext cx="2344728" cy="83099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D60C6433-186F-4A3A-BF92-BF52DFF35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D9A03-9CAE-4DEF-A956-53C005770E55}" type="slidenum">
              <a:rPr lang="th-TH" smtClean="0"/>
              <a:t>5</a:t>
            </a:fld>
            <a:endParaRPr lang="th-TH"/>
          </a:p>
        </p:txBody>
      </p:sp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E4883F3F-5F3C-4FDD-A7F1-91C81330F929}"/>
              </a:ext>
            </a:extLst>
          </p:cNvPr>
          <p:cNvSpPr/>
          <p:nvPr/>
        </p:nvSpPr>
        <p:spPr>
          <a:xfrm>
            <a:off x="51631" y="635089"/>
            <a:ext cx="4571999" cy="62484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id="{053718D6-224A-4816-AE56-F84CC38C4A44}"/>
              </a:ext>
            </a:extLst>
          </p:cNvPr>
          <p:cNvSpPr/>
          <p:nvPr/>
        </p:nvSpPr>
        <p:spPr>
          <a:xfrm>
            <a:off x="4593567" y="609570"/>
            <a:ext cx="4571998" cy="6248430"/>
          </a:xfrm>
          <a:prstGeom prst="rect">
            <a:avLst/>
          </a:prstGeom>
          <a:solidFill>
            <a:srgbClr val="FF9999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id="{8121D1EC-1556-42C0-A952-A957901B8878}"/>
              </a:ext>
            </a:extLst>
          </p:cNvPr>
          <p:cNvSpPr txBox="1"/>
          <p:nvPr/>
        </p:nvSpPr>
        <p:spPr>
          <a:xfrm>
            <a:off x="57481" y="-118590"/>
            <a:ext cx="21695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จุดแข็ง</a:t>
            </a:r>
          </a:p>
        </p:txBody>
      </p:sp>
      <p:sp>
        <p:nvSpPr>
          <p:cNvPr id="13" name="สี่เหลี่ยมผืนผ้า 12">
            <a:extLst>
              <a:ext uri="{FF2B5EF4-FFF2-40B4-BE49-F238E27FC236}">
                <a16:creationId xmlns:a16="http://schemas.microsoft.com/office/drawing/2014/main" id="{8FCD941F-2EBF-46B8-AEF5-44AAC5E5A89A}"/>
              </a:ext>
            </a:extLst>
          </p:cNvPr>
          <p:cNvSpPr/>
          <p:nvPr/>
        </p:nvSpPr>
        <p:spPr>
          <a:xfrm>
            <a:off x="189301" y="937720"/>
            <a:ext cx="4355501" cy="6096378"/>
          </a:xfrm>
          <a:prstGeom prst="rect">
            <a:avLst/>
          </a:prstGeom>
          <a:noFill/>
          <a:ln w="5080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 anchorCtr="0"/>
          <a:lstStyle/>
          <a:p>
            <a:pPr lvl="0" defTabSz="457200">
              <a:buClrTx/>
              <a:defRPr/>
            </a:pPr>
            <a:r>
              <a:rPr lang="en-US" sz="19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01 </a:t>
            </a:r>
            <a:r>
              <a:rPr lang="th-TH" sz="19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สำนักงานอธิการบดีเป็นศูนย์รวมของภารกิจด้านการบริหารจัดการที่สนับสนุนภารกิจหลักให้กับมหาวิทยาลัยเพื่อการขับเคลื่อนและถ่ายทอดลงสู่ส่วนราชการ</a:t>
            </a:r>
            <a:r>
              <a:rPr lang="en-US" sz="19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br>
              <a:rPr lang="th-TH" sz="19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</a:br>
            <a:r>
              <a:rPr lang="en-US" sz="19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02 </a:t>
            </a:r>
            <a:r>
              <a:rPr lang="th-TH" sz="19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เป็นแหล่งข้อมูลที่เป็นปัจจุบันด้านการบริหารเพื่อการตัดสินใจที่สำคัญของผู้บริหารในการบริหารงานของมหาวิทยาลัย</a:t>
            </a:r>
            <a:br>
              <a:rPr lang="th-TH" sz="19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</a:br>
            <a:r>
              <a:rPr lang="en-US" sz="19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03 </a:t>
            </a:r>
            <a:r>
              <a:rPr lang="th-TH" sz="19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สำนักงานอธิการบดีสนับสนุนอุปกรณ์ในการทำงานอย่างเพียงพอให้กับหน่วยงาน</a:t>
            </a:r>
            <a:br>
              <a:rPr lang="th-TH" sz="19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</a:br>
            <a:r>
              <a:rPr lang="en-US" sz="19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04 </a:t>
            </a:r>
            <a:r>
              <a:rPr lang="th-TH" sz="19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นำเทคโนโลยีมาใช้ในการปฏิบัติงานและปรับกระบวนการทำงานให้เป็นระบบดิจิทัลเพิ่มขึ้นอย่างต่อเนื่อง</a:t>
            </a:r>
            <a:br>
              <a:rPr lang="th-TH" sz="19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</a:br>
            <a:r>
              <a:rPr lang="en-US" sz="19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05 </a:t>
            </a:r>
            <a:r>
              <a:rPr lang="th-TH" sz="19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บุคลากรส่วนใหญ่ มีประสบการณ์และอยู่ในช่วงวัยที่สามารถเรียนรู้และพัฒนาตนเองเพื่อพัฒนางานให้มีประสิทธิภาพ</a:t>
            </a:r>
          </a:p>
          <a:p>
            <a:pPr lvl="0" defTabSz="457200">
              <a:buClrTx/>
              <a:defRPr/>
            </a:pPr>
            <a:r>
              <a:rPr lang="en-US" sz="19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06 </a:t>
            </a:r>
            <a:r>
              <a:rPr lang="th-TH" sz="19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มีการทำงานเป็นทีม มุ่งมั่น เสียสละทุ่มเทเวลาการทำงาน และมีการปรึกษาหารือภายในและภายนอก</a:t>
            </a:r>
            <a:r>
              <a:rPr lang="en-US" sz="19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 </a:t>
            </a:r>
            <a:r>
              <a:rPr lang="th-TH" sz="19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สำนักงานอธิการบดีในการทำงานเพื่อให้บรรลุวัตถุประสงค์ร่วมกัน</a:t>
            </a:r>
            <a:endParaRPr lang="en-US" sz="1900" dirty="0">
              <a:solidFill>
                <a:srgbClr val="000000"/>
              </a:solidFill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lvl="0" defTabSz="457200">
              <a:buClrTx/>
              <a:defRPr/>
            </a:pPr>
            <a:r>
              <a:rPr lang="en-US" sz="19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07 </a:t>
            </a:r>
            <a:r>
              <a:rPr lang="th-TH" sz="19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สำนักงานอธิการบดีได้รับงบประมาณในการพัฒนาบุคลากรในสายงานวิชาชีพอย่างเพียงพอ</a:t>
            </a:r>
          </a:p>
          <a:p>
            <a:pPr lvl="0" defTabSz="457200">
              <a:buClrTx/>
              <a:defRPr/>
            </a:pPr>
            <a:r>
              <a:rPr lang="en-US" sz="19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08 </a:t>
            </a:r>
            <a:r>
              <a:rPr lang="th-TH" sz="19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ผู้บริหารให้ความสำคัญกับสำนักงานอธิการบดีในการพัฒนางานและส่งเสริมการพัฒนางานให้เกิดประสิทธิภาพและประสิทธิผลมากขึ้น</a:t>
            </a:r>
            <a:endParaRPr lang="en-US" sz="1900" dirty="0">
              <a:solidFill>
                <a:srgbClr val="000000"/>
              </a:solidFill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lvl="0" defTabSz="457200">
              <a:buClrTx/>
              <a:defRPr/>
            </a:pPr>
            <a:r>
              <a:rPr lang="en-US" sz="19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09 </a:t>
            </a:r>
            <a:r>
              <a:rPr lang="th-TH" sz="19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บุคลากรสำนักงานอธิการบดีมีเป้าหมายหลักร่วมกันคือ การให้บริการ</a:t>
            </a:r>
            <a:endParaRPr lang="en-US" sz="1900" dirty="0">
              <a:solidFill>
                <a:srgbClr val="000000"/>
              </a:solidFill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lvl="0" defTabSz="457200">
              <a:buClrTx/>
              <a:defRPr/>
            </a:pPr>
            <a:endParaRPr kumimoji="0" lang="en-US" sz="19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16" name="สี่เหลี่ยมผืนผ้า 15">
            <a:extLst>
              <a:ext uri="{FF2B5EF4-FFF2-40B4-BE49-F238E27FC236}">
                <a16:creationId xmlns:a16="http://schemas.microsoft.com/office/drawing/2014/main" id="{2CA34F43-0F30-4ECF-A396-849924C1AD3D}"/>
              </a:ext>
            </a:extLst>
          </p:cNvPr>
          <p:cNvSpPr/>
          <p:nvPr/>
        </p:nvSpPr>
        <p:spPr>
          <a:xfrm>
            <a:off x="5013434" y="1433723"/>
            <a:ext cx="2961522" cy="3624691"/>
          </a:xfrm>
          <a:prstGeom prst="rect">
            <a:avLst/>
          </a:prstGeom>
          <a:noFill/>
          <a:ln w="5080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 anchorCtr="0"/>
          <a:lstStyle/>
          <a:p>
            <a:pPr lvl="0" defTabSz="457200">
              <a:buClrTx/>
              <a:defRPr/>
            </a:pPr>
            <a:endParaRPr kumimoji="0" lang="en-US" sz="145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24" name="สี่เหลี่ยมผืนผ้า 23">
            <a:extLst>
              <a:ext uri="{FF2B5EF4-FFF2-40B4-BE49-F238E27FC236}">
                <a16:creationId xmlns:a16="http://schemas.microsoft.com/office/drawing/2014/main" id="{7F8DB657-8CAA-49F5-B12F-0FC6CC342590}"/>
              </a:ext>
            </a:extLst>
          </p:cNvPr>
          <p:cNvSpPr/>
          <p:nvPr/>
        </p:nvSpPr>
        <p:spPr>
          <a:xfrm>
            <a:off x="4665976" y="771982"/>
            <a:ext cx="4571998" cy="6096378"/>
          </a:xfrm>
          <a:prstGeom prst="rect">
            <a:avLst/>
          </a:prstGeom>
          <a:noFill/>
          <a:ln w="5080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 anchorCtr="0"/>
          <a:lstStyle/>
          <a:p>
            <a:pPr lvl="0" defTabSz="457200">
              <a:buClrTx/>
              <a:defRPr/>
            </a:pPr>
            <a:r>
              <a:rPr lang="en-US" sz="18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01 </a:t>
            </a:r>
            <a:r>
              <a:rPr lang="th-TH" sz="18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การวางแผนและการบริหารจัดการ การใช้งบประมาณไม่</a:t>
            </a:r>
            <a:br>
              <a:rPr lang="th-TH" sz="18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</a:br>
            <a:r>
              <a:rPr lang="th-TH" sz="18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   ตรงตามเป้าหมายที่กำหนดไว้</a:t>
            </a:r>
          </a:p>
          <a:p>
            <a:pPr lvl="0" defTabSz="457200">
              <a:buClrTx/>
              <a:defRPr/>
            </a:pPr>
            <a:r>
              <a:rPr lang="en-US" sz="18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02 </a:t>
            </a:r>
            <a:r>
              <a:rPr lang="th-TH" sz="18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การกำหนดตัวชี้วัด ไม่สามารถสะท้อนผลลัพธ์ที่เป็นรูปธรรม</a:t>
            </a:r>
            <a:endParaRPr lang="th-TH" sz="1800" dirty="0">
              <a:solidFill>
                <a:srgbClr val="000000"/>
              </a:solidFill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lvl="0" defTabSz="457200">
              <a:buClrTx/>
              <a:defRPr/>
            </a:pPr>
            <a:r>
              <a:rPr lang="en-US" sz="18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03 </a:t>
            </a:r>
            <a:r>
              <a:rPr lang="th-TH" sz="18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การพัฒนานักศึกษาให้มี</a:t>
            </a:r>
            <a:r>
              <a:rPr lang="th-TH" sz="1800" dirty="0" err="1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อัต</a:t>
            </a:r>
            <a:r>
              <a:rPr lang="th-TH" sz="18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ลักษณ์ “บัณฑิตเป็นคนดี มีจิตสาธารณะ </a:t>
            </a:r>
            <a:br>
              <a:rPr lang="th-TH" sz="18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</a:br>
            <a:r>
              <a:rPr lang="th-TH" sz="18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    และทักษะวิชาชีพ” ยังปรากฏผลไม่เป็นรูปธรรม</a:t>
            </a:r>
          </a:p>
          <a:p>
            <a:pPr lvl="0" defTabSz="457200">
              <a:buClrTx/>
              <a:defRPr/>
            </a:pPr>
            <a:r>
              <a:rPr lang="en-US" sz="18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04 </a:t>
            </a:r>
            <a:r>
              <a:rPr lang="th-TH" sz="18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สภาพแวดล้อมด้านกายภาพและภูมิทัศน์ยังขาดความเป็น </a:t>
            </a:r>
            <a:br>
              <a:rPr lang="en-US" sz="18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</a:br>
            <a:r>
              <a:rPr lang="en-US" sz="18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   Green  University</a:t>
            </a:r>
            <a:endParaRPr lang="th-TH" sz="1800" dirty="0">
              <a:solidFill>
                <a:srgbClr val="000000"/>
              </a:solidFill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lvl="0" defTabSz="457200">
              <a:buClrTx/>
              <a:defRPr/>
            </a:pPr>
            <a:r>
              <a:rPr lang="en-US" sz="18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05 </a:t>
            </a:r>
            <a:r>
              <a:rPr lang="th-TH" sz="18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กระบวนการขั้นตอนการทำงาน (</a:t>
            </a:r>
            <a:r>
              <a:rPr lang="en-US" sz="18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Flow Chart) </a:t>
            </a:r>
            <a:r>
              <a:rPr lang="th-TH" sz="18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หรือ ผังการทำงาน </a:t>
            </a:r>
            <a:br>
              <a:rPr lang="th-TH" sz="18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</a:br>
            <a:r>
              <a:rPr lang="th-TH" sz="18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   มีเฉพาะบางหน่วยงาน</a:t>
            </a:r>
          </a:p>
          <a:p>
            <a:pPr lvl="0" defTabSz="457200">
              <a:buClrTx/>
              <a:defRPr/>
            </a:pPr>
            <a:r>
              <a:rPr lang="en-US" sz="18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06 </a:t>
            </a:r>
            <a:r>
              <a:rPr lang="th-TH" sz="18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บุคลากรที่ได้รับการแต่งตั้งให้เข้าสู่ตำแหน่งที่สูงขึ้นมีสัดส่วนน้อย</a:t>
            </a:r>
            <a:endParaRPr lang="th-TH" sz="1800" dirty="0">
              <a:solidFill>
                <a:srgbClr val="000000"/>
              </a:solidFill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lvl="0" defTabSz="457200">
              <a:buClrTx/>
              <a:defRPr/>
            </a:pPr>
            <a:r>
              <a:rPr lang="en-US" sz="18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07 </a:t>
            </a:r>
            <a:r>
              <a:rPr lang="th-TH" sz="18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บุคลากรทำงานแทนกันไม่ได้ เนื่องด้วยไม่มีระบบพี่เลี้ยง ในกรณี</a:t>
            </a:r>
            <a:br>
              <a:rPr lang="th-TH" sz="18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</a:br>
            <a:r>
              <a:rPr lang="th-TH" sz="18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   ที่อีกคนติดภารกิจหรือไปราชการ</a:t>
            </a:r>
            <a:endParaRPr lang="en-US" sz="1800" dirty="0">
              <a:solidFill>
                <a:srgbClr val="000000"/>
              </a:solidFill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lvl="0" defTabSz="457200">
              <a:buClrTx/>
              <a:defRPr/>
            </a:pPr>
            <a:r>
              <a:rPr lang="en-US" sz="18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08 </a:t>
            </a:r>
            <a:r>
              <a:rPr lang="th-TH" sz="18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ขาดการวางแผนการพัฒนาบุคคลากรรายบุคคล</a:t>
            </a:r>
            <a:endParaRPr lang="en-US" sz="1800" dirty="0">
              <a:solidFill>
                <a:srgbClr val="000000"/>
              </a:solidFill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lvl="0" defTabSz="457200">
              <a:buClrTx/>
              <a:defRPr/>
            </a:pPr>
            <a:r>
              <a:rPr lang="en-US" sz="18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09 </a:t>
            </a:r>
            <a:r>
              <a:rPr lang="th-TH" sz="18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บุคลากรขาดความกระตือรือร้นในการเรียนรู้และพัฒนาตนเอง </a:t>
            </a:r>
            <a:br>
              <a:rPr lang="th-TH" sz="18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</a:br>
            <a:r>
              <a:rPr lang="th-TH" sz="18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   รวมทั้งการปรับตัวเพื่อรองรับการเปลี่ยนแปลงในยุค </a:t>
            </a:r>
            <a:r>
              <a:rPr lang="en-US" sz="18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New normal</a:t>
            </a:r>
          </a:p>
          <a:p>
            <a:pPr lvl="0" defTabSz="457200">
              <a:buClrTx/>
              <a:defRPr/>
            </a:pPr>
            <a:r>
              <a:rPr lang="en-US" sz="18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10 </a:t>
            </a:r>
            <a:r>
              <a:rPr lang="th-TH" sz="18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บุคลากรบางส่วนยังขาดความกระตือรือร้นในการเรียนรู้และ</a:t>
            </a:r>
            <a:br>
              <a:rPr lang="th-TH" sz="18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</a:br>
            <a:r>
              <a:rPr lang="th-TH" sz="18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   บูรณาการเรียนรู้กันระหว่างหน่วยงาน</a:t>
            </a:r>
            <a:endParaRPr lang="en-US" sz="1800" dirty="0">
              <a:solidFill>
                <a:srgbClr val="000000"/>
              </a:solidFill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lvl="0" defTabSz="457200">
              <a:buClrTx/>
              <a:defRPr/>
            </a:pPr>
            <a:r>
              <a:rPr lang="en-US" sz="18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11 </a:t>
            </a:r>
            <a:r>
              <a:rPr lang="th-TH" sz="18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บุคลากรขาดทักษะภาษาต่างประเทศ เช่น ภาษาอังกฤษ ฯลฯ</a:t>
            </a:r>
            <a:endParaRPr lang="en-US" sz="1800" dirty="0">
              <a:solidFill>
                <a:srgbClr val="000000"/>
              </a:solidFill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lvl="0" defTabSz="457200">
              <a:buClrTx/>
              <a:defRPr/>
            </a:pPr>
            <a:r>
              <a:rPr lang="en-US" sz="18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12 </a:t>
            </a:r>
            <a:r>
              <a:rPr lang="th-TH" sz="18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ส่วนใหญ่ทำงานแบบตั้งรับ (</a:t>
            </a:r>
            <a:r>
              <a:rPr lang="en-US" sz="18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Routine) </a:t>
            </a:r>
            <a:r>
              <a:rPr lang="th-TH" sz="18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มากกว่าการทำงานเชิงรุก</a:t>
            </a:r>
            <a:endParaRPr lang="en-US" sz="1800" dirty="0">
              <a:solidFill>
                <a:srgbClr val="000000"/>
              </a:solidFill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lvl="0" defTabSz="457200">
              <a:buClrTx/>
              <a:defRPr/>
            </a:pPr>
            <a:r>
              <a:rPr lang="en-US" sz="18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13 </a:t>
            </a:r>
            <a:r>
              <a:rPr lang="th-TH" sz="18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การประชาสัมพันธ์ และสื่อสารทำความเข้าใจและการสร้างภาพลักษณ์     องค์กร ยังมีน้อย</a:t>
            </a:r>
          </a:p>
          <a:p>
            <a:pPr lvl="0" defTabSz="457200">
              <a:buClrTx/>
              <a:defRPr/>
            </a:pPr>
            <a:endParaRPr kumimoji="0" lang="en-US" sz="19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26" name="กล่องข้อความ 25">
            <a:extLst>
              <a:ext uri="{FF2B5EF4-FFF2-40B4-BE49-F238E27FC236}">
                <a16:creationId xmlns:a16="http://schemas.microsoft.com/office/drawing/2014/main" id="{CACCDFAC-FC58-4490-8AD4-75383DAE1CD8}"/>
              </a:ext>
            </a:extLst>
          </p:cNvPr>
          <p:cNvSpPr txBox="1"/>
          <p:nvPr/>
        </p:nvSpPr>
        <p:spPr>
          <a:xfrm>
            <a:off x="4612467" y="-57201"/>
            <a:ext cx="21695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จุดอ่อน</a:t>
            </a:r>
          </a:p>
        </p:txBody>
      </p:sp>
    </p:spTree>
    <p:extLst>
      <p:ext uri="{BB962C8B-B14F-4D97-AF65-F5344CB8AC3E}">
        <p14:creationId xmlns:p14="http://schemas.microsoft.com/office/powerpoint/2010/main" val="860883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แผนผังลำดับงาน: ตัวเชื่อมต่อ 25">
            <a:extLst>
              <a:ext uri="{FF2B5EF4-FFF2-40B4-BE49-F238E27FC236}">
                <a16:creationId xmlns:a16="http://schemas.microsoft.com/office/drawing/2014/main" id="{75073DCC-998B-41CA-AFF1-B60DE97253D4}"/>
              </a:ext>
            </a:extLst>
          </p:cNvPr>
          <p:cNvSpPr/>
          <p:nvPr/>
        </p:nvSpPr>
        <p:spPr>
          <a:xfrm>
            <a:off x="845390" y="998821"/>
            <a:ext cx="845389" cy="879895"/>
          </a:xfrm>
          <a:prstGeom prst="flowChartConnec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4" name="แผนผังลำดับงาน: ตัวเชื่อมต่อ 23">
            <a:extLst>
              <a:ext uri="{FF2B5EF4-FFF2-40B4-BE49-F238E27FC236}">
                <a16:creationId xmlns:a16="http://schemas.microsoft.com/office/drawing/2014/main" id="{F66BA855-A3AB-43E5-970D-BEAE6A334E4A}"/>
              </a:ext>
            </a:extLst>
          </p:cNvPr>
          <p:cNvSpPr/>
          <p:nvPr/>
        </p:nvSpPr>
        <p:spPr>
          <a:xfrm>
            <a:off x="8232514" y="1002087"/>
            <a:ext cx="845389" cy="879895"/>
          </a:xfrm>
          <a:prstGeom prst="flowChartConnector">
            <a:avLst/>
          </a:prstGeom>
          <a:solidFill>
            <a:srgbClr val="FFD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แผนผังลำดับงาน: ตัวเชื่อมต่อ 13">
            <a:extLst>
              <a:ext uri="{FF2B5EF4-FFF2-40B4-BE49-F238E27FC236}">
                <a16:creationId xmlns:a16="http://schemas.microsoft.com/office/drawing/2014/main" id="{6A9EA3EE-5475-4BEF-A666-2C1078B26A71}"/>
              </a:ext>
            </a:extLst>
          </p:cNvPr>
          <p:cNvSpPr/>
          <p:nvPr/>
        </p:nvSpPr>
        <p:spPr>
          <a:xfrm>
            <a:off x="7387125" y="1032734"/>
            <a:ext cx="845389" cy="879895"/>
          </a:xfrm>
          <a:prstGeom prst="flowChartConnector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bg1"/>
              </a:solidFill>
            </a:endParaRPr>
          </a:p>
        </p:txBody>
      </p:sp>
      <p:sp>
        <p:nvSpPr>
          <p:cNvPr id="11" name="แผนผังลำดับงาน: ตัวเชื่อมต่อ 10">
            <a:extLst>
              <a:ext uri="{FF2B5EF4-FFF2-40B4-BE49-F238E27FC236}">
                <a16:creationId xmlns:a16="http://schemas.microsoft.com/office/drawing/2014/main" id="{5BE660DD-628C-48A8-A9BE-9CC285D5EE6F}"/>
              </a:ext>
            </a:extLst>
          </p:cNvPr>
          <p:cNvSpPr/>
          <p:nvPr/>
        </p:nvSpPr>
        <p:spPr>
          <a:xfrm>
            <a:off x="5718" y="937841"/>
            <a:ext cx="845389" cy="879895"/>
          </a:xfrm>
          <a:prstGeom prst="flowChartConnec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E4883F3F-5F3C-4FDD-A7F1-91C81330F929}"/>
              </a:ext>
            </a:extLst>
          </p:cNvPr>
          <p:cNvSpPr/>
          <p:nvPr/>
        </p:nvSpPr>
        <p:spPr>
          <a:xfrm>
            <a:off x="5718" y="1564307"/>
            <a:ext cx="4541810" cy="317627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id="{053718D6-224A-4816-AE56-F84CC38C4A44}"/>
              </a:ext>
            </a:extLst>
          </p:cNvPr>
          <p:cNvSpPr/>
          <p:nvPr/>
        </p:nvSpPr>
        <p:spPr>
          <a:xfrm>
            <a:off x="4536092" y="1564307"/>
            <a:ext cx="4613625" cy="321125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id="{8121D1EC-1556-42C0-A952-A957901B8878}"/>
              </a:ext>
            </a:extLst>
          </p:cNvPr>
          <p:cNvSpPr txBox="1"/>
          <p:nvPr/>
        </p:nvSpPr>
        <p:spPr>
          <a:xfrm>
            <a:off x="-11585" y="1079194"/>
            <a:ext cx="845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จุดแข็ง</a:t>
            </a:r>
          </a:p>
        </p:txBody>
      </p:sp>
      <p:sp>
        <p:nvSpPr>
          <p:cNvPr id="15" name="กล่องข้อความ 14">
            <a:extLst>
              <a:ext uri="{FF2B5EF4-FFF2-40B4-BE49-F238E27FC236}">
                <a16:creationId xmlns:a16="http://schemas.microsoft.com/office/drawing/2014/main" id="{09E5DD01-8321-411F-A900-06EC2BF5EBEE}"/>
              </a:ext>
            </a:extLst>
          </p:cNvPr>
          <p:cNvSpPr txBox="1"/>
          <p:nvPr/>
        </p:nvSpPr>
        <p:spPr>
          <a:xfrm>
            <a:off x="7071906" y="1142368"/>
            <a:ext cx="1492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จุดอ่อน</a:t>
            </a:r>
          </a:p>
        </p:txBody>
      </p:sp>
      <p:sp>
        <p:nvSpPr>
          <p:cNvPr id="25" name="กล่องข้อความ 24">
            <a:extLst>
              <a:ext uri="{FF2B5EF4-FFF2-40B4-BE49-F238E27FC236}">
                <a16:creationId xmlns:a16="http://schemas.microsoft.com/office/drawing/2014/main" id="{81D245CD-C031-47B3-9AC2-FB7DCECCE9BB}"/>
              </a:ext>
            </a:extLst>
          </p:cNvPr>
          <p:cNvSpPr txBox="1"/>
          <p:nvPr/>
        </p:nvSpPr>
        <p:spPr>
          <a:xfrm>
            <a:off x="8232514" y="1127798"/>
            <a:ext cx="845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1-5</a:t>
            </a:r>
            <a:endParaRPr lang="th-TH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7" name="กล่องข้อความ 26">
            <a:extLst>
              <a:ext uri="{FF2B5EF4-FFF2-40B4-BE49-F238E27FC236}">
                <a16:creationId xmlns:a16="http://schemas.microsoft.com/office/drawing/2014/main" id="{91262F92-C467-4681-B3EB-F7C807363B3C}"/>
              </a:ext>
            </a:extLst>
          </p:cNvPr>
          <p:cNvSpPr txBox="1"/>
          <p:nvPr/>
        </p:nvSpPr>
        <p:spPr>
          <a:xfrm>
            <a:off x="868410" y="1054624"/>
            <a:ext cx="845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1-5</a:t>
            </a:r>
            <a:endParaRPr lang="th-TH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2" name="ตาราง 1">
            <a:extLst>
              <a:ext uri="{FF2B5EF4-FFF2-40B4-BE49-F238E27FC236}">
                <a16:creationId xmlns:a16="http://schemas.microsoft.com/office/drawing/2014/main" id="{F4C96057-8768-4844-9344-D88DA1A1B9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7456457"/>
              </p:ext>
            </p:extLst>
          </p:nvPr>
        </p:nvGraphicFramePr>
        <p:xfrm>
          <a:off x="0" y="1540859"/>
          <a:ext cx="4536091" cy="4904566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555522724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799980032"/>
                    </a:ext>
                  </a:extLst>
                </a:gridCol>
                <a:gridCol w="3362611">
                  <a:extLst>
                    <a:ext uri="{9D8B030D-6E8A-4147-A177-3AD203B41FA5}">
                      <a16:colId xmlns:a16="http://schemas.microsoft.com/office/drawing/2014/main" val="1182077731"/>
                    </a:ext>
                  </a:extLst>
                </a:gridCol>
              </a:tblGrid>
              <a:tr h="2188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solidFill>
                            <a:schemeClr val="bg1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ลำดับ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49269" marR="492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   %</a:t>
                      </a:r>
                    </a:p>
                  </a:txBody>
                  <a:tcPr marL="49269" marR="492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solidFill>
                            <a:schemeClr val="bg1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ประเด็นจุดแข็ง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TH SarabunIT๙" panose="020B0500040200020003" pitchFamily="34" charset="-34"/>
                        <a:cs typeface="TH SarabunIT๙" panose="020B0500040200020003" pitchFamily="34" charset="-34"/>
                      </a:endParaRPr>
                    </a:p>
                  </a:txBody>
                  <a:tcPr marL="49269" marR="49269" marT="0" marB="0"/>
                </a:tc>
                <a:extLst>
                  <a:ext uri="{0D108BD9-81ED-4DB2-BD59-A6C34878D82A}">
                    <a16:rowId xmlns:a16="http://schemas.microsoft.com/office/drawing/2014/main" val="1260875039"/>
                  </a:ext>
                </a:extLst>
              </a:tr>
              <a:tr h="6736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49269" marR="492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5.84%</a:t>
                      </a:r>
                      <a:endParaRPr lang="en-US" sz="14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S09 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บุคลากรสำนักงานอธิการบดีมีเป้าหมายหลักร่วมกันคือ การให้บริการ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23893650"/>
                  </a:ext>
                </a:extLst>
              </a:tr>
              <a:tr h="6736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49269" marR="492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5.15%</a:t>
                      </a:r>
                      <a:endParaRPr lang="en-US" sz="14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S01 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สำนักงานอธิการบดีเป็นศูนย์รวมของภารกิจด้านการบริหารจัดการที่สนับสนุนภารกิจหลักให้กับมหาวิทยาลัยเพื่อการขับเคลื่อนและถ่ายทอดลงสู่ส่วนราชการ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21247373"/>
                  </a:ext>
                </a:extLst>
              </a:tr>
              <a:tr h="4462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49269" marR="492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4.81%</a:t>
                      </a:r>
                      <a:endParaRPr lang="en-US" sz="14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S04 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นำเทคโนโลยีมาใช้ในการปฏิบัติงานและปรับกระบวนการทำงานให้เป็นระบบดิจิทัลเพิ่มขึ้น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อย่างต่อเนื่อง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53926002"/>
                  </a:ext>
                </a:extLst>
              </a:tr>
              <a:tr h="6736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 marL="49269" marR="492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4.50%</a:t>
                      </a:r>
                      <a:endParaRPr lang="en-US" sz="14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S02 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เป็นแหล่งข้อมูลที่เป็นปัจจุบันด้านการบริหารเพื่อการตัดสินใจที่สำคัญของผู้บริหารในการบริหารงานของมหาวิทยาลัย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23554464"/>
                  </a:ext>
                </a:extLst>
              </a:tr>
              <a:tr h="4462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</a:p>
                  </a:txBody>
                  <a:tcPr marL="49269" marR="492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3.07%</a:t>
                      </a:r>
                      <a:endParaRPr lang="en-US" sz="14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S08 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ผู้บริหารให้ความสำคัญกับสำนักงานอธิการบดีในการพัฒนางานและส่งเสริมการพัฒนางานให้เกิดประสิทธิภาพและประสิทธิผลมากขึ้น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90138019"/>
                  </a:ext>
                </a:extLst>
              </a:tr>
            </a:tbl>
          </a:graphicData>
        </a:graphic>
      </p:graphicFrame>
      <p:graphicFrame>
        <p:nvGraphicFramePr>
          <p:cNvPr id="3" name="ตาราง 2">
            <a:extLst>
              <a:ext uri="{FF2B5EF4-FFF2-40B4-BE49-F238E27FC236}">
                <a16:creationId xmlns:a16="http://schemas.microsoft.com/office/drawing/2014/main" id="{757A07CD-2CD0-46F9-A33B-1C2527B221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2558425"/>
              </p:ext>
            </p:extLst>
          </p:nvPr>
        </p:nvGraphicFramePr>
        <p:xfrm>
          <a:off x="4553246" y="1546817"/>
          <a:ext cx="4613627" cy="4898607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575014">
                  <a:extLst>
                    <a:ext uri="{9D8B030D-6E8A-4147-A177-3AD203B41FA5}">
                      <a16:colId xmlns:a16="http://schemas.microsoft.com/office/drawing/2014/main" val="1742866553"/>
                    </a:ext>
                  </a:extLst>
                </a:gridCol>
                <a:gridCol w="601980">
                  <a:extLst>
                    <a:ext uri="{9D8B030D-6E8A-4147-A177-3AD203B41FA5}">
                      <a16:colId xmlns:a16="http://schemas.microsoft.com/office/drawing/2014/main" val="1087933211"/>
                    </a:ext>
                  </a:extLst>
                </a:gridCol>
                <a:gridCol w="3436633">
                  <a:extLst>
                    <a:ext uri="{9D8B030D-6E8A-4147-A177-3AD203B41FA5}">
                      <a16:colId xmlns:a16="http://schemas.microsoft.com/office/drawing/2014/main" val="2209883545"/>
                    </a:ext>
                  </a:extLst>
                </a:gridCol>
              </a:tblGrid>
              <a:tr h="3978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ลำดับ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ประเด็นจุดอ่อน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17909540"/>
                  </a:ext>
                </a:extLst>
              </a:tr>
              <a:tr h="7861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9.70%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W05 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กระบวนการขั้นตอนการทำงาน</a:t>
                      </a: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(Flow Chart) 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หรือ ผังการทำงาน มีเฉพาะบางหน่วยงาน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11595504"/>
                  </a:ext>
                </a:extLst>
              </a:tr>
              <a:tr h="8924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7.36%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W01 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การวางแผนและการบริหารจัดการ การใช้งบประมาณไม่ตรงตามเป้าหมายที่กำหนดไว้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96361111"/>
                  </a:ext>
                </a:extLst>
              </a:tr>
              <a:tr h="9667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7.27%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W04 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สภาพแวดล้อมด้านกายภาพและภูมิทัศน์ยังขาดความเป็น </a:t>
                      </a: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Green  University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19814536"/>
                  </a:ext>
                </a:extLst>
              </a:tr>
              <a:tr h="8738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5.32%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W07 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บุคลากรทำงานแทนกันไม่ได้ เนื่องด้วยไม่มีระบบพี่เลี้ยง ในกรณีที่อีกคนติดภารกิจหรือไปราชการ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90376658"/>
                  </a:ext>
                </a:extLst>
              </a:tr>
              <a:tr h="9816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4.72%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W06 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บุคลากรที่ได้รับการแต่งตั้งให้เข้าสู่ตำแหน่งที่สูงขึ้นมีสัดส่วนน้อย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55127732"/>
                  </a:ext>
                </a:extLst>
              </a:tr>
            </a:tbl>
          </a:graphicData>
        </a:graphic>
      </p:graphicFrame>
      <p:sp>
        <p:nvSpPr>
          <p:cNvPr id="16" name="สี่เหลี่ยมผืนผ้า 15">
            <a:extLst>
              <a:ext uri="{FF2B5EF4-FFF2-40B4-BE49-F238E27FC236}">
                <a16:creationId xmlns:a16="http://schemas.microsoft.com/office/drawing/2014/main" id="{FC8F4BEC-80B6-437F-8801-E64FCB033303}"/>
              </a:ext>
            </a:extLst>
          </p:cNvPr>
          <p:cNvSpPr/>
          <p:nvPr/>
        </p:nvSpPr>
        <p:spPr>
          <a:xfrm>
            <a:off x="-1" y="-8515"/>
            <a:ext cx="9240819" cy="90521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17" name="กล่องข้อความ 16">
            <a:extLst>
              <a:ext uri="{FF2B5EF4-FFF2-40B4-BE49-F238E27FC236}">
                <a16:creationId xmlns:a16="http://schemas.microsoft.com/office/drawing/2014/main" id="{131F0D21-2EE4-44E5-B784-BBC6D2F24FAB}"/>
              </a:ext>
            </a:extLst>
          </p:cNvPr>
          <p:cNvSpPr txBox="1"/>
          <p:nvPr/>
        </p:nvSpPr>
        <p:spPr>
          <a:xfrm>
            <a:off x="2033195" y="-8515"/>
            <a:ext cx="53539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th-TH" sz="2400" b="1" spc="-3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H SarabunPSK" panose="020B0500040200020003" pitchFamily="34" charset="-34"/>
              </a:rPr>
              <a:t>ผลการประเมินเป็นน้ำหนักคะแนนตามลำดับจากมากไปหาน้อย ของจุดแข็ง จุดอ่อน จำนวน 5 ลำดับแรก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46497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D60C6433-186F-4A3A-BF92-BF52DFF35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D9A03-9CAE-4DEF-A956-53C005770E55}" type="slidenum">
              <a:rPr lang="th-TH" smtClean="0"/>
              <a:t>7</a:t>
            </a:fld>
            <a:endParaRPr lang="th-TH"/>
          </a:p>
        </p:txBody>
      </p:sp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65383D66-4512-4F64-BD0E-52B4B5BE0F88}"/>
              </a:ext>
            </a:extLst>
          </p:cNvPr>
          <p:cNvSpPr/>
          <p:nvPr/>
        </p:nvSpPr>
        <p:spPr>
          <a:xfrm>
            <a:off x="3988676" y="635089"/>
            <a:ext cx="5155325" cy="636955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47635046-18F6-4602-A9FB-0A2BC430879E}"/>
              </a:ext>
            </a:extLst>
          </p:cNvPr>
          <p:cNvSpPr/>
          <p:nvPr/>
        </p:nvSpPr>
        <p:spPr>
          <a:xfrm>
            <a:off x="51631" y="635089"/>
            <a:ext cx="4808483" cy="6311652"/>
          </a:xfrm>
          <a:prstGeom prst="rect">
            <a:avLst/>
          </a:prstGeom>
          <a:solidFill>
            <a:srgbClr val="CCCCFF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2" name="สี่เหลี่ยมผืนผ้า 21">
            <a:extLst>
              <a:ext uri="{FF2B5EF4-FFF2-40B4-BE49-F238E27FC236}">
                <a16:creationId xmlns:a16="http://schemas.microsoft.com/office/drawing/2014/main" id="{A2D3AB46-BF01-46D0-B93F-80EB0BCE35E4}"/>
              </a:ext>
            </a:extLst>
          </p:cNvPr>
          <p:cNvSpPr/>
          <p:nvPr/>
        </p:nvSpPr>
        <p:spPr>
          <a:xfrm>
            <a:off x="201261" y="545008"/>
            <a:ext cx="4550250" cy="6491814"/>
          </a:xfrm>
          <a:prstGeom prst="rect">
            <a:avLst/>
          </a:prstGeom>
          <a:noFill/>
          <a:ln w="5080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 anchorCtr="0"/>
          <a:lstStyle/>
          <a:p>
            <a:pPr lvl="0" defTabSz="457200">
              <a:buClrTx/>
              <a:defRPr/>
            </a:pPr>
            <a:r>
              <a:rPr lang="en-US" sz="18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01 </a:t>
            </a:r>
            <a:r>
              <a:rPr lang="th-TH" sz="18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มีเครือข่ายความร่วมมือจากหน่วยงานอื่น/สถาบันอื่น ทำให้</a:t>
            </a:r>
            <a:br>
              <a:rPr lang="th-TH" sz="18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</a:br>
            <a:r>
              <a:rPr lang="th-TH" sz="18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   เกิดการแลกเปลี่ยนเรียนรู้อย่างต่อเนื่อง</a:t>
            </a:r>
          </a:p>
          <a:p>
            <a:pPr lvl="0" defTabSz="457200">
              <a:buClrTx/>
              <a:defRPr/>
            </a:pPr>
            <a:r>
              <a:rPr lang="en-US" sz="18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02 </a:t>
            </a:r>
            <a:r>
              <a:rPr lang="th-TH" sz="18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พระราโชบายด้านการศึกษาของรัชกาลที่ </a:t>
            </a:r>
            <a:r>
              <a:rPr lang="en-US" sz="18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10 </a:t>
            </a:r>
            <a:r>
              <a:rPr lang="th-TH" sz="18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มุ่งเน้นพัฒนานักศึกษาให้มีคุณลักษณะ </a:t>
            </a:r>
            <a:r>
              <a:rPr lang="en-US" sz="18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4 </a:t>
            </a:r>
            <a:r>
              <a:rPr lang="th-TH" sz="18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ประการ</a:t>
            </a:r>
            <a:r>
              <a:rPr lang="en-US" sz="18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 </a:t>
            </a:r>
            <a:r>
              <a:rPr lang="th-TH" sz="18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คือ “มีทัศนคติที่ดี มีพื้นฐานชีวิตที่มั่นคงแข็งแรง มีอาชีพมีงานทำ และเป็นพลเมืองที่ดีของสังคม” ซึ่งสอด</a:t>
            </a:r>
            <a:r>
              <a:rPr lang="th-TH" sz="1800" dirty="0" err="1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คล้อ</a:t>
            </a:r>
            <a:r>
              <a:rPr lang="th-TH" sz="18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งกับอ</a:t>
            </a:r>
            <a:r>
              <a:rPr lang="th-TH" sz="1800" dirty="0" err="1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ัต</a:t>
            </a:r>
            <a:r>
              <a:rPr lang="th-TH" sz="18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ลักษณ์ของมหาวิทยาลัย “บัณฑิตเป็นคนดี มีจิตสาธารณะ และทักษะวิชาชีพ”</a:t>
            </a:r>
            <a:endParaRPr lang="th-TH" sz="1800" dirty="0">
              <a:solidFill>
                <a:srgbClr val="000000"/>
              </a:solidFill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lvl="0" defTabSz="457200">
              <a:buClrTx/>
              <a:defRPr/>
            </a:pPr>
            <a:r>
              <a:rPr lang="en-US" sz="18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03 </a:t>
            </a:r>
            <a:r>
              <a:rPr lang="th-TH" sz="18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ระเบียบข้อบังคับและนโยบายของมหาวิทยาลัยในการสนับสนุน</a:t>
            </a:r>
            <a:br>
              <a:rPr lang="th-TH" sz="18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</a:br>
            <a:r>
              <a:rPr lang="th-TH" sz="18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    ให้บุคลากรเข้าสู่ตำแหน่งที่สูงขึ้น</a:t>
            </a:r>
          </a:p>
          <a:p>
            <a:pPr lvl="0" defTabSz="457200">
              <a:buClrTx/>
              <a:defRPr/>
            </a:pPr>
            <a:r>
              <a:rPr lang="en-US" sz="18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04 </a:t>
            </a:r>
            <a:r>
              <a:rPr lang="th-TH" sz="18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นโยบายของมหาวิทยาลัยในการส่งเสริม สนับสนุนให้บุคลากรทำวิจัย </a:t>
            </a:r>
            <a:br>
              <a:rPr lang="en-US" sz="18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</a:br>
            <a:r>
              <a:rPr lang="en-US" sz="18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    R to R </a:t>
            </a:r>
            <a:r>
              <a:rPr lang="th-TH" sz="18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เพื่อพัฒนางาน/หน่วยงาน</a:t>
            </a:r>
            <a:endParaRPr lang="th-TH" sz="1800" dirty="0">
              <a:solidFill>
                <a:srgbClr val="000000"/>
              </a:solidFill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lvl="0" defTabSz="457200">
              <a:buClrTx/>
              <a:defRPr/>
            </a:pPr>
            <a:r>
              <a:rPr lang="en-US" sz="18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05 </a:t>
            </a:r>
            <a:r>
              <a:rPr lang="th-TH" sz="18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มหาวิทยาลัยมุ่งเน้นการเป็น </a:t>
            </a:r>
            <a:r>
              <a:rPr lang="en-US" sz="18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Green  University</a:t>
            </a:r>
          </a:p>
          <a:p>
            <a:pPr lvl="0" defTabSz="457200">
              <a:buClrTx/>
              <a:defRPr/>
            </a:pPr>
            <a:r>
              <a:rPr lang="en-US" sz="18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06 </a:t>
            </a:r>
            <a:r>
              <a:rPr lang="th-TH" sz="18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สำนักงานอธิการบดีให้โอกาสในการพัฒนาตนเองใน</a:t>
            </a:r>
            <a:br>
              <a:rPr lang="th-TH" sz="18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</a:br>
            <a:r>
              <a:rPr lang="th-TH" sz="18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    ด้านการศึกษา</a:t>
            </a:r>
            <a:r>
              <a:rPr lang="en-US" sz="18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 </a:t>
            </a:r>
            <a:r>
              <a:rPr lang="th-TH" sz="18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ฝึกอบรม เพิ่มพูนความรู้</a:t>
            </a:r>
            <a:endParaRPr lang="th-TH" sz="1800" dirty="0">
              <a:solidFill>
                <a:srgbClr val="000000"/>
              </a:solidFill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lvl="0" defTabSz="457200">
              <a:buClrTx/>
              <a:defRPr/>
            </a:pPr>
            <a:r>
              <a:rPr lang="en-US" sz="18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07 </a:t>
            </a:r>
            <a:r>
              <a:rPr lang="th-TH" sz="18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มหาวิทยาลัยมุ่งเน้นการมีส่วนร่วมของทุกภาคส่วนในการลงพื้นที่</a:t>
            </a:r>
            <a:br>
              <a:rPr lang="th-TH" sz="18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</a:br>
            <a:r>
              <a:rPr lang="th-TH" sz="18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   เพื่อพัฒนาท้องถิ่นตามพระราชโชบาย</a:t>
            </a:r>
          </a:p>
          <a:p>
            <a:pPr lvl="0" defTabSz="457200">
              <a:buClrTx/>
              <a:defRPr/>
            </a:pPr>
            <a:r>
              <a:rPr lang="en-US" sz="18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08 </a:t>
            </a:r>
            <a:r>
              <a:rPr lang="th-TH" sz="18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เทคโนโลยีการสื่อสารที่พัฒนาขึ้น ส่งผลให้การสื่อสารและการประชาสัมพันธ์ข้อมูลข่าวสารไปยังภายในและภายนอกหน่วยงาน หรือมหาวิทยาลัย เป็นไปอย่างรวดเร็ว และขยายขอบเขตได้กว้างขึ้น โดยผ่านทาง</a:t>
            </a:r>
            <a:r>
              <a:rPr lang="en-US" sz="18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Website, Facebook, Line </a:t>
            </a:r>
            <a:r>
              <a:rPr lang="th-TH" sz="18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เป็นต้น</a:t>
            </a:r>
            <a:endParaRPr lang="th-TH" sz="1800" dirty="0">
              <a:solidFill>
                <a:srgbClr val="000000"/>
              </a:solidFill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lvl="0" defTabSz="457200">
              <a:buClrTx/>
              <a:defRPr/>
            </a:pPr>
            <a:r>
              <a:rPr lang="en-US" sz="18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09 </a:t>
            </a:r>
            <a:r>
              <a:rPr lang="th-TH" sz="18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มหาวิทยาลัยมุ่งเน้นการพัฒนาระบบเทคโนโลยีดิจิทัลมาใช้ในการบริหารจัดการและการตัดสินใจ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3" name="สี่เหลี่ยมผืนผ้า 22">
            <a:extLst>
              <a:ext uri="{FF2B5EF4-FFF2-40B4-BE49-F238E27FC236}">
                <a16:creationId xmlns:a16="http://schemas.microsoft.com/office/drawing/2014/main" id="{B2342830-6567-4B58-86B4-66658ED9B6F8}"/>
              </a:ext>
            </a:extLst>
          </p:cNvPr>
          <p:cNvSpPr/>
          <p:nvPr/>
        </p:nvSpPr>
        <p:spPr>
          <a:xfrm>
            <a:off x="5024757" y="576332"/>
            <a:ext cx="3968599" cy="5883305"/>
          </a:xfrm>
          <a:prstGeom prst="rect">
            <a:avLst/>
          </a:prstGeom>
          <a:noFill/>
          <a:ln w="5080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 anchorCtr="0"/>
          <a:lstStyle/>
          <a:p>
            <a:pPr lvl="0" defTabSz="457200">
              <a:buClrTx/>
              <a:defRPr/>
            </a:pPr>
            <a:r>
              <a:rPr lang="en-US" sz="18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01 </a:t>
            </a:r>
            <a:r>
              <a:rPr lang="th-TH" sz="18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ความคาดหวังของผู้รับบริการต่อการได้รับบริการที่มีคุณภาพ สะดวก รวดเร็ว ทันใจ และความปลอดภัย</a:t>
            </a:r>
          </a:p>
          <a:p>
            <a:pPr lvl="0" defTabSz="457200">
              <a:buClrTx/>
              <a:defRPr/>
            </a:pPr>
            <a:r>
              <a:rPr lang="en-US" sz="18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02 </a:t>
            </a:r>
            <a:r>
              <a:rPr lang="th-TH" sz="18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นโยบายด้านการเงินการคลังและระเบียบข้อบังคับการเบิกจ่ายจากภาครัฐที่เข้มงวด ทำให้ขาดความคล่องตัวในการปฏิบัติงาน เช่น การจัดซื้อ จัดจ้าง การเบิกจ่ายงบประมาณ เป็นต้น</a:t>
            </a:r>
            <a:endParaRPr lang="th-TH" sz="1800" dirty="0">
              <a:solidFill>
                <a:srgbClr val="000000"/>
              </a:solidFill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lvl="0" defTabSz="457200">
              <a:buClrTx/>
              <a:defRPr/>
            </a:pPr>
            <a:r>
              <a:rPr lang="en-US" sz="18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03 </a:t>
            </a:r>
            <a:r>
              <a:rPr lang="th-TH" sz="18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นโยบายของรัฐไม่ต่อเนื่องและชัดเจน ทำให้ไม่สามารถดำเนินงานเชิงรุกได้</a:t>
            </a:r>
          </a:p>
          <a:p>
            <a:pPr lvl="0" defTabSz="457200">
              <a:buClrTx/>
              <a:defRPr/>
            </a:pPr>
            <a:r>
              <a:rPr lang="en-US" sz="18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04 </a:t>
            </a:r>
            <a:r>
              <a:rPr lang="th-TH" sz="18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งบประมาณที่ได้รับจัดสรรจากมหาวิทยาลัยน้อยลง เนื่องจากจำนวนนักศึกษาที่ลดลงและงบประมาณที่มหาวิทยาลัยได้รับจัดสรรจากรัฐบาลลดลดง </a:t>
            </a:r>
            <a:endParaRPr lang="th-TH" sz="1800" dirty="0">
              <a:solidFill>
                <a:srgbClr val="000000"/>
              </a:solidFill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lvl="0" defTabSz="457200">
              <a:buClrTx/>
              <a:defRPr/>
            </a:pPr>
            <a:r>
              <a:rPr lang="en-US" sz="18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05 </a:t>
            </a:r>
            <a:r>
              <a:rPr lang="th-TH" sz="18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ผลกระทบและความไม่แน่นอนของระยะเวลาสิ้นสุดการแพร่ระบาดของโรคติดเชื้อไวรัสโค</a:t>
            </a:r>
            <a:r>
              <a:rPr lang="th-TH" sz="1800" dirty="0" err="1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โร</a:t>
            </a:r>
            <a:r>
              <a:rPr lang="th-TH" sz="18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น่า หรือ </a:t>
            </a:r>
            <a:r>
              <a:rPr lang="en-US" sz="18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COVID-19  </a:t>
            </a:r>
            <a:r>
              <a:rPr lang="th-TH" sz="18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ประกอบกับสภาพสังคม วัฒนธรรม การดำรงชีวิตที่เปลี่ยนแปลงไปในยุค </a:t>
            </a:r>
            <a:r>
              <a:rPr lang="en-US" sz="18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New normal</a:t>
            </a:r>
            <a:endParaRPr lang="th-TH" sz="1800" dirty="0">
              <a:solidFill>
                <a:srgbClr val="000000"/>
              </a:solidFill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lvl="0" defTabSz="457200">
              <a:buClrTx/>
              <a:defRPr/>
            </a:pPr>
            <a:r>
              <a:rPr lang="en-US" sz="18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06 </a:t>
            </a:r>
            <a:r>
              <a:rPr lang="th-TH" sz="18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การเปลี่ยนแปลงอย่างรวดเร็วด้านเทคโนโลยี ทำให้บุคลากรไม่สามารถเรียนรู้เทคโนโลยีใหม่ๆ ได้ทัน</a:t>
            </a:r>
            <a:endParaRPr lang="th-TH" sz="1800" dirty="0">
              <a:solidFill>
                <a:srgbClr val="000000"/>
              </a:solidFill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lvl="0" defTabSz="457200">
              <a:buClrTx/>
              <a:defRPr/>
            </a:pPr>
            <a:r>
              <a:rPr lang="en-US" sz="18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07 </a:t>
            </a:r>
            <a:r>
              <a:rPr lang="th-TH" sz="18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การปรับตัวของบุคลากรให้ทันกับความก้าวหน้าด้านเทคโนโลยีดิจิทัล</a:t>
            </a:r>
            <a:endParaRPr kumimoji="0" lang="en-US" sz="145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4" name="สี่เหลี่ยมผืนผ้า: มุมมน 23">
            <a:extLst>
              <a:ext uri="{FF2B5EF4-FFF2-40B4-BE49-F238E27FC236}">
                <a16:creationId xmlns:a16="http://schemas.microsoft.com/office/drawing/2014/main" id="{D8ECD748-AD2F-4A38-94A7-33D6B7ACE244}"/>
              </a:ext>
            </a:extLst>
          </p:cNvPr>
          <p:cNvSpPr/>
          <p:nvPr/>
        </p:nvSpPr>
        <p:spPr>
          <a:xfrm>
            <a:off x="51631" y="0"/>
            <a:ext cx="2344728" cy="804740"/>
          </a:xfrm>
          <a:prstGeom prst="roundRect">
            <a:avLst/>
          </a:prstGeom>
          <a:solidFill>
            <a:srgbClr val="CC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25" name="กล่องข้อความ 24">
            <a:extLst>
              <a:ext uri="{FF2B5EF4-FFF2-40B4-BE49-F238E27FC236}">
                <a16:creationId xmlns:a16="http://schemas.microsoft.com/office/drawing/2014/main" id="{BECD2E50-8944-4B93-AD1D-CD350ECA7B61}"/>
              </a:ext>
            </a:extLst>
          </p:cNvPr>
          <p:cNvSpPr txBox="1"/>
          <p:nvPr/>
        </p:nvSpPr>
        <p:spPr>
          <a:xfrm>
            <a:off x="0" y="-65153"/>
            <a:ext cx="21695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โอกาส</a:t>
            </a:r>
          </a:p>
        </p:txBody>
      </p:sp>
      <p:sp>
        <p:nvSpPr>
          <p:cNvPr id="26" name="สี่เหลี่ยมผืนผ้า: มุมมน 25">
            <a:extLst>
              <a:ext uri="{FF2B5EF4-FFF2-40B4-BE49-F238E27FC236}">
                <a16:creationId xmlns:a16="http://schemas.microsoft.com/office/drawing/2014/main" id="{F82797DA-19E2-4AB2-AC40-A1F666CC1C1E}"/>
              </a:ext>
            </a:extLst>
          </p:cNvPr>
          <p:cNvSpPr/>
          <p:nvPr/>
        </p:nvSpPr>
        <p:spPr>
          <a:xfrm>
            <a:off x="4891142" y="65153"/>
            <a:ext cx="2344728" cy="804740"/>
          </a:xfrm>
          <a:prstGeom prst="roundRect">
            <a:avLst/>
          </a:prstGeom>
          <a:solidFill>
            <a:srgbClr val="FFD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27" name="กล่องข้อความ 26">
            <a:extLst>
              <a:ext uri="{FF2B5EF4-FFF2-40B4-BE49-F238E27FC236}">
                <a16:creationId xmlns:a16="http://schemas.microsoft.com/office/drawing/2014/main" id="{4375D265-0579-4AD9-A933-02D1037AFA81}"/>
              </a:ext>
            </a:extLst>
          </p:cNvPr>
          <p:cNvSpPr txBox="1"/>
          <p:nvPr/>
        </p:nvSpPr>
        <p:spPr>
          <a:xfrm>
            <a:off x="4839511" y="0"/>
            <a:ext cx="21695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อุปสรรค</a:t>
            </a:r>
          </a:p>
        </p:txBody>
      </p:sp>
    </p:spTree>
    <p:extLst>
      <p:ext uri="{BB962C8B-B14F-4D97-AF65-F5344CB8AC3E}">
        <p14:creationId xmlns:p14="http://schemas.microsoft.com/office/powerpoint/2010/main" val="1593278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แผนผังลำดับงาน: ตัวเชื่อมต่อ 25">
            <a:extLst>
              <a:ext uri="{FF2B5EF4-FFF2-40B4-BE49-F238E27FC236}">
                <a16:creationId xmlns:a16="http://schemas.microsoft.com/office/drawing/2014/main" id="{75073DCC-998B-41CA-AFF1-B60DE97253D4}"/>
              </a:ext>
            </a:extLst>
          </p:cNvPr>
          <p:cNvSpPr/>
          <p:nvPr/>
        </p:nvSpPr>
        <p:spPr>
          <a:xfrm>
            <a:off x="845390" y="998821"/>
            <a:ext cx="845389" cy="879895"/>
          </a:xfrm>
          <a:prstGeom prst="flowChartConnec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4" name="แผนผังลำดับงาน: ตัวเชื่อมต่อ 23">
            <a:extLst>
              <a:ext uri="{FF2B5EF4-FFF2-40B4-BE49-F238E27FC236}">
                <a16:creationId xmlns:a16="http://schemas.microsoft.com/office/drawing/2014/main" id="{F66BA855-A3AB-43E5-970D-BEAE6A334E4A}"/>
              </a:ext>
            </a:extLst>
          </p:cNvPr>
          <p:cNvSpPr/>
          <p:nvPr/>
        </p:nvSpPr>
        <p:spPr>
          <a:xfrm>
            <a:off x="8232514" y="1002087"/>
            <a:ext cx="845389" cy="879895"/>
          </a:xfrm>
          <a:prstGeom prst="flowChartConnector">
            <a:avLst/>
          </a:prstGeom>
          <a:solidFill>
            <a:srgbClr val="FFD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แผนผังลำดับงาน: ตัวเชื่อมต่อ 13">
            <a:extLst>
              <a:ext uri="{FF2B5EF4-FFF2-40B4-BE49-F238E27FC236}">
                <a16:creationId xmlns:a16="http://schemas.microsoft.com/office/drawing/2014/main" id="{6A9EA3EE-5475-4BEF-A666-2C1078B26A71}"/>
              </a:ext>
            </a:extLst>
          </p:cNvPr>
          <p:cNvSpPr/>
          <p:nvPr/>
        </p:nvSpPr>
        <p:spPr>
          <a:xfrm>
            <a:off x="7186109" y="896704"/>
            <a:ext cx="1046406" cy="1015926"/>
          </a:xfrm>
          <a:prstGeom prst="flowChartConnector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bg1"/>
              </a:solidFill>
            </a:endParaRPr>
          </a:p>
        </p:txBody>
      </p:sp>
      <p:sp>
        <p:nvSpPr>
          <p:cNvPr id="11" name="แผนผังลำดับงาน: ตัวเชื่อมต่อ 10">
            <a:extLst>
              <a:ext uri="{FF2B5EF4-FFF2-40B4-BE49-F238E27FC236}">
                <a16:creationId xmlns:a16="http://schemas.microsoft.com/office/drawing/2014/main" id="{5BE660DD-628C-48A8-A9BE-9CC285D5EE6F}"/>
              </a:ext>
            </a:extLst>
          </p:cNvPr>
          <p:cNvSpPr/>
          <p:nvPr/>
        </p:nvSpPr>
        <p:spPr>
          <a:xfrm>
            <a:off x="5718" y="937841"/>
            <a:ext cx="845389" cy="879895"/>
          </a:xfrm>
          <a:prstGeom prst="flowChartConnec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E4883F3F-5F3C-4FDD-A7F1-91C81330F929}"/>
              </a:ext>
            </a:extLst>
          </p:cNvPr>
          <p:cNvSpPr/>
          <p:nvPr/>
        </p:nvSpPr>
        <p:spPr>
          <a:xfrm>
            <a:off x="5718" y="1564307"/>
            <a:ext cx="4541810" cy="317627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id="{053718D6-224A-4816-AE56-F84CC38C4A44}"/>
              </a:ext>
            </a:extLst>
          </p:cNvPr>
          <p:cNvSpPr/>
          <p:nvPr/>
        </p:nvSpPr>
        <p:spPr>
          <a:xfrm>
            <a:off x="4536092" y="1564307"/>
            <a:ext cx="4613625" cy="321125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id="{8121D1EC-1556-42C0-A952-A957901B8878}"/>
              </a:ext>
            </a:extLst>
          </p:cNvPr>
          <p:cNvSpPr txBox="1"/>
          <p:nvPr/>
        </p:nvSpPr>
        <p:spPr>
          <a:xfrm>
            <a:off x="-11585" y="1079194"/>
            <a:ext cx="845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โอกาส</a:t>
            </a:r>
          </a:p>
        </p:txBody>
      </p:sp>
      <p:sp>
        <p:nvSpPr>
          <p:cNvPr id="15" name="กล่องข้อความ 14">
            <a:extLst>
              <a:ext uri="{FF2B5EF4-FFF2-40B4-BE49-F238E27FC236}">
                <a16:creationId xmlns:a16="http://schemas.microsoft.com/office/drawing/2014/main" id="{09E5DD01-8321-411F-A900-06EC2BF5EBEE}"/>
              </a:ext>
            </a:extLst>
          </p:cNvPr>
          <p:cNvSpPr txBox="1"/>
          <p:nvPr/>
        </p:nvSpPr>
        <p:spPr>
          <a:xfrm>
            <a:off x="6971891" y="1037424"/>
            <a:ext cx="1492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อุปสรรค</a:t>
            </a:r>
          </a:p>
        </p:txBody>
      </p:sp>
      <p:sp>
        <p:nvSpPr>
          <p:cNvPr id="25" name="กล่องข้อความ 24">
            <a:extLst>
              <a:ext uri="{FF2B5EF4-FFF2-40B4-BE49-F238E27FC236}">
                <a16:creationId xmlns:a16="http://schemas.microsoft.com/office/drawing/2014/main" id="{81D245CD-C031-47B3-9AC2-FB7DCECCE9BB}"/>
              </a:ext>
            </a:extLst>
          </p:cNvPr>
          <p:cNvSpPr txBox="1"/>
          <p:nvPr/>
        </p:nvSpPr>
        <p:spPr>
          <a:xfrm>
            <a:off x="8232514" y="1127798"/>
            <a:ext cx="845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1-5</a:t>
            </a:r>
            <a:endParaRPr lang="th-TH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7" name="กล่องข้อความ 26">
            <a:extLst>
              <a:ext uri="{FF2B5EF4-FFF2-40B4-BE49-F238E27FC236}">
                <a16:creationId xmlns:a16="http://schemas.microsoft.com/office/drawing/2014/main" id="{91262F92-C467-4681-B3EB-F7C807363B3C}"/>
              </a:ext>
            </a:extLst>
          </p:cNvPr>
          <p:cNvSpPr txBox="1"/>
          <p:nvPr/>
        </p:nvSpPr>
        <p:spPr>
          <a:xfrm>
            <a:off x="868410" y="1054624"/>
            <a:ext cx="845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1-5</a:t>
            </a:r>
            <a:endParaRPr lang="th-TH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2" name="ตาราง 1">
            <a:extLst>
              <a:ext uri="{FF2B5EF4-FFF2-40B4-BE49-F238E27FC236}">
                <a16:creationId xmlns:a16="http://schemas.microsoft.com/office/drawing/2014/main" id="{F4C96057-8768-4844-9344-D88DA1A1B9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3513589"/>
              </p:ext>
            </p:extLst>
          </p:nvPr>
        </p:nvGraphicFramePr>
        <p:xfrm>
          <a:off x="0" y="1540859"/>
          <a:ext cx="4536091" cy="5372051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555522724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799980032"/>
                    </a:ext>
                  </a:extLst>
                </a:gridCol>
                <a:gridCol w="3362611">
                  <a:extLst>
                    <a:ext uri="{9D8B030D-6E8A-4147-A177-3AD203B41FA5}">
                      <a16:colId xmlns:a16="http://schemas.microsoft.com/office/drawing/2014/main" val="1182077731"/>
                    </a:ext>
                  </a:extLst>
                </a:gridCol>
              </a:tblGrid>
              <a:tr h="2188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ลำดับ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9269" marR="49269" marT="0" marB="0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%</a:t>
                      </a:r>
                    </a:p>
                  </a:txBody>
                  <a:tcPr marL="49269" marR="49269" marT="0" marB="0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ประเด็นจุดแข็ง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9269" marR="49269" marT="0" marB="0"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0875039"/>
                  </a:ext>
                </a:extLst>
              </a:tr>
              <a:tr h="6736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</a:p>
                  </a:txBody>
                  <a:tcPr marL="49269" marR="49269" marT="0" marB="0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2.38%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O08 </a:t>
                      </a:r>
                      <a:r>
                        <a:rPr lang="th-TH" sz="18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เทคโนโลยีการสื่อสารที่พัฒนาขึ้น ส่งผลให้การสื่อสารและการประชาสัมพันธ์ข้อมูลข่าวสารไปยังภายในและภายนอกหน่วยงาน หรือมหาวิทยาลัย เป็นไปอย่างรวดเร็ว และขยายขอบเขตได้กว้างขึ้น โดยผ่านทาง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Website, Facebook, Line </a:t>
                      </a:r>
                      <a:r>
                        <a:rPr lang="th-TH" sz="18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เป็นต้น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3893650"/>
                  </a:ext>
                </a:extLst>
              </a:tr>
              <a:tr h="6736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a:txBody>
                  <a:tcPr marL="49269" marR="49269" marT="0" marB="0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2.21%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O06 </a:t>
                      </a:r>
                      <a:r>
                        <a:rPr lang="th-TH" sz="180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สำนักงานอธิการบดีให้โอกาสในการพัฒนาตนเองในด้านการศึกษา</a:t>
                      </a: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 </a:t>
                      </a:r>
                      <a:r>
                        <a:rPr lang="th-TH" sz="180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ฝึกอบรม เพิ่มพูนความรู้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1247373"/>
                  </a:ext>
                </a:extLst>
              </a:tr>
              <a:tr h="10483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</a:p>
                  </a:txBody>
                  <a:tcPr marL="49269" marR="49269" marT="0" marB="0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1.13%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O09 </a:t>
                      </a:r>
                      <a:r>
                        <a:rPr lang="th-TH" sz="18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มหาวิทยาลัยมุ่งเน้นการพัฒนาระบบเทคโนโลยีดิจิทัลมาใช้ในการบริหารจัดการและการตัดสินใจ เพื่อมุ่งสู่การเป็น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Smart University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3926002"/>
                  </a:ext>
                </a:extLst>
              </a:tr>
              <a:tr h="7207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</a:p>
                  </a:txBody>
                  <a:tcPr marL="49269" marR="49269" marT="0" marB="0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1.08%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O07 </a:t>
                      </a:r>
                      <a:r>
                        <a:rPr lang="th-TH" sz="18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มหาวิทยาลัยมุ่งเน้นการมีส่วนร่วมของทุกภาคส่วนในการลงพื้นที่เพื่อพัฒนาท้องถิ่นตามพระราช</a:t>
                      </a:r>
                      <a:br>
                        <a:rPr lang="th-TH" sz="18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th-TH" sz="18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โชบาย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3554464"/>
                  </a:ext>
                </a:extLst>
              </a:tr>
              <a:tr h="10085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</a:p>
                  </a:txBody>
                  <a:tcPr marL="49269" marR="49269" marT="0" marB="0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0.82%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O05 </a:t>
                      </a:r>
                      <a:r>
                        <a:rPr lang="th-TH" sz="18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มหาวิทยาลัยมุ่งเน้นการเป็น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Green  University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0138019"/>
                  </a:ext>
                </a:extLst>
              </a:tr>
            </a:tbl>
          </a:graphicData>
        </a:graphic>
      </p:graphicFrame>
      <p:graphicFrame>
        <p:nvGraphicFramePr>
          <p:cNvPr id="3" name="ตาราง 2">
            <a:extLst>
              <a:ext uri="{FF2B5EF4-FFF2-40B4-BE49-F238E27FC236}">
                <a16:creationId xmlns:a16="http://schemas.microsoft.com/office/drawing/2014/main" id="{757A07CD-2CD0-46F9-A33B-1C2527B221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415503"/>
              </p:ext>
            </p:extLst>
          </p:nvPr>
        </p:nvGraphicFramePr>
        <p:xfrm>
          <a:off x="4553246" y="1540859"/>
          <a:ext cx="4613627" cy="5288434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575014">
                  <a:extLst>
                    <a:ext uri="{9D8B030D-6E8A-4147-A177-3AD203B41FA5}">
                      <a16:colId xmlns:a16="http://schemas.microsoft.com/office/drawing/2014/main" val="1742866553"/>
                    </a:ext>
                  </a:extLst>
                </a:gridCol>
                <a:gridCol w="601980">
                  <a:extLst>
                    <a:ext uri="{9D8B030D-6E8A-4147-A177-3AD203B41FA5}">
                      <a16:colId xmlns:a16="http://schemas.microsoft.com/office/drawing/2014/main" val="1087933211"/>
                    </a:ext>
                  </a:extLst>
                </a:gridCol>
                <a:gridCol w="3436633">
                  <a:extLst>
                    <a:ext uri="{9D8B030D-6E8A-4147-A177-3AD203B41FA5}">
                      <a16:colId xmlns:a16="http://schemas.microsoft.com/office/drawing/2014/main" val="2209883545"/>
                    </a:ext>
                  </a:extLst>
                </a:gridCol>
              </a:tblGrid>
              <a:tr h="2189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ลำดับ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%</a:t>
                      </a: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ประเด็นจุดอ่อน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7909540"/>
                  </a:ext>
                </a:extLst>
              </a:tr>
              <a:tr h="14188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1.56%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T01 </a:t>
                      </a:r>
                      <a:r>
                        <a:rPr lang="th-TH" sz="180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ความคาดหวังของผู้รับบริการต่อการได้รับบริการที่มีคุณภาพ สะดวก รวดเร็ว ทันใจ และความปลอดภัย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15955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1.00%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T03 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นโยบายของรัฐไม่ต่อเนื่องและชัดเจน ทำให้ไม่สามารถดำเนินงานเชิงรุกได้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6361111"/>
                  </a:ext>
                </a:extLst>
              </a:tr>
              <a:tr h="7924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0.74%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T02 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นโยบายด้านการเงินการคลังและระเบียบข้อบังคับการเบิกจ่ายจากภาครัฐที่เข้มงวด ทำให้ขาดความคล่องตัวในการปฏิบัติงาน เช่น การจัดซื้อ จัดจ้าง การเบิกจ่ายงบประมาณ เป็นต้น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9814536"/>
                  </a:ext>
                </a:extLst>
              </a:tr>
              <a:tr h="7162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0.61%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T07 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การปรับตัวของบุคลากรให้ทันกับความก้าวหน้าด้านเทคโนโลยีดิจิทัล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0376658"/>
                  </a:ext>
                </a:extLst>
              </a:tr>
              <a:tr h="9216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0.52%</a:t>
                      </a:r>
                      <a:endParaRPr lang="en-US" sz="18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T04 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งบประมาณที่ได้รับจัดสรรจากมหาวิทยาลัยน้อยลง เนื่องจากจำนวนนักศึกษาที่ลดลงและงบประมาณที่มหาวิทยาลัยได้รับจัดสรรจากรัฐบาลลดลดง 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5127732"/>
                  </a:ext>
                </a:extLst>
              </a:tr>
            </a:tbl>
          </a:graphicData>
        </a:graphic>
      </p:graphicFrame>
      <p:sp>
        <p:nvSpPr>
          <p:cNvPr id="16" name="สี่เหลี่ยมผืนผ้า 15">
            <a:extLst>
              <a:ext uri="{FF2B5EF4-FFF2-40B4-BE49-F238E27FC236}">
                <a16:creationId xmlns:a16="http://schemas.microsoft.com/office/drawing/2014/main" id="{FC8F4BEC-80B6-437F-8801-E64FCB033303}"/>
              </a:ext>
            </a:extLst>
          </p:cNvPr>
          <p:cNvSpPr/>
          <p:nvPr/>
        </p:nvSpPr>
        <p:spPr>
          <a:xfrm>
            <a:off x="-1" y="-8515"/>
            <a:ext cx="9240819" cy="90521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17" name="กล่องข้อความ 16">
            <a:extLst>
              <a:ext uri="{FF2B5EF4-FFF2-40B4-BE49-F238E27FC236}">
                <a16:creationId xmlns:a16="http://schemas.microsoft.com/office/drawing/2014/main" id="{131F0D21-2EE4-44E5-B784-BBC6D2F24FAB}"/>
              </a:ext>
            </a:extLst>
          </p:cNvPr>
          <p:cNvSpPr txBox="1"/>
          <p:nvPr/>
        </p:nvSpPr>
        <p:spPr>
          <a:xfrm>
            <a:off x="2033195" y="-8515"/>
            <a:ext cx="55079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th-TH" sz="2400" b="1" spc="-3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H SarabunPSK" panose="020B0500040200020003" pitchFamily="34" charset="-34"/>
              </a:rPr>
              <a:t>ผลการประเมินเป็นน้ำหนักคะแนนตามลำดับจากมากไปหาน้อย ของโอกาส และอุปสรรค จำนวน  5 ลำดับแรก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071430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E65FE705-36EF-42F5-A4F3-14B20074CBF5}"/>
              </a:ext>
            </a:extLst>
          </p:cNvPr>
          <p:cNvSpPr/>
          <p:nvPr/>
        </p:nvSpPr>
        <p:spPr>
          <a:xfrm>
            <a:off x="-17096" y="-14184"/>
            <a:ext cx="9134474" cy="97674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378E6BE7-F618-4F2A-86B3-6C1C48556C81}"/>
              </a:ext>
            </a:extLst>
          </p:cNvPr>
          <p:cNvSpPr txBox="1"/>
          <p:nvPr/>
        </p:nvSpPr>
        <p:spPr>
          <a:xfrm>
            <a:off x="1332508" y="62926"/>
            <a:ext cx="71012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th-TH" sz="3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ความคาดหวังของผู้รับบริการที่มีต่อสำนักงานอธิการบดี</a:t>
            </a:r>
            <a:br>
              <a:rPr kumimoji="0" lang="th-TH" sz="3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(Customer Expectations)</a:t>
            </a:r>
          </a:p>
        </p:txBody>
      </p:sp>
      <p:sp>
        <p:nvSpPr>
          <p:cNvPr id="9" name="ตัวแทนหมายเลขสไลด์ 3">
            <a:extLst>
              <a:ext uri="{FF2B5EF4-FFF2-40B4-BE49-F238E27FC236}">
                <a16:creationId xmlns:a16="http://schemas.microsoft.com/office/drawing/2014/main" id="{0A65AAEF-6245-4CBD-B735-63E9803C6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1550" y="6496050"/>
            <a:ext cx="542924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02D9B7-79FF-4841-B014-0136FB51EEC8}" type="slidenum">
              <a:rPr kumimoji="0" lang="th-TH" sz="16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th-TH" sz="1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2" name="สี่เหลี่ยมผืนผ้า: มุมมน 1">
            <a:extLst>
              <a:ext uri="{FF2B5EF4-FFF2-40B4-BE49-F238E27FC236}">
                <a16:creationId xmlns:a16="http://schemas.microsoft.com/office/drawing/2014/main" id="{E8C4ED44-E753-41F3-8D1D-BA056A3FC105}"/>
              </a:ext>
            </a:extLst>
          </p:cNvPr>
          <p:cNvSpPr/>
          <p:nvPr/>
        </p:nvSpPr>
        <p:spPr>
          <a:xfrm>
            <a:off x="484093" y="1256458"/>
            <a:ext cx="8107457" cy="4524737"/>
          </a:xfrm>
          <a:prstGeom prst="roundRect">
            <a:avLst/>
          </a:prstGeom>
          <a:solidFill>
            <a:srgbClr val="CCCCFF"/>
          </a:solidFill>
          <a:ln>
            <a:solidFill>
              <a:srgbClr val="E6E6E6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5" name="สี่เหลี่ยมผืนผ้า 64">
            <a:extLst>
              <a:ext uri="{FF2B5EF4-FFF2-40B4-BE49-F238E27FC236}">
                <a16:creationId xmlns:a16="http://schemas.microsoft.com/office/drawing/2014/main" id="{E0EBBA16-39F7-4025-947F-CF69D88BE5BB}"/>
              </a:ext>
            </a:extLst>
          </p:cNvPr>
          <p:cNvSpPr/>
          <p:nvPr/>
        </p:nvSpPr>
        <p:spPr>
          <a:xfrm>
            <a:off x="882853" y="1474803"/>
            <a:ext cx="8234525" cy="4306392"/>
          </a:xfrm>
          <a:prstGeom prst="rect">
            <a:avLst/>
          </a:prstGeom>
          <a:noFill/>
          <a:ln w="5080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 anchorCtr="0"/>
          <a:lstStyle/>
          <a:p>
            <a:pPr lvl="0" defTabSz="457200">
              <a:buClrTx/>
              <a:defRPr/>
            </a:pPr>
            <a:r>
              <a:rPr lang="en-US" sz="2000" b="1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C1. </a:t>
            </a:r>
            <a:r>
              <a:rPr lang="th-TH" sz="2000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คาดหวังให้เจ้าที่ให้บริการเป็นมิตร สุภาพ เต็มใจต้อนรับ</a:t>
            </a:r>
            <a:br>
              <a:rPr lang="en-US" sz="2000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</a:br>
            <a:r>
              <a:rPr lang="en-US" sz="2000" b="1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C2. </a:t>
            </a:r>
            <a:r>
              <a:rPr lang="th-TH" sz="2000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คาดหวังให้เจ้าหน้าที่คอยติดตามเรื่องและแจ้งให้ผู้รับบริการทราบความคืบหน้าในการดำเนินเรื่อง</a:t>
            </a:r>
            <a:br>
              <a:rPr lang="th-TH" sz="2000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</a:br>
            <a:r>
              <a:rPr lang="th-TH" sz="2000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   หรือขั้นตอนเรื่องต่าง ๆ ที่ให้บริการ</a:t>
            </a:r>
            <a:endParaRPr lang="en-US" sz="2000" dirty="0">
              <a:solidFill>
                <a:schemeClr val="tx1"/>
              </a:solidFill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lvl="0" defTabSz="457200">
              <a:buClrTx/>
              <a:defRPr/>
            </a:pPr>
            <a:r>
              <a:rPr lang="en-US" sz="2000" b="1" dirty="0">
                <a:solidFill>
                  <a:schemeClr val="tx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C3. </a:t>
            </a:r>
            <a:r>
              <a:rPr lang="th-TH" sz="2000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คาดหวังให้เจ้าหน้าที่ช่วยประสานงานภายในหน่วยงาน และกับหน่วยงานที่เกี่ยวข้อง เพื่อแก้ไขปัญหา</a:t>
            </a:r>
            <a:br>
              <a:rPr lang="th-TH" sz="2000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</a:br>
            <a:r>
              <a:rPr lang="th-TH" sz="2000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   หรือแนวทางแก้ไขปัญหาที่เกิดขึ้นแก่ผู้รับบริการอย่างรวดเร็ว เต็มใจ</a:t>
            </a:r>
            <a:endParaRPr lang="en-US" sz="2000" dirty="0">
              <a:solidFill>
                <a:schemeClr val="tx1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lvl="0" defTabSz="457200">
              <a:buClrTx/>
              <a:defRPr/>
            </a:pPr>
            <a:r>
              <a:rPr lang="en-US" sz="2000" b="1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C4. </a:t>
            </a:r>
            <a:r>
              <a:rPr lang="th-TH" sz="2000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คาดหวังให้เจ้าหน้าที่ช่วยแก้ปัญหาหรือหาแนวทางแก้ไขปัญหาที่เกิดขึ้นแก่ผู้รับบริการอย่างรวดเร็วไม่บ่ายเบี่ยง </a:t>
            </a:r>
            <a:br>
              <a:rPr lang="th-TH" sz="2000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</a:br>
            <a:r>
              <a:rPr lang="th-TH" sz="2000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   ไม่แก้ตัว หรือปัดภาระ</a:t>
            </a:r>
            <a:endParaRPr lang="en-US" sz="2000" dirty="0">
              <a:solidFill>
                <a:schemeClr val="tx1"/>
              </a:solidFill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lvl="0" defTabSz="457200">
              <a:buClrTx/>
              <a:defRPr/>
            </a:pPr>
            <a:r>
              <a:rPr lang="en-US" sz="2000" b="1" dirty="0">
                <a:solidFill>
                  <a:schemeClr val="tx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C5. </a:t>
            </a:r>
            <a:r>
              <a:rPr lang="th-TH" sz="2000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คาดหวังให้มีขั้นตอน/การปฏิบัติงานที่รวดเร็วบนพื้นฐานความถูกต้อง</a:t>
            </a:r>
            <a:endParaRPr lang="en-US" sz="2000" dirty="0">
              <a:solidFill>
                <a:schemeClr val="tx1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lvl="0" defTabSz="457200">
              <a:buClrTx/>
              <a:defRPr/>
            </a:pPr>
            <a:r>
              <a:rPr lang="en-US" sz="2000" b="1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C6. </a:t>
            </a:r>
            <a:r>
              <a:rPr lang="th-TH" sz="2000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คาดหวังให้เอกสารและฟอร์มข้อมูลมีความชัดเจน เหมาะสม</a:t>
            </a:r>
            <a:endParaRPr lang="en-US" sz="2000" dirty="0">
              <a:solidFill>
                <a:schemeClr val="tx1"/>
              </a:solidFill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defTabSz="457200">
              <a:defRPr/>
            </a:pPr>
            <a:r>
              <a:rPr lang="en-US" sz="2000" b="1" dirty="0">
                <a:solidFill>
                  <a:schemeClr val="tx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C7. </a:t>
            </a:r>
            <a:r>
              <a:rPr lang="th-TH" sz="2000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คาดหวังให้มีสภาพห้องทำงานเอื้อต่อการให้บริการ</a:t>
            </a:r>
            <a:br>
              <a:rPr lang="en-US" sz="2000" dirty="0">
                <a:solidFill>
                  <a:schemeClr val="tx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</a:br>
            <a:r>
              <a:rPr lang="en-US" sz="2000" b="1" dirty="0">
                <a:solidFill>
                  <a:schemeClr val="tx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C8. </a:t>
            </a:r>
            <a:r>
              <a:rPr lang="th-TH" sz="2000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คาดหวังให้</a:t>
            </a:r>
            <a:r>
              <a:rPr lang="th-TH" sz="2000" spc="-20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มีการเผยแพร่ข้อมูลข่าวสารขั้นตอนการปฏิบัติงาน ผ่านช่องทางสื่อสารอย่างทั่วถึง</a:t>
            </a:r>
            <a:br>
              <a:rPr lang="th-TH" sz="2000" spc="-20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</a:br>
            <a:r>
              <a:rPr lang="en-US" sz="2000" b="1" spc="-20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C9. </a:t>
            </a:r>
            <a:r>
              <a:rPr lang="th-TH" sz="2000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คาดหวังให้มีดำเนินงานโดยยึดระบบแบบแผนของหน่วยงาน</a:t>
            </a:r>
            <a:endParaRPr lang="en-US" sz="2000" spc="-20" dirty="0">
              <a:solidFill>
                <a:schemeClr val="tx1"/>
              </a:solidFill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lvl="0" defTabSz="457200">
              <a:buClrTx/>
              <a:defRPr/>
            </a:pPr>
            <a:r>
              <a:rPr lang="en-US" sz="2000" b="1" spc="-20" dirty="0">
                <a:solidFill>
                  <a:schemeClr val="tx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C10. </a:t>
            </a:r>
            <a:r>
              <a:rPr lang="th-TH" sz="2000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คาดหวังให้มีการประกาศ/หรือประชาสัมพันธ์ กระบวนการทำงาน</a:t>
            </a:r>
            <a:endParaRPr lang="en-US" sz="2000" spc="-20" dirty="0">
              <a:solidFill>
                <a:schemeClr val="tx1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lvl="0" defTabSz="457200">
              <a:buClrTx/>
              <a:defRPr/>
            </a:pPr>
            <a:r>
              <a:rPr lang="en-US" sz="2000" b="1" spc="-20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C11. </a:t>
            </a:r>
            <a:r>
              <a:rPr lang="th-TH" sz="2000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คาดหวังให้มีช่องทางการติดต่อหลากหลายช่องทาง เช่น </a:t>
            </a:r>
            <a:r>
              <a:rPr lang="en-US" sz="2000" dirty="0" err="1"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facebook</a:t>
            </a:r>
            <a:r>
              <a:rPr lang="en-US" sz="2000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, e-mail, Line</a:t>
            </a:r>
            <a:br>
              <a:rPr lang="en-US" sz="1800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</a:br>
            <a:r>
              <a:rPr lang="en-US" sz="1800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endParaRPr kumimoji="0" lang="en-US" sz="145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7397599"/>
      </p:ext>
    </p:extLst>
  </p:cSld>
  <p:clrMapOvr>
    <a:masterClrMapping/>
  </p:clrMapOvr>
  <p:transition spd="slow">
    <p:wipe dir="d"/>
  </p:transition>
</p:sld>
</file>

<file path=ppt/theme/theme1.xml><?xml version="1.0" encoding="utf-8"?>
<a:theme xmlns:a="http://schemas.openxmlformats.org/drawingml/2006/main" name="Section Break Slide Master">
  <a:themeElements>
    <a:clrScheme name="ALLPPT-COLOR-A0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62949"/>
      </a:accent1>
      <a:accent2>
        <a:srgbClr val="F07624"/>
      </a:accent2>
      <a:accent3>
        <a:srgbClr val="F4BD2D"/>
      </a:accent3>
      <a:accent4>
        <a:srgbClr val="1ED4DE"/>
      </a:accent4>
      <a:accent5>
        <a:srgbClr val="1C7DE1"/>
      </a:accent5>
      <a:accent6>
        <a:srgbClr val="CBCBCB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0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62949"/>
      </a:accent1>
      <a:accent2>
        <a:srgbClr val="F07624"/>
      </a:accent2>
      <a:accent3>
        <a:srgbClr val="F4BD2D"/>
      </a:accent3>
      <a:accent4>
        <a:srgbClr val="1ED4DE"/>
      </a:accent4>
      <a:accent5>
        <a:srgbClr val="1C7DE1"/>
      </a:accent5>
      <a:accent6>
        <a:srgbClr val="CBCBCB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TEmplate จัดทำงบ 63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งานนำเสนอ2" id="{0F856A24-06D7-4558-8D6E-C01FCDA2F5B9}" vid="{07ED20FA-D987-44F1-A81C-D2CB91641789}"/>
    </a:ext>
  </a:extLst>
</a:theme>
</file>

<file path=ppt/theme/theme4.xml><?xml version="1.0" encoding="utf-8"?>
<a:theme xmlns:a="http://schemas.openxmlformats.org/drawingml/2006/main" name="1_Section Break Slide Master">
  <a:themeElements>
    <a:clrScheme name="ALLPPT-COLOR-A0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62949"/>
      </a:accent1>
      <a:accent2>
        <a:srgbClr val="F07624"/>
      </a:accent2>
      <a:accent3>
        <a:srgbClr val="F4BD2D"/>
      </a:accent3>
      <a:accent4>
        <a:srgbClr val="1ED4DE"/>
      </a:accent4>
      <a:accent5>
        <a:srgbClr val="1C7DE1"/>
      </a:accent5>
      <a:accent6>
        <a:srgbClr val="CBCBCB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Contents Slide Master">
  <a:themeElements>
    <a:clrScheme name="ALLPPT-COLOR-A2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8B2A3"/>
      </a:accent1>
      <a:accent2>
        <a:srgbClr val="A4B4EA"/>
      </a:accent2>
      <a:accent3>
        <a:srgbClr val="9AD3E9"/>
      </a:accent3>
      <a:accent4>
        <a:srgbClr val="98DFBB"/>
      </a:accent4>
      <a:accent5>
        <a:srgbClr val="CBCBCB"/>
      </a:accent5>
      <a:accent6>
        <a:srgbClr val="576868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9AD3E9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Allppt-Diagram-Theme-Color-01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0680C3"/>
      </a:accent1>
      <a:accent2>
        <a:srgbClr val="07A398"/>
      </a:accent2>
      <a:accent3>
        <a:srgbClr val="90C221"/>
      </a:accent3>
      <a:accent4>
        <a:srgbClr val="FBA200"/>
      </a:accent4>
      <a:accent5>
        <a:srgbClr val="E62601"/>
      </a:accent5>
      <a:accent6>
        <a:srgbClr val="57687C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5405</TotalTime>
  <Words>5592</Words>
  <Application>Microsoft Office PowerPoint</Application>
  <PresentationFormat>นำเสนอทางหน้าจอ (4:3)</PresentationFormat>
  <Paragraphs>773</Paragraphs>
  <Slides>36</Slides>
  <Notes>14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6</vt:i4>
      </vt:variant>
      <vt:variant>
        <vt:lpstr>ชื่อเรื่องสไลด์</vt:lpstr>
      </vt:variant>
      <vt:variant>
        <vt:i4>36</vt:i4>
      </vt:variant>
    </vt:vector>
  </HeadingPairs>
  <TitlesOfParts>
    <vt:vector size="47" baseType="lpstr">
      <vt:lpstr>Arial</vt:lpstr>
      <vt:lpstr>Calibri</vt:lpstr>
      <vt:lpstr>Cambria Math</vt:lpstr>
      <vt:lpstr>TH SarabunIT๙</vt:lpstr>
      <vt:lpstr>TH SarabunPSK</vt:lpstr>
      <vt:lpstr>Section Break Slide Master</vt:lpstr>
      <vt:lpstr>Contents Slide Master</vt:lpstr>
      <vt:lpstr>TEmplate จัดทำงบ 63</vt:lpstr>
      <vt:lpstr>1_Section Break Slide Master</vt:lpstr>
      <vt:lpstr>1_Contents Slide Master</vt:lpstr>
      <vt:lpstr>Office Theme</vt:lpstr>
      <vt:lpstr>งานนำเสนอ PowerPoint</vt:lpstr>
      <vt:lpstr>สำนักงานอธิการบดี มหาวิทยาลัยราชภัฏสกลนคร</vt:lpstr>
      <vt:lpstr>สำนักงานอธิการบดี มหาวิทยาลัยราชภัฏสกลนคร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ประเด็นยุทธศาสตร์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USER</dc:creator>
  <cp:lastModifiedBy>Chanokyada</cp:lastModifiedBy>
  <cp:revision>788</cp:revision>
  <cp:lastPrinted>2019-01-03T03:23:20Z</cp:lastPrinted>
  <dcterms:created xsi:type="dcterms:W3CDTF">2018-12-28T08:06:03Z</dcterms:created>
  <dcterms:modified xsi:type="dcterms:W3CDTF">2022-04-08T02:06:45Z</dcterms:modified>
</cp:coreProperties>
</file>