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82" r:id="rId4"/>
  </p:sldMasterIdLst>
  <p:notesMasterIdLst>
    <p:notesMasterId r:id="rId23"/>
  </p:notesMasterIdLst>
  <p:sldIdLst>
    <p:sldId id="256" r:id="rId5"/>
    <p:sldId id="305" r:id="rId6"/>
    <p:sldId id="696" r:id="rId7"/>
    <p:sldId id="688" r:id="rId8"/>
    <p:sldId id="686" r:id="rId9"/>
    <p:sldId id="687" r:id="rId10"/>
    <p:sldId id="301" r:id="rId11"/>
    <p:sldId id="694" r:id="rId12"/>
    <p:sldId id="690" r:id="rId13"/>
    <p:sldId id="691" r:id="rId14"/>
    <p:sldId id="692" r:id="rId15"/>
    <p:sldId id="695" r:id="rId16"/>
    <p:sldId id="697" r:id="rId17"/>
    <p:sldId id="307" r:id="rId18"/>
    <p:sldId id="682" r:id="rId19"/>
    <p:sldId id="684" r:id="rId20"/>
    <p:sldId id="685" r:id="rId21"/>
    <p:sldId id="262" r:id="rId2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FBB"/>
    <a:srgbClr val="9AD3E9"/>
    <a:srgbClr val="F8B2A3"/>
    <a:srgbClr val="A4B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50" y="240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E4780-4742-4AF7-B9F6-29387D06C872}" type="datetimeFigureOut">
              <a:rPr lang="ko-KR" altLang="en-US" smtClean="0"/>
              <a:t>2021-12-21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0E160-F603-41F3-A192-DC95957721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44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81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647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9336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5160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6775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9853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7935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050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723878"/>
            <a:ext cx="52199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771800" y="1404764"/>
            <a:ext cx="6372200" cy="30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931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4479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0251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83997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8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4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82656" y="1374406"/>
            <a:ext cx="2700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0964" y="1374406"/>
            <a:ext cx="2736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0894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19204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51870"/>
            <a:ext cx="1013895" cy="10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0740"/>
            <a:ext cx="648072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818"/>
            <a:ext cx="442142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9200"/>
            <a:ext cx="360040" cy="3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8808"/>
            <a:ext cx="1475656" cy="15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6854" y="-51527"/>
            <a:ext cx="879830" cy="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150132"/>
            <a:ext cx="9144000" cy="581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754036"/>
            <a:ext cx="9144000" cy="314534"/>
          </a:xfrm>
          <a:prstGeom prst="rect">
            <a:avLst/>
          </a:prstGeom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5184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9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3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2155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2873932" y="1562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3005459" y="3443641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1967897" y="2192112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110757" y="80509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3934583" y="1426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5618205" y="238471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5463157" y="73615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4788024" y="3370715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254580" y="248388"/>
            <a:ext cx="4634840" cy="4646724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2101602"/>
            <a:ext cx="2736303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700" y="2677666"/>
            <a:ext cx="2736303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24792"/>
            <a:ext cx="1407408" cy="15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0ACB033-9C89-4B66-843B-AD1DDA230B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444D425-D31F-4912-9237-0796A16F42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762FAFF-D6D5-4AF6-8541-A2D45DB891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34C31-D8B6-43FC-9CB0-A026F04C0879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407918772"/>
      </p:ext>
    </p:extLst>
  </p:cSld>
  <p:clrMapOvr>
    <a:masterClrMapping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843808" y="377122"/>
            <a:ext cx="3456384" cy="3465247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9098" y="382979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8950" y="444395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7620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40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3568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2131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34733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011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683568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2671382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4659196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6647011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49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1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52" r:id="rId4"/>
    <p:sldLayoutId id="2147483661" r:id="rId5"/>
    <p:sldLayoutId id="2147483656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175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1">
            <a:extLst>
              <a:ext uri="{FF2B5EF4-FFF2-40B4-BE49-F238E27FC236}">
                <a16:creationId xmlns:a16="http://schemas.microsoft.com/office/drawing/2014/main" id="{A3B9CB92-ABF6-4BE6-825F-E489EEE30BBC}"/>
              </a:ext>
            </a:extLst>
          </p:cNvPr>
          <p:cNvGrpSpPr/>
          <p:nvPr/>
        </p:nvGrpSpPr>
        <p:grpSpPr>
          <a:xfrm rot="16200000">
            <a:off x="4176153" y="155426"/>
            <a:ext cx="791694" cy="6074652"/>
            <a:chOff x="4093890" y="1870877"/>
            <a:chExt cx="791694" cy="4045791"/>
          </a:xfrm>
        </p:grpSpPr>
        <p:sp>
          <p:nvSpPr>
            <p:cNvPr id="48" name="Rectangle 36">
              <a:extLst>
                <a:ext uri="{FF2B5EF4-FFF2-40B4-BE49-F238E27FC236}">
                  <a16:creationId xmlns:a16="http://schemas.microsoft.com/office/drawing/2014/main" id="{0F6F4259-995E-4C68-BE74-E0C750C88809}"/>
                </a:ext>
              </a:extLst>
            </p:cNvPr>
            <p:cNvSpPr/>
            <p:nvPr/>
          </p:nvSpPr>
          <p:spPr>
            <a:xfrm>
              <a:off x="4093890" y="2089729"/>
              <a:ext cx="526478" cy="3646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pic>
          <p:nvPicPr>
            <p:cNvPr id="49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C5C2864A-263D-488B-8321-A41F358173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636281" y="3667365"/>
              <a:ext cx="4045791" cy="452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TextBox 43">
            <a:extLst>
              <a:ext uri="{FF2B5EF4-FFF2-40B4-BE49-F238E27FC236}">
                <a16:creationId xmlns:a16="http://schemas.microsoft.com/office/drawing/2014/main" id="{6FA0C3C1-A1A1-410F-8B93-5B825609F575}"/>
              </a:ext>
            </a:extLst>
          </p:cNvPr>
          <p:cNvSpPr txBox="1"/>
          <p:nvPr/>
        </p:nvSpPr>
        <p:spPr>
          <a:xfrm>
            <a:off x="914700" y="1602693"/>
            <a:ext cx="763027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ประชุมเพื่อเตรียมความพร้อมร่วมจัดนิทรรศการแสดงผลงานการจัดการความรู้ของมหาวิทยาลัยราชภัฏสกลนคร ประจำปีงบประมาณ พ.ศ. 2564 และจัดทำแผนการจัดการความรู้ประจำปีงบประมาณ พ.ศ. 2565</a:t>
            </a:r>
            <a:endParaRPr lang="ko-KR" altLang="en-US" sz="9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TextBox 44">
            <a:extLst>
              <a:ext uri="{FF2B5EF4-FFF2-40B4-BE49-F238E27FC236}">
                <a16:creationId xmlns:a16="http://schemas.microsoft.com/office/drawing/2014/main" id="{9696D374-F4E9-4B7C-ADF5-B10A65A2A23C}"/>
              </a:ext>
            </a:extLst>
          </p:cNvPr>
          <p:cNvSpPr txBox="1"/>
          <p:nvPr/>
        </p:nvSpPr>
        <p:spPr>
          <a:xfrm>
            <a:off x="1625769" y="3446855"/>
            <a:ext cx="594972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sz="2000" b="1" spc="-4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ใน</a:t>
            </a:r>
            <a:r>
              <a:rPr lang="th-TH" sz="2000" b="1" spc="-4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วันอังคาร</a:t>
            </a:r>
            <a:r>
              <a:rPr lang="th-TH" sz="2000" b="1" spc="-4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ที่ </a:t>
            </a:r>
            <a:r>
              <a:rPr lang="th-TH" sz="2000" b="1" spc="-4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21</a:t>
            </a:r>
            <a:r>
              <a:rPr lang="th-TH" sz="2000" b="1" spc="-4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ธันวาคม </a:t>
            </a:r>
            <a:r>
              <a:rPr lang="th-TH" sz="2000" b="1" spc="-4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2564</a:t>
            </a:r>
            <a:r>
              <a:rPr lang="th-TH" sz="2000" b="1" spc="-3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เวลา  </a:t>
            </a:r>
            <a:r>
              <a:rPr lang="th-TH" sz="2000" b="1" spc="-3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10.00 - 12.00 </a:t>
            </a:r>
            <a:r>
              <a:rPr lang="th-TH" sz="2000" b="1" spc="-3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น.  </a:t>
            </a:r>
          </a:p>
          <a:p>
            <a:pPr algn="ctr"/>
            <a:r>
              <a:rPr lang="th-TH" sz="2000" b="1" spc="-3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ณ  </a:t>
            </a:r>
            <a:r>
              <a:rPr lang="th-TH" sz="2000" b="1" spc="-3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ห้องประชุมสร</a:t>
            </a:r>
            <a:r>
              <a:rPr lang="th-TH" sz="2000" b="1" spc="-30" dirty="0" err="1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ัสจั</a:t>
            </a:r>
            <a:r>
              <a:rPr lang="th-TH" sz="2000" b="1" spc="-3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นทร</a:t>
            </a:r>
            <a:r>
              <a:rPr lang="th-TH" sz="20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th-TH" sz="2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ชั้น 2 อาคาร 10 </a:t>
            </a:r>
            <a:r>
              <a:rPr lang="th-TH" sz="20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มหาวิทยาลัยราชภัฏสกลนคร</a:t>
            </a:r>
            <a: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</a:t>
            </a:r>
            <a:endParaRPr lang="en-US" sz="20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52" name="Freeform: Shape 96">
            <a:extLst>
              <a:ext uri="{FF2B5EF4-FFF2-40B4-BE49-F238E27FC236}">
                <a16:creationId xmlns:a16="http://schemas.microsoft.com/office/drawing/2014/main" id="{8BC456AE-4AC4-4EFF-8198-37268DFA9D29}"/>
              </a:ext>
            </a:extLst>
          </p:cNvPr>
          <p:cNvSpPr/>
          <p:nvPr/>
        </p:nvSpPr>
        <p:spPr>
          <a:xfrm>
            <a:off x="2646504" y="4667390"/>
            <a:ext cx="4690951" cy="464687"/>
          </a:xfrm>
          <a:custGeom>
            <a:avLst/>
            <a:gdLst>
              <a:gd name="connsiteX0" fmla="*/ 0 w 4466492"/>
              <a:gd name="connsiteY0" fmla="*/ 211016 h 211016"/>
              <a:gd name="connsiteX1" fmla="*/ 2321169 w 4466492"/>
              <a:gd name="connsiteY1" fmla="*/ 0 h 211016"/>
              <a:gd name="connsiteX2" fmla="*/ 4466492 w 4466492"/>
              <a:gd name="connsiteY2" fmla="*/ 0 h 211016"/>
              <a:gd name="connsiteX3" fmla="*/ 2057400 w 4466492"/>
              <a:gd name="connsiteY3" fmla="*/ 123093 h 211016"/>
              <a:gd name="connsiteX4" fmla="*/ 0 w 4466492"/>
              <a:gd name="connsiteY4" fmla="*/ 211016 h 211016"/>
              <a:gd name="connsiteX0" fmla="*/ 0 w 4466492"/>
              <a:gd name="connsiteY0" fmla="*/ 361271 h 361271"/>
              <a:gd name="connsiteX1" fmla="*/ 2321169 w 4466492"/>
              <a:gd name="connsiteY1" fmla="*/ 150255 h 361271"/>
              <a:gd name="connsiteX2" fmla="*/ 4466492 w 4466492"/>
              <a:gd name="connsiteY2" fmla="*/ 150255 h 361271"/>
              <a:gd name="connsiteX3" fmla="*/ 2057400 w 4466492"/>
              <a:gd name="connsiteY3" fmla="*/ 273348 h 361271"/>
              <a:gd name="connsiteX4" fmla="*/ 0 w 4466492"/>
              <a:gd name="connsiteY4" fmla="*/ 361271 h 361271"/>
              <a:gd name="connsiteX0" fmla="*/ 0 w 4466492"/>
              <a:gd name="connsiteY0" fmla="*/ 361271 h 439870"/>
              <a:gd name="connsiteX1" fmla="*/ 2321169 w 4466492"/>
              <a:gd name="connsiteY1" fmla="*/ 150255 h 439870"/>
              <a:gd name="connsiteX2" fmla="*/ 4466492 w 4466492"/>
              <a:gd name="connsiteY2" fmla="*/ 150255 h 439870"/>
              <a:gd name="connsiteX3" fmla="*/ 2057400 w 4466492"/>
              <a:gd name="connsiteY3" fmla="*/ 273348 h 439870"/>
              <a:gd name="connsiteX4" fmla="*/ 0 w 4466492"/>
              <a:gd name="connsiteY4" fmla="*/ 361271 h 439870"/>
              <a:gd name="connsiteX0" fmla="*/ 0 w 4466492"/>
              <a:gd name="connsiteY0" fmla="*/ 211016 h 289615"/>
              <a:gd name="connsiteX1" fmla="*/ 4466492 w 4466492"/>
              <a:gd name="connsiteY1" fmla="*/ 0 h 289615"/>
              <a:gd name="connsiteX2" fmla="*/ 2057400 w 4466492"/>
              <a:gd name="connsiteY2" fmla="*/ 123093 h 289615"/>
              <a:gd name="connsiteX3" fmla="*/ 0 w 4466492"/>
              <a:gd name="connsiteY3" fmla="*/ 211016 h 289615"/>
              <a:gd name="connsiteX0" fmla="*/ 0 w 4466492"/>
              <a:gd name="connsiteY0" fmla="*/ 384499 h 463098"/>
              <a:gd name="connsiteX1" fmla="*/ 4466492 w 4466492"/>
              <a:gd name="connsiteY1" fmla="*/ 173483 h 463098"/>
              <a:gd name="connsiteX2" fmla="*/ 2057400 w 4466492"/>
              <a:gd name="connsiteY2" fmla="*/ 296576 h 463098"/>
              <a:gd name="connsiteX3" fmla="*/ 0 w 4466492"/>
              <a:gd name="connsiteY3" fmla="*/ 384499 h 463098"/>
              <a:gd name="connsiteX0" fmla="*/ 0 w 4466492"/>
              <a:gd name="connsiteY0" fmla="*/ 432630 h 511229"/>
              <a:gd name="connsiteX1" fmla="*/ 4466492 w 4466492"/>
              <a:gd name="connsiteY1" fmla="*/ 221614 h 511229"/>
              <a:gd name="connsiteX2" fmla="*/ 2057400 w 4466492"/>
              <a:gd name="connsiteY2" fmla="*/ 344707 h 511229"/>
              <a:gd name="connsiteX3" fmla="*/ 0 w 4466492"/>
              <a:gd name="connsiteY3" fmla="*/ 432630 h 511229"/>
              <a:gd name="connsiteX0" fmla="*/ 0 w 4466492"/>
              <a:gd name="connsiteY0" fmla="*/ 342947 h 421546"/>
              <a:gd name="connsiteX1" fmla="*/ 4466492 w 4466492"/>
              <a:gd name="connsiteY1" fmla="*/ 131931 h 421546"/>
              <a:gd name="connsiteX2" fmla="*/ 2057400 w 4466492"/>
              <a:gd name="connsiteY2" fmla="*/ 255024 h 421546"/>
              <a:gd name="connsiteX3" fmla="*/ 0 w 4466492"/>
              <a:gd name="connsiteY3" fmla="*/ 342947 h 421546"/>
              <a:gd name="connsiteX0" fmla="*/ 0 w 4466492"/>
              <a:gd name="connsiteY0" fmla="*/ 313032 h 391631"/>
              <a:gd name="connsiteX1" fmla="*/ 4466492 w 4466492"/>
              <a:gd name="connsiteY1" fmla="*/ 102016 h 391631"/>
              <a:gd name="connsiteX2" fmla="*/ 2057400 w 4466492"/>
              <a:gd name="connsiteY2" fmla="*/ 225109 h 391631"/>
              <a:gd name="connsiteX3" fmla="*/ 0 w 4466492"/>
              <a:gd name="connsiteY3" fmla="*/ 313032 h 391631"/>
              <a:gd name="connsiteX0" fmla="*/ 0 w 4466492"/>
              <a:gd name="connsiteY0" fmla="*/ 327389 h 405988"/>
              <a:gd name="connsiteX1" fmla="*/ 4466492 w 4466492"/>
              <a:gd name="connsiteY1" fmla="*/ 116373 h 405988"/>
              <a:gd name="connsiteX2" fmla="*/ 2057400 w 4466492"/>
              <a:gd name="connsiteY2" fmla="*/ 239466 h 405988"/>
              <a:gd name="connsiteX3" fmla="*/ 0 w 4466492"/>
              <a:gd name="connsiteY3" fmla="*/ 327389 h 405988"/>
              <a:gd name="connsiteX0" fmla="*/ 0 w 4466492"/>
              <a:gd name="connsiteY0" fmla="*/ 371163 h 449762"/>
              <a:gd name="connsiteX1" fmla="*/ 4466492 w 4466492"/>
              <a:gd name="connsiteY1" fmla="*/ 160147 h 449762"/>
              <a:gd name="connsiteX2" fmla="*/ 2057400 w 4466492"/>
              <a:gd name="connsiteY2" fmla="*/ 283240 h 449762"/>
              <a:gd name="connsiteX3" fmla="*/ 0 w 4466492"/>
              <a:gd name="connsiteY3" fmla="*/ 371163 h 449762"/>
              <a:gd name="connsiteX0" fmla="*/ 0 w 4466492"/>
              <a:gd name="connsiteY0" fmla="*/ 359671 h 438270"/>
              <a:gd name="connsiteX1" fmla="*/ 4466492 w 4466492"/>
              <a:gd name="connsiteY1" fmla="*/ 148655 h 438270"/>
              <a:gd name="connsiteX2" fmla="*/ 2057400 w 4466492"/>
              <a:gd name="connsiteY2" fmla="*/ 271748 h 438270"/>
              <a:gd name="connsiteX3" fmla="*/ 0 w 4466492"/>
              <a:gd name="connsiteY3" fmla="*/ 359671 h 438270"/>
              <a:gd name="connsiteX0" fmla="*/ 0 w 4466492"/>
              <a:gd name="connsiteY0" fmla="*/ 364024 h 442623"/>
              <a:gd name="connsiteX1" fmla="*/ 4466492 w 4466492"/>
              <a:gd name="connsiteY1" fmla="*/ 153008 h 442623"/>
              <a:gd name="connsiteX2" fmla="*/ 2057400 w 4466492"/>
              <a:gd name="connsiteY2" fmla="*/ 276101 h 442623"/>
              <a:gd name="connsiteX3" fmla="*/ 0 w 4466492"/>
              <a:gd name="connsiteY3" fmla="*/ 364024 h 442623"/>
              <a:gd name="connsiteX0" fmla="*/ 0 w 4466492"/>
              <a:gd name="connsiteY0" fmla="*/ 372025 h 450624"/>
              <a:gd name="connsiteX1" fmla="*/ 4466492 w 4466492"/>
              <a:gd name="connsiteY1" fmla="*/ 161009 h 450624"/>
              <a:gd name="connsiteX2" fmla="*/ 2057400 w 4466492"/>
              <a:gd name="connsiteY2" fmla="*/ 284102 h 450624"/>
              <a:gd name="connsiteX3" fmla="*/ 0 w 4466492"/>
              <a:gd name="connsiteY3" fmla="*/ 372025 h 450624"/>
              <a:gd name="connsiteX0" fmla="*/ 0 w 4466492"/>
              <a:gd name="connsiteY0" fmla="*/ 378529 h 457128"/>
              <a:gd name="connsiteX1" fmla="*/ 4466492 w 4466492"/>
              <a:gd name="connsiteY1" fmla="*/ 167513 h 457128"/>
              <a:gd name="connsiteX2" fmla="*/ 2057400 w 4466492"/>
              <a:gd name="connsiteY2" fmla="*/ 290606 h 457128"/>
              <a:gd name="connsiteX3" fmla="*/ 0 w 4466492"/>
              <a:gd name="connsiteY3" fmla="*/ 378529 h 457128"/>
              <a:gd name="connsiteX0" fmla="*/ 0 w 4466492"/>
              <a:gd name="connsiteY0" fmla="*/ 378529 h 458597"/>
              <a:gd name="connsiteX1" fmla="*/ 4466492 w 4466492"/>
              <a:gd name="connsiteY1" fmla="*/ 167513 h 458597"/>
              <a:gd name="connsiteX2" fmla="*/ 2057400 w 4466492"/>
              <a:gd name="connsiteY2" fmla="*/ 290606 h 458597"/>
              <a:gd name="connsiteX3" fmla="*/ 0 w 4466492"/>
              <a:gd name="connsiteY3" fmla="*/ 378529 h 458597"/>
              <a:gd name="connsiteX0" fmla="*/ 0 w 4466492"/>
              <a:gd name="connsiteY0" fmla="*/ 378529 h 378529"/>
              <a:gd name="connsiteX1" fmla="*/ 4466492 w 4466492"/>
              <a:gd name="connsiteY1" fmla="*/ 167513 h 378529"/>
              <a:gd name="connsiteX2" fmla="*/ 0 w 4466492"/>
              <a:gd name="connsiteY2" fmla="*/ 378529 h 378529"/>
              <a:gd name="connsiteX0" fmla="*/ 0 w 4466492"/>
              <a:gd name="connsiteY0" fmla="*/ 378529 h 497014"/>
              <a:gd name="connsiteX1" fmla="*/ 4466492 w 4466492"/>
              <a:gd name="connsiteY1" fmla="*/ 167513 h 497014"/>
              <a:gd name="connsiteX2" fmla="*/ 0 w 4466492"/>
              <a:gd name="connsiteY2" fmla="*/ 378529 h 497014"/>
              <a:gd name="connsiteX0" fmla="*/ 0 w 4466492"/>
              <a:gd name="connsiteY0" fmla="*/ 378529 h 392160"/>
              <a:gd name="connsiteX1" fmla="*/ 4466492 w 4466492"/>
              <a:gd name="connsiteY1" fmla="*/ 167513 h 392160"/>
              <a:gd name="connsiteX2" fmla="*/ 0 w 4466492"/>
              <a:gd name="connsiteY2" fmla="*/ 378529 h 392160"/>
              <a:gd name="connsiteX0" fmla="*/ 0 w 4466492"/>
              <a:gd name="connsiteY0" fmla="*/ 378529 h 378529"/>
              <a:gd name="connsiteX1" fmla="*/ 4466492 w 4466492"/>
              <a:gd name="connsiteY1" fmla="*/ 167513 h 378529"/>
              <a:gd name="connsiteX2" fmla="*/ 0 w 4466492"/>
              <a:gd name="connsiteY2" fmla="*/ 378529 h 378529"/>
              <a:gd name="connsiteX0" fmla="*/ 0 w 4466492"/>
              <a:gd name="connsiteY0" fmla="*/ 378529 h 446473"/>
              <a:gd name="connsiteX1" fmla="*/ 4466492 w 4466492"/>
              <a:gd name="connsiteY1" fmla="*/ 167513 h 446473"/>
              <a:gd name="connsiteX2" fmla="*/ 0 w 4466492"/>
              <a:gd name="connsiteY2" fmla="*/ 378529 h 446473"/>
              <a:gd name="connsiteX0" fmla="*/ 0 w 4466492"/>
              <a:gd name="connsiteY0" fmla="*/ 378529 h 449292"/>
              <a:gd name="connsiteX1" fmla="*/ 4466492 w 4466492"/>
              <a:gd name="connsiteY1" fmla="*/ 167513 h 449292"/>
              <a:gd name="connsiteX2" fmla="*/ 0 w 4466492"/>
              <a:gd name="connsiteY2" fmla="*/ 378529 h 449292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52165"/>
              <a:gd name="connsiteX1" fmla="*/ 4466492 w 4466492"/>
              <a:gd name="connsiteY1" fmla="*/ 167513 h 452165"/>
              <a:gd name="connsiteX2" fmla="*/ 0 w 4466492"/>
              <a:gd name="connsiteY2" fmla="*/ 378529 h 452165"/>
              <a:gd name="connsiteX0" fmla="*/ 0 w 4466492"/>
              <a:gd name="connsiteY0" fmla="*/ 378529 h 450722"/>
              <a:gd name="connsiteX1" fmla="*/ 4466492 w 4466492"/>
              <a:gd name="connsiteY1" fmla="*/ 167513 h 450722"/>
              <a:gd name="connsiteX2" fmla="*/ 0 w 4466492"/>
              <a:gd name="connsiteY2" fmla="*/ 378529 h 450722"/>
              <a:gd name="connsiteX0" fmla="*/ 0 w 4466492"/>
              <a:gd name="connsiteY0" fmla="*/ 372609 h 444802"/>
              <a:gd name="connsiteX1" fmla="*/ 4466492 w 4466492"/>
              <a:gd name="connsiteY1" fmla="*/ 161593 h 444802"/>
              <a:gd name="connsiteX2" fmla="*/ 0 w 4466492"/>
              <a:gd name="connsiteY2" fmla="*/ 372609 h 444802"/>
              <a:gd name="connsiteX0" fmla="*/ 0 w 4466492"/>
              <a:gd name="connsiteY0" fmla="*/ 372609 h 444802"/>
              <a:gd name="connsiteX1" fmla="*/ 4466492 w 4466492"/>
              <a:gd name="connsiteY1" fmla="*/ 161593 h 444802"/>
              <a:gd name="connsiteX2" fmla="*/ 0 w 4466492"/>
              <a:gd name="connsiteY2" fmla="*/ 372609 h 444802"/>
              <a:gd name="connsiteX0" fmla="*/ 0 w 4466492"/>
              <a:gd name="connsiteY0" fmla="*/ 372609 h 445281"/>
              <a:gd name="connsiteX1" fmla="*/ 4466492 w 4466492"/>
              <a:gd name="connsiteY1" fmla="*/ 161593 h 445281"/>
              <a:gd name="connsiteX2" fmla="*/ 0 w 4466492"/>
              <a:gd name="connsiteY2" fmla="*/ 372609 h 445281"/>
              <a:gd name="connsiteX0" fmla="*/ 0 w 4466492"/>
              <a:gd name="connsiteY0" fmla="*/ 372609 h 442453"/>
              <a:gd name="connsiteX1" fmla="*/ 4466492 w 4466492"/>
              <a:gd name="connsiteY1" fmla="*/ 161593 h 442453"/>
              <a:gd name="connsiteX2" fmla="*/ 0 w 4466492"/>
              <a:gd name="connsiteY2" fmla="*/ 372609 h 44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6492" h="442453">
                <a:moveTo>
                  <a:pt x="0" y="372609"/>
                </a:moveTo>
                <a:cubicBezTo>
                  <a:pt x="2062834" y="-612130"/>
                  <a:pt x="1959808" y="732516"/>
                  <a:pt x="4466492" y="161593"/>
                </a:cubicBezTo>
                <a:cubicBezTo>
                  <a:pt x="2190074" y="992819"/>
                  <a:pt x="2273080" y="-358501"/>
                  <a:pt x="0" y="37260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EC1A70E-1AAA-490C-A692-6FEC5B8B6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76110"/>
            <a:ext cx="808565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>
            <a:extLst>
              <a:ext uri="{FF2B5EF4-FFF2-40B4-BE49-F238E27FC236}">
                <a16:creationId xmlns:a16="http://schemas.microsoft.com/office/drawing/2014/main" id="{6F434875-D450-46C7-B327-E6B27588EC36}"/>
              </a:ext>
            </a:extLst>
          </p:cNvPr>
          <p:cNvSpPr txBox="1">
            <a:spLocks/>
          </p:cNvSpPr>
          <p:nvPr/>
        </p:nvSpPr>
        <p:spPr bwMode="auto">
          <a:xfrm>
            <a:off x="10045699" y="6350025"/>
            <a:ext cx="520269" cy="34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0AF0E09-EA0B-4BC2-BD82-7507924CADD0}" type="slidenum">
              <a:rPr lang="th-TH" sz="2000" b="1">
                <a:latin typeface="TH SarabunPSK" pitchFamily="34" charset="-34"/>
                <a:cs typeface="TH SarabunPSK" pitchFamily="34" charset="-34"/>
              </a:rPr>
              <a:pPr algn="r"/>
              <a:t>10</a:t>
            </a:fld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6E7418E1-6C70-45EC-850F-AAD2E3D6C96D}"/>
              </a:ext>
            </a:extLst>
          </p:cNvPr>
          <p:cNvSpPr/>
          <p:nvPr/>
        </p:nvSpPr>
        <p:spPr>
          <a:xfrm>
            <a:off x="0" y="0"/>
            <a:ext cx="9144000" cy="41151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คะแนนเต็ม 100 คะแนน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293A04F-34A6-4251-87D6-CDECDCAFC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72" y="442764"/>
            <a:ext cx="4098101" cy="1423007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9AFF97B-3FFA-4416-BB32-9688A96BB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272" y="1845087"/>
            <a:ext cx="4256735" cy="1518752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C7122033-959A-415E-954F-D3AA4B9DA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6007" y="483518"/>
            <a:ext cx="4334365" cy="2252170"/>
          </a:xfrm>
          <a:prstGeom prst="rect">
            <a:avLst/>
          </a:prstGeom>
        </p:spPr>
      </p:pic>
      <p:sp>
        <p:nvSpPr>
          <p:cNvPr id="10" name="วงรี 9">
            <a:extLst>
              <a:ext uri="{FF2B5EF4-FFF2-40B4-BE49-F238E27FC236}">
                <a16:creationId xmlns:a16="http://schemas.microsoft.com/office/drawing/2014/main" id="{DC63C809-8889-4DA1-938E-6128350E607A}"/>
              </a:ext>
            </a:extLst>
          </p:cNvPr>
          <p:cNvSpPr/>
          <p:nvPr/>
        </p:nvSpPr>
        <p:spPr>
          <a:xfrm>
            <a:off x="971600" y="3579862"/>
            <a:ext cx="2232248" cy="86409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เกณฑ์รอบที่ 1</a:t>
            </a:r>
            <a:b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 คะแนน</a:t>
            </a:r>
          </a:p>
        </p:txBody>
      </p:sp>
      <p:sp>
        <p:nvSpPr>
          <p:cNvPr id="11" name="วงรี 10">
            <a:extLst>
              <a:ext uri="{FF2B5EF4-FFF2-40B4-BE49-F238E27FC236}">
                <a16:creationId xmlns:a16="http://schemas.microsoft.com/office/drawing/2014/main" id="{54EBA246-726F-4DBD-B980-7B9ABAE0FDE3}"/>
              </a:ext>
            </a:extLst>
          </p:cNvPr>
          <p:cNvSpPr/>
          <p:nvPr/>
        </p:nvSpPr>
        <p:spPr>
          <a:xfrm>
            <a:off x="5868144" y="3568305"/>
            <a:ext cx="2232248" cy="8640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เกณฑ์รอบที่ 2</a:t>
            </a:r>
            <a:b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40 คะแนน</a:t>
            </a:r>
          </a:p>
        </p:txBody>
      </p:sp>
    </p:spTree>
    <p:extLst>
      <p:ext uri="{BB962C8B-B14F-4D97-AF65-F5344CB8AC3E}">
        <p14:creationId xmlns:p14="http://schemas.microsoft.com/office/powerpoint/2010/main" val="3295608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>
            <a:extLst>
              <a:ext uri="{FF2B5EF4-FFF2-40B4-BE49-F238E27FC236}">
                <a16:creationId xmlns:a16="http://schemas.microsoft.com/office/drawing/2014/main" id="{6F434875-D450-46C7-B327-E6B27588EC36}"/>
              </a:ext>
            </a:extLst>
          </p:cNvPr>
          <p:cNvSpPr txBox="1">
            <a:spLocks/>
          </p:cNvSpPr>
          <p:nvPr/>
        </p:nvSpPr>
        <p:spPr bwMode="auto">
          <a:xfrm>
            <a:off x="10045699" y="6350025"/>
            <a:ext cx="520269" cy="34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0AF0E09-EA0B-4BC2-BD82-7507924CADD0}" type="slidenum">
              <a:rPr lang="th-TH" sz="2000" b="1">
                <a:latin typeface="TH SarabunPSK" pitchFamily="34" charset="-34"/>
                <a:cs typeface="TH SarabunPSK" pitchFamily="34" charset="-34"/>
              </a:rPr>
              <a:pPr algn="r"/>
              <a:t>11</a:t>
            </a:fld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03132B5D-78E6-4639-979F-F0BF17BB0DF8}"/>
              </a:ext>
            </a:extLst>
          </p:cNvPr>
          <p:cNvSpPr/>
          <p:nvPr/>
        </p:nvSpPr>
        <p:spPr>
          <a:xfrm>
            <a:off x="395536" y="0"/>
            <a:ext cx="8748464" cy="446049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9F13A069-3206-4CBF-89B5-70E03501F645}"/>
              </a:ext>
            </a:extLst>
          </p:cNvPr>
          <p:cNvSpPr txBox="1"/>
          <p:nvPr/>
        </p:nvSpPr>
        <p:spPr>
          <a:xfrm>
            <a:off x="1043608" y="-11083"/>
            <a:ext cx="8100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จัดทำแผนการจัดการความรู้ของหน่วยงาน ประจำปีงบประมาณ พ.ศ. 2565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วงรี 6">
            <a:extLst>
              <a:ext uri="{FF2B5EF4-FFF2-40B4-BE49-F238E27FC236}">
                <a16:creationId xmlns:a16="http://schemas.microsoft.com/office/drawing/2014/main" id="{481C7AD6-59C0-4114-8339-8EA1ED9B5A94}"/>
              </a:ext>
            </a:extLst>
          </p:cNvPr>
          <p:cNvSpPr/>
          <p:nvPr/>
        </p:nvSpPr>
        <p:spPr>
          <a:xfrm>
            <a:off x="-388" y="-13641"/>
            <a:ext cx="611948" cy="44604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7F8F7B90-69F6-46B0-9517-C2CA8A456D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3517"/>
            <a:ext cx="3168352" cy="4481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BF3CD6F2-62EB-4F4E-B83B-2BDB17A8A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555526"/>
            <a:ext cx="5018630" cy="3401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5CE2BD96-248D-428F-9D7B-F5183E8FB4FA}"/>
              </a:ext>
            </a:extLst>
          </p:cNvPr>
          <p:cNvSpPr txBox="1"/>
          <p:nvPr/>
        </p:nvSpPr>
        <p:spPr>
          <a:xfrm>
            <a:off x="3851920" y="4066421"/>
            <a:ext cx="511256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มหาวิทยาลัยกำหนดส่ง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ภายในวันอังคาร 28 ธันวาคม 2564</a:t>
            </a:r>
          </a:p>
        </p:txBody>
      </p:sp>
      <p:sp>
        <p:nvSpPr>
          <p:cNvPr id="13" name="วงรี 12">
            <a:extLst>
              <a:ext uri="{FF2B5EF4-FFF2-40B4-BE49-F238E27FC236}">
                <a16:creationId xmlns:a16="http://schemas.microsoft.com/office/drawing/2014/main" id="{7ADF3E2E-FC84-4798-8D84-E629C9AF7900}"/>
              </a:ext>
            </a:extLst>
          </p:cNvPr>
          <p:cNvSpPr/>
          <p:nvPr/>
        </p:nvSpPr>
        <p:spPr>
          <a:xfrm>
            <a:off x="3923928" y="563731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30082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>
            <a:extLst>
              <a:ext uri="{FF2B5EF4-FFF2-40B4-BE49-F238E27FC236}">
                <a16:creationId xmlns:a16="http://schemas.microsoft.com/office/drawing/2014/main" id="{6F434875-D450-46C7-B327-E6B27588EC36}"/>
              </a:ext>
            </a:extLst>
          </p:cNvPr>
          <p:cNvSpPr txBox="1">
            <a:spLocks/>
          </p:cNvSpPr>
          <p:nvPr/>
        </p:nvSpPr>
        <p:spPr bwMode="auto">
          <a:xfrm>
            <a:off x="10045699" y="6350025"/>
            <a:ext cx="520269" cy="34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0AF0E09-EA0B-4BC2-BD82-7507924CADD0}" type="slidenum">
              <a:rPr lang="th-TH" sz="2000" b="1">
                <a:latin typeface="TH SarabunPSK" pitchFamily="34" charset="-34"/>
                <a:cs typeface="TH SarabunPSK" pitchFamily="34" charset="-34"/>
              </a:rPr>
              <a:pPr algn="r"/>
              <a:t>12</a:t>
            </a:fld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03132B5D-78E6-4639-979F-F0BF17BB0DF8}"/>
              </a:ext>
            </a:extLst>
          </p:cNvPr>
          <p:cNvSpPr/>
          <p:nvPr/>
        </p:nvSpPr>
        <p:spPr>
          <a:xfrm>
            <a:off x="395536" y="0"/>
            <a:ext cx="8748464" cy="446049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9F13A069-3206-4CBF-89B5-70E03501F645}"/>
              </a:ext>
            </a:extLst>
          </p:cNvPr>
          <p:cNvSpPr txBox="1"/>
          <p:nvPr/>
        </p:nvSpPr>
        <p:spPr>
          <a:xfrm>
            <a:off x="1043608" y="-11083"/>
            <a:ext cx="8100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จัดทำแผนการจัดการความรู้ของหน่วยงาน สำนักงานอธิการบดี ประจำปีงบประมาณ พ.ศ. 2565 (ต่อ)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วงรี 6">
            <a:extLst>
              <a:ext uri="{FF2B5EF4-FFF2-40B4-BE49-F238E27FC236}">
                <a16:creationId xmlns:a16="http://schemas.microsoft.com/office/drawing/2014/main" id="{481C7AD6-59C0-4114-8339-8EA1ED9B5A94}"/>
              </a:ext>
            </a:extLst>
          </p:cNvPr>
          <p:cNvSpPr/>
          <p:nvPr/>
        </p:nvSpPr>
        <p:spPr>
          <a:xfrm>
            <a:off x="-388" y="-13641"/>
            <a:ext cx="611948" cy="44604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43" name="Group 25">
            <a:extLst>
              <a:ext uri="{FF2B5EF4-FFF2-40B4-BE49-F238E27FC236}">
                <a16:creationId xmlns:a16="http://schemas.microsoft.com/office/drawing/2014/main" id="{1E2D9006-B670-4F01-888E-4BF074DC6282}"/>
              </a:ext>
            </a:extLst>
          </p:cNvPr>
          <p:cNvGrpSpPr/>
          <p:nvPr/>
        </p:nvGrpSpPr>
        <p:grpSpPr>
          <a:xfrm>
            <a:off x="2613473" y="1929910"/>
            <a:ext cx="3584386" cy="2358001"/>
            <a:chOff x="1912959" y="2554749"/>
            <a:chExt cx="5266418" cy="3464530"/>
          </a:xfrm>
        </p:grpSpPr>
        <p:grpSp>
          <p:nvGrpSpPr>
            <p:cNvPr id="44" name="Group 23">
              <a:extLst>
                <a:ext uri="{FF2B5EF4-FFF2-40B4-BE49-F238E27FC236}">
                  <a16:creationId xmlns:a16="http://schemas.microsoft.com/office/drawing/2014/main" id="{5C266114-6310-451B-A1E1-F689303EE4B5}"/>
                </a:ext>
              </a:extLst>
            </p:cNvPr>
            <p:cNvGrpSpPr/>
            <p:nvPr/>
          </p:nvGrpSpPr>
          <p:grpSpPr>
            <a:xfrm>
              <a:off x="2521967" y="2732679"/>
              <a:ext cx="4039662" cy="1879601"/>
              <a:chOff x="2220904" y="2564780"/>
              <a:chExt cx="4670163" cy="2172964"/>
            </a:xfrm>
          </p:grpSpPr>
          <p:sp>
            <p:nvSpPr>
              <p:cNvPr id="49" name="Oval 21">
                <a:extLst>
                  <a:ext uri="{FF2B5EF4-FFF2-40B4-BE49-F238E27FC236}">
                    <a16:creationId xmlns:a16="http://schemas.microsoft.com/office/drawing/2014/main" id="{7927718E-C2AA-4E84-AF26-8398575C3349}"/>
                  </a:ext>
                </a:extLst>
              </p:cNvPr>
              <p:cNvSpPr/>
              <p:nvPr/>
            </p:nvSpPr>
            <p:spPr>
              <a:xfrm>
                <a:off x="3491880" y="2564780"/>
                <a:ext cx="2160240" cy="2160240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9000"/>
                    </a:sysClr>
                  </a:gs>
                </a:gsLst>
                <a:lin ang="16800000" scaled="0"/>
              </a:gradFill>
              <a:ln w="19050" cap="flat" cmpd="sng" algn="ctr">
                <a:gradFill>
                  <a:gsLst>
                    <a:gs pos="0">
                      <a:sysClr val="window" lastClr="FFFFFF"/>
                    </a:gs>
                    <a:gs pos="50000">
                      <a:sysClr val="window" lastClr="FFFFFF">
                        <a:alpha val="65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" dist="12700" dir="8100000" algn="tr" rotWithShape="0">
                  <a:prstClr val="black">
                    <a:alpha val="23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0" name="Rectangle 15">
                <a:extLst>
                  <a:ext uri="{FF2B5EF4-FFF2-40B4-BE49-F238E27FC236}">
                    <a16:creationId xmlns:a16="http://schemas.microsoft.com/office/drawing/2014/main" id="{E5188F66-664C-4D1C-9D6B-3C313B4628EE}"/>
                  </a:ext>
                </a:extLst>
              </p:cNvPr>
              <p:cNvSpPr/>
              <p:nvPr/>
            </p:nvSpPr>
            <p:spPr>
              <a:xfrm rot="10800000">
                <a:off x="2220904" y="3640712"/>
                <a:ext cx="1476323" cy="1008622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rgbClr val="90C22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1" name="Rectangle 15">
                <a:extLst>
                  <a:ext uri="{FF2B5EF4-FFF2-40B4-BE49-F238E27FC236}">
                    <a16:creationId xmlns:a16="http://schemas.microsoft.com/office/drawing/2014/main" id="{7E677958-61BF-4B3F-8CE8-9062D75E20A0}"/>
                  </a:ext>
                </a:extLst>
              </p:cNvPr>
              <p:cNvSpPr/>
              <p:nvPr/>
            </p:nvSpPr>
            <p:spPr>
              <a:xfrm rot="2633242">
                <a:off x="5392926" y="3840523"/>
                <a:ext cx="929571" cy="897221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rgbClr val="07A39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2" name="Rectangle 15">
                <a:extLst>
                  <a:ext uri="{FF2B5EF4-FFF2-40B4-BE49-F238E27FC236}">
                    <a16:creationId xmlns:a16="http://schemas.microsoft.com/office/drawing/2014/main" id="{DC4E4D45-AA26-4046-A34C-CAF28A5A2354}"/>
                  </a:ext>
                </a:extLst>
              </p:cNvPr>
              <p:cNvSpPr/>
              <p:nvPr/>
            </p:nvSpPr>
            <p:spPr>
              <a:xfrm rot="20951625">
                <a:off x="5331590" y="2582991"/>
                <a:ext cx="1559477" cy="489162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rgbClr val="90C22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45" name="Oval 95">
              <a:extLst>
                <a:ext uri="{FF2B5EF4-FFF2-40B4-BE49-F238E27FC236}">
                  <a16:creationId xmlns:a16="http://schemas.microsoft.com/office/drawing/2014/main" id="{A83C4768-EE55-4DC0-9124-8034D8E33E52}"/>
                </a:ext>
              </a:extLst>
            </p:cNvPr>
            <p:cNvSpPr/>
            <p:nvPr/>
          </p:nvSpPr>
          <p:spPr>
            <a:xfrm>
              <a:off x="1912959" y="5398859"/>
              <a:ext cx="777362" cy="620420"/>
            </a:xfrm>
            <a:prstGeom prst="ellipse">
              <a:avLst/>
            </a:prstGeom>
            <a:solidFill>
              <a:srgbClr val="FB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aja" panose="02000000000000000000" pitchFamily="2" charset="0"/>
                  <a:ea typeface="Arial Unicode MS"/>
                  <a:cs typeface="maaja" panose="02000000000000000000" pitchFamily="2" charset="0"/>
                </a:rPr>
                <a:t>เช่น</a:t>
              </a:r>
              <a:endParaRPr kumimoji="0" lang="ko-KR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" name="Oval 96">
              <a:extLst>
                <a:ext uri="{FF2B5EF4-FFF2-40B4-BE49-F238E27FC236}">
                  <a16:creationId xmlns:a16="http://schemas.microsoft.com/office/drawing/2014/main" id="{D5BAE04D-84F6-4C01-8450-E4F4DCD16220}"/>
                </a:ext>
              </a:extLst>
            </p:cNvPr>
            <p:cNvSpPr/>
            <p:nvPr/>
          </p:nvSpPr>
          <p:spPr>
            <a:xfrm>
              <a:off x="5270781" y="5296523"/>
              <a:ext cx="777362" cy="620419"/>
            </a:xfrm>
            <a:prstGeom prst="ellipse">
              <a:avLst/>
            </a:prstGeom>
            <a:gradFill rotWithShape="1">
              <a:gsLst>
                <a:gs pos="0">
                  <a:srgbClr val="0680C3">
                    <a:lumMod val="110000"/>
                    <a:satMod val="105000"/>
                    <a:tint val="67000"/>
                  </a:srgbClr>
                </a:gs>
                <a:gs pos="50000">
                  <a:srgbClr val="0680C3">
                    <a:lumMod val="105000"/>
                    <a:satMod val="103000"/>
                    <a:tint val="73000"/>
                  </a:srgbClr>
                </a:gs>
                <a:gs pos="100000">
                  <a:srgbClr val="0680C3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0680C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ko-KR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aja" panose="02000000000000000000" pitchFamily="2" charset="0"/>
                  <a:ea typeface="Arial Unicode MS"/>
                  <a:cs typeface="maaja" panose="02000000000000000000" pitchFamily="2" charset="0"/>
                </a:rPr>
                <a:t>เช่น</a:t>
              </a:r>
              <a:endParaRPr kumimoji="0" lang="ko-KR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aja" panose="02000000000000000000" pitchFamily="2" charset="0"/>
                <a:cs typeface="maaja" panose="02000000000000000000" pitchFamily="2" charset="0"/>
              </a:endParaRPr>
            </a:p>
          </p:txBody>
        </p:sp>
        <p:sp>
          <p:nvSpPr>
            <p:cNvPr id="47" name="Oval 97">
              <a:extLst>
                <a:ext uri="{FF2B5EF4-FFF2-40B4-BE49-F238E27FC236}">
                  <a16:creationId xmlns:a16="http://schemas.microsoft.com/office/drawing/2014/main" id="{F1B31285-43B4-4262-B9B1-D51849D2A225}"/>
                </a:ext>
              </a:extLst>
            </p:cNvPr>
            <p:cNvSpPr/>
            <p:nvPr/>
          </p:nvSpPr>
          <p:spPr>
            <a:xfrm>
              <a:off x="6276951" y="3866006"/>
              <a:ext cx="620419" cy="620419"/>
            </a:xfrm>
            <a:prstGeom prst="ellipse">
              <a:avLst/>
            </a:prstGeom>
            <a:solidFill>
              <a:srgbClr val="07A3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ko-KR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aja" panose="02000000000000000000" pitchFamily="2" charset="0"/>
                  <a:ea typeface="Arial Unicode MS"/>
                  <a:cs typeface="maaja" panose="02000000000000000000" pitchFamily="2" charset="0"/>
                </a:rPr>
                <a:t>3</a:t>
              </a: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aja" panose="02000000000000000000" pitchFamily="2" charset="0"/>
                <a:cs typeface="maaja" panose="02000000000000000000" pitchFamily="2" charset="0"/>
              </a:endParaRPr>
            </a:p>
          </p:txBody>
        </p:sp>
        <p:sp>
          <p:nvSpPr>
            <p:cNvPr id="48" name="Oval 98">
              <a:extLst>
                <a:ext uri="{FF2B5EF4-FFF2-40B4-BE49-F238E27FC236}">
                  <a16:creationId xmlns:a16="http://schemas.microsoft.com/office/drawing/2014/main" id="{507D1062-DF55-419C-9234-75D463545607}"/>
                </a:ext>
              </a:extLst>
            </p:cNvPr>
            <p:cNvSpPr/>
            <p:nvPr/>
          </p:nvSpPr>
          <p:spPr>
            <a:xfrm>
              <a:off x="6437290" y="2554749"/>
              <a:ext cx="742087" cy="620419"/>
            </a:xfrm>
            <a:prstGeom prst="ellipse">
              <a:avLst/>
            </a:prstGeom>
            <a:solidFill>
              <a:srgbClr val="90C22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aja" panose="02000000000000000000" pitchFamily="2" charset="0"/>
                  <a:ea typeface="Arial Unicode MS"/>
                  <a:cs typeface="maaja" panose="02000000000000000000" pitchFamily="2" charset="0"/>
                </a:rPr>
                <a:t>เช่น</a:t>
              </a:r>
              <a:endParaRPr kumimoji="0" lang="ko-KR" alt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3" name="Group 127">
            <a:extLst>
              <a:ext uri="{FF2B5EF4-FFF2-40B4-BE49-F238E27FC236}">
                <a16:creationId xmlns:a16="http://schemas.microsoft.com/office/drawing/2014/main" id="{7F64883E-5AA8-4A66-B4A6-44436C6C8E82}"/>
              </a:ext>
            </a:extLst>
          </p:cNvPr>
          <p:cNvGrpSpPr/>
          <p:nvPr/>
        </p:nvGrpSpPr>
        <p:grpSpPr>
          <a:xfrm>
            <a:off x="518374" y="2299938"/>
            <a:ext cx="2821341" cy="1523915"/>
            <a:chOff x="4912419" y="1751221"/>
            <a:chExt cx="2245385" cy="446923"/>
          </a:xfrm>
        </p:grpSpPr>
        <p:sp>
          <p:nvSpPr>
            <p:cNvPr id="54" name="TextBox 380">
              <a:extLst>
                <a:ext uri="{FF2B5EF4-FFF2-40B4-BE49-F238E27FC236}">
                  <a16:creationId xmlns:a16="http://schemas.microsoft.com/office/drawing/2014/main" id="{94692091-E4E2-41CF-A2D7-A89EFE154064}"/>
                </a:ext>
              </a:extLst>
            </p:cNvPr>
            <p:cNvSpPr txBox="1"/>
            <p:nvPr/>
          </p:nvSpPr>
          <p:spPr>
            <a:xfrm>
              <a:off x="4912419" y="1866429"/>
              <a:ext cx="2245385" cy="331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latinLnBrk="0"/>
              <a:r>
                <a:rPr lang="th-TH" sz="135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เป็นการทำงานอย่างมีแบบแผนและต่อเนื่อง </a:t>
              </a:r>
              <a:br>
                <a:rPr lang="th-TH" sz="135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135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เพื่อก่อให้เกิดการเปลี่ยนแปลงทั่วทั้งระบบ โดยมุ่งเน้นการเปลี่ยนแปลงวัฒนธรรมของการทำงาน เพื่อการเพิ่มประสิทธิภาพและประสิทธิผลขององค์กร สามารถลดเวลาและลดขั้นตอนการดำเนินงานได้อย่างเป็นรูปธรรม</a:t>
              </a:r>
            </a:p>
          </p:txBody>
        </p:sp>
        <p:sp>
          <p:nvSpPr>
            <p:cNvPr id="55" name="TextBox 381">
              <a:extLst>
                <a:ext uri="{FF2B5EF4-FFF2-40B4-BE49-F238E27FC236}">
                  <a16:creationId xmlns:a16="http://schemas.microsoft.com/office/drawing/2014/main" id="{F0E459EF-8CB2-47FF-BE2F-C20DF4CDC96A}"/>
                </a:ext>
              </a:extLst>
            </p:cNvPr>
            <p:cNvSpPr txBox="1"/>
            <p:nvPr/>
          </p:nvSpPr>
          <p:spPr>
            <a:xfrm>
              <a:off x="5127265" y="1751221"/>
              <a:ext cx="1780587" cy="108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th-TH" b="1" dirty="0">
                  <a:solidFill>
                    <a:srgbClr val="FF0000"/>
                  </a:solidFill>
                  <a:latin typeface="maaja" panose="02000000000000000000" pitchFamily="2" charset="0"/>
                  <a:cs typeface="maaja" panose="02000000000000000000" pitchFamily="2" charset="0"/>
                </a:rPr>
                <a:t>การพัฒนาปรับปรุงการปฏิบัติงาน</a:t>
              </a:r>
              <a:endParaRPr lang="ko-KR" altLang="en-US" b="1" dirty="0">
                <a:solidFill>
                  <a:srgbClr val="FF0000"/>
                </a:solidFill>
                <a:latin typeface="maaja" panose="02000000000000000000" pitchFamily="2" charset="0"/>
                <a:cs typeface="maaja" panose="02000000000000000000" pitchFamily="2" charset="0"/>
              </a:endParaRPr>
            </a:p>
          </p:txBody>
        </p:sp>
      </p:grpSp>
      <p:sp>
        <p:nvSpPr>
          <p:cNvPr id="56" name="TextBox 386">
            <a:extLst>
              <a:ext uri="{FF2B5EF4-FFF2-40B4-BE49-F238E27FC236}">
                <a16:creationId xmlns:a16="http://schemas.microsoft.com/office/drawing/2014/main" id="{99643CF6-572E-4A96-804D-2908BA1960EA}"/>
              </a:ext>
            </a:extLst>
          </p:cNvPr>
          <p:cNvSpPr txBox="1"/>
          <p:nvPr/>
        </p:nvSpPr>
        <p:spPr>
          <a:xfrm>
            <a:off x="3903144" y="2071917"/>
            <a:ext cx="1076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latinLnBrk="0"/>
            <a:r>
              <a:rPr lang="th-TH" altLang="ko-KR" sz="2400" b="1" dirty="0">
                <a:solidFill>
                  <a:srgbClr val="0070C0"/>
                </a:solidFill>
                <a:latin typeface="maaja" panose="02000000000000000000" pitchFamily="2" charset="0"/>
                <a:cs typeface="maaja" panose="02000000000000000000" pitchFamily="2" charset="0"/>
              </a:rPr>
              <a:t>ประจำปีงบประมาณ พ.ศ.2565</a:t>
            </a:r>
            <a:endParaRPr lang="en-US" altLang="ko-KR" sz="2400" b="1" dirty="0">
              <a:solidFill>
                <a:srgbClr val="0070C0"/>
              </a:solidFill>
              <a:latin typeface="maaja" panose="02000000000000000000" pitchFamily="2" charset="0"/>
              <a:cs typeface="maaja" panose="02000000000000000000" pitchFamily="2" charset="0"/>
            </a:endParaRPr>
          </a:p>
        </p:txBody>
      </p:sp>
      <p:sp>
        <p:nvSpPr>
          <p:cNvPr id="57" name="Pentagon 3">
            <a:extLst>
              <a:ext uri="{FF2B5EF4-FFF2-40B4-BE49-F238E27FC236}">
                <a16:creationId xmlns:a16="http://schemas.microsoft.com/office/drawing/2014/main" id="{9714B397-470B-4CED-BC14-3F05A7364A13}"/>
              </a:ext>
            </a:extLst>
          </p:cNvPr>
          <p:cNvSpPr/>
          <p:nvPr/>
        </p:nvSpPr>
        <p:spPr>
          <a:xfrm rot="5400000">
            <a:off x="1509525" y="3086808"/>
            <a:ext cx="761747" cy="2866019"/>
          </a:xfrm>
          <a:prstGeom prst="round2SameRect">
            <a:avLst>
              <a:gd name="adj1" fmla="val 47165"/>
              <a:gd name="adj2" fmla="val 0"/>
            </a:avLst>
          </a:prstGeom>
          <a:solidFill>
            <a:srgbClr val="FBA200"/>
          </a:solidFill>
          <a:ln w="12700" cap="flat" cmpd="sng" algn="ctr">
            <a:noFill/>
            <a:prstDash val="solid"/>
            <a:miter lim="800000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58" name="Group 32">
            <a:extLst>
              <a:ext uri="{FF2B5EF4-FFF2-40B4-BE49-F238E27FC236}">
                <a16:creationId xmlns:a16="http://schemas.microsoft.com/office/drawing/2014/main" id="{7A70E008-599E-479D-87EC-0CC8C21E2FD9}"/>
              </a:ext>
            </a:extLst>
          </p:cNvPr>
          <p:cNvGrpSpPr/>
          <p:nvPr/>
        </p:nvGrpSpPr>
        <p:grpSpPr>
          <a:xfrm>
            <a:off x="265197" y="4145710"/>
            <a:ext cx="3254979" cy="854080"/>
            <a:chOff x="200944" y="3707149"/>
            <a:chExt cx="5408228" cy="1138773"/>
          </a:xfrm>
        </p:grpSpPr>
        <p:sp>
          <p:nvSpPr>
            <p:cNvPr id="59" name="TextBox 47">
              <a:extLst>
                <a:ext uri="{FF2B5EF4-FFF2-40B4-BE49-F238E27FC236}">
                  <a16:creationId xmlns:a16="http://schemas.microsoft.com/office/drawing/2014/main" id="{D8574CF6-CE37-4992-9876-D9A0EEE74AB1}"/>
                </a:ext>
              </a:extLst>
            </p:cNvPr>
            <p:cNvSpPr txBox="1"/>
            <p:nvPr/>
          </p:nvSpPr>
          <p:spPr>
            <a:xfrm>
              <a:off x="605951" y="3707149"/>
              <a:ext cx="5003221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latinLnBrk="0"/>
              <a:r>
                <a:rPr lang="en-US" sz="1350" dirty="0">
                  <a:solidFill>
                    <a:srgbClr val="000000"/>
                  </a:solidFill>
                  <a:latin typeface="maaja" panose="02000000000000000000" pitchFamily="2" charset="0"/>
                  <a:cs typeface="maaja" panose="02000000000000000000" pitchFamily="2" charset="0"/>
                </a:rPr>
                <a:t>1. </a:t>
              </a:r>
              <a:r>
                <a:rPr lang="th-TH" sz="1350" dirty="0">
                  <a:solidFill>
                    <a:srgbClr val="000000"/>
                  </a:solidFill>
                  <a:latin typeface="maaja" panose="02000000000000000000" pitchFamily="2" charset="0"/>
                  <a:cs typeface="maaja" panose="02000000000000000000" pitchFamily="2" charset="0"/>
                </a:rPr>
                <a:t>ระบบโอทีออนไลน์ของสำนัก</a:t>
              </a:r>
              <a:r>
                <a:rPr lang="th-TH" sz="1350" dirty="0" err="1">
                  <a:solidFill>
                    <a:srgbClr val="000000"/>
                  </a:solidFill>
                  <a:latin typeface="maaja" panose="02000000000000000000" pitchFamily="2" charset="0"/>
                  <a:cs typeface="maaja" panose="02000000000000000000" pitchFamily="2" charset="0"/>
                </a:rPr>
                <a:t>วิทยบริ</a:t>
              </a:r>
              <a:r>
                <a:rPr lang="th-TH" sz="1350" dirty="0">
                  <a:solidFill>
                    <a:srgbClr val="000000"/>
                  </a:solidFill>
                  <a:latin typeface="maaja" panose="02000000000000000000" pitchFamily="2" charset="0"/>
                  <a:cs typeface="maaja" panose="02000000000000000000" pitchFamily="2" charset="0"/>
                </a:rPr>
                <a:t>การ</a:t>
              </a:r>
              <a:endParaRPr lang="en-US" sz="1350" dirty="0">
                <a:solidFill>
                  <a:srgbClr val="000000"/>
                </a:solidFill>
                <a:latin typeface="maaja" panose="02000000000000000000" pitchFamily="2" charset="0"/>
                <a:cs typeface="maaja" panose="02000000000000000000" pitchFamily="2" charset="0"/>
              </a:endParaRPr>
            </a:p>
            <a:p>
              <a:pPr defTabSz="685800" latinLnBrk="0"/>
              <a:r>
                <a:rPr lang="th-TH" sz="1350" dirty="0">
                  <a:solidFill>
                    <a:srgbClr val="000000"/>
                  </a:solidFill>
                  <a:latin typeface="maaja" panose="02000000000000000000" pitchFamily="2" charset="0"/>
                  <a:cs typeface="maaja" panose="02000000000000000000" pitchFamily="2" charset="0"/>
                </a:rPr>
                <a:t>2. การปรับปรุงกระบวนงานตอบคำถามด้วย </a:t>
              </a:r>
              <a:r>
                <a:rPr lang="en-US" sz="1350" dirty="0">
                  <a:solidFill>
                    <a:srgbClr val="000000"/>
                  </a:solidFill>
                  <a:latin typeface="maaja" panose="02000000000000000000" pitchFamily="2" charset="0"/>
                  <a:cs typeface="maaja" panose="02000000000000000000" pitchFamily="2" charset="0"/>
                </a:rPr>
                <a:t>Free Line </a:t>
              </a:r>
              <a:r>
                <a:rPr lang="en-US" sz="1350" dirty="0" err="1">
                  <a:solidFill>
                    <a:srgbClr val="000000"/>
                  </a:solidFill>
                  <a:latin typeface="maaja" panose="02000000000000000000" pitchFamily="2" charset="0"/>
                  <a:cs typeface="maaja" panose="02000000000000000000" pitchFamily="2" charset="0"/>
                </a:rPr>
                <a:t>Chantbot</a:t>
              </a:r>
              <a:endParaRPr lang="en-US" sz="1350" dirty="0">
                <a:solidFill>
                  <a:srgbClr val="000000"/>
                </a:solidFill>
                <a:latin typeface="maaja" panose="02000000000000000000" pitchFamily="2" charset="0"/>
                <a:cs typeface="maaja" panose="02000000000000000000" pitchFamily="2" charset="0"/>
              </a:endParaRPr>
            </a:p>
            <a:p>
              <a:pPr defTabSz="685800" latinLnBrk="0"/>
              <a:r>
                <a:rPr lang="en-US" sz="1350" dirty="0">
                  <a:solidFill>
                    <a:srgbClr val="000000"/>
                  </a:solidFill>
                  <a:latin typeface="maaja" panose="02000000000000000000" pitchFamily="2" charset="0"/>
                  <a:cs typeface="maaja" panose="02000000000000000000" pitchFamily="2" charset="0"/>
                </a:rPr>
                <a:t>3. </a:t>
              </a:r>
              <a:r>
                <a:rPr lang="th-TH" sz="1350" dirty="0">
                  <a:solidFill>
                    <a:srgbClr val="000000"/>
                  </a:solidFill>
                  <a:latin typeface="maaja" panose="02000000000000000000" pitchFamily="2" charset="0"/>
                  <a:cs typeface="maaja" panose="02000000000000000000" pitchFamily="2" charset="0"/>
                </a:rPr>
                <a:t>ระบบการลาออนไลน์แบบไร้กระดาษ</a:t>
              </a:r>
              <a:endParaRPr lang="ko-KR" altLang="en-US" sz="1350" dirty="0">
                <a:solidFill>
                  <a:srgbClr val="000000"/>
                </a:solidFill>
                <a:latin typeface="maaja" panose="02000000000000000000" pitchFamily="2" charset="0"/>
                <a:cs typeface="maaja" panose="02000000000000000000" pitchFamily="2" charset="0"/>
              </a:endParaRPr>
            </a:p>
            <a:p>
              <a:pPr algn="r" defTabSz="685800" latinLnBrk="0"/>
              <a:endParaRPr lang="en-US" altLang="ko-KR" sz="9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60" name="TextBox 48">
              <a:extLst>
                <a:ext uri="{FF2B5EF4-FFF2-40B4-BE49-F238E27FC236}">
                  <a16:creationId xmlns:a16="http://schemas.microsoft.com/office/drawing/2014/main" id="{C648C1D4-BE59-4B68-8A0A-9B1345564906}"/>
                </a:ext>
              </a:extLst>
            </p:cNvPr>
            <p:cNvSpPr txBox="1"/>
            <p:nvPr/>
          </p:nvSpPr>
          <p:spPr>
            <a:xfrm>
              <a:off x="200944" y="4307149"/>
              <a:ext cx="4687728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85800" latinLnBrk="0"/>
              <a:endParaRPr lang="ko-KR" altLang="en-US" sz="9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61" name="Oval 91">
            <a:extLst>
              <a:ext uri="{FF2B5EF4-FFF2-40B4-BE49-F238E27FC236}">
                <a16:creationId xmlns:a16="http://schemas.microsoft.com/office/drawing/2014/main" id="{5C4F536D-ABF6-46FD-B3F7-4D9A3A6403F7}"/>
              </a:ext>
            </a:extLst>
          </p:cNvPr>
          <p:cNvSpPr/>
          <p:nvPr/>
        </p:nvSpPr>
        <p:spPr>
          <a:xfrm>
            <a:off x="549450" y="2324209"/>
            <a:ext cx="422264" cy="368567"/>
          </a:xfrm>
          <a:prstGeom prst="ellipse">
            <a:avLst/>
          </a:prstGeom>
          <a:solidFill>
            <a:srgbClr val="07A3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aja" panose="02000000000000000000" pitchFamily="2" charset="0"/>
                <a:ea typeface="Arial Unicode MS"/>
                <a:cs typeface="maaja" panose="02000000000000000000" pitchFamily="2" charset="0"/>
              </a:rPr>
              <a:t>1</a:t>
            </a:r>
            <a:endParaRPr kumimoji="0" lang="ko-KR" altLang="en-US" sz="4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aja" panose="02000000000000000000" pitchFamily="2" charset="0"/>
              <a:cs typeface="maaja" panose="02000000000000000000" pitchFamily="2" charset="0"/>
            </a:endParaRPr>
          </a:p>
        </p:txBody>
      </p:sp>
      <p:grpSp>
        <p:nvGrpSpPr>
          <p:cNvPr id="62" name="Group 127">
            <a:extLst>
              <a:ext uri="{FF2B5EF4-FFF2-40B4-BE49-F238E27FC236}">
                <a16:creationId xmlns:a16="http://schemas.microsoft.com/office/drawing/2014/main" id="{1B086FB9-47CE-46A2-865E-70357E69426D}"/>
              </a:ext>
            </a:extLst>
          </p:cNvPr>
          <p:cNvGrpSpPr/>
          <p:nvPr/>
        </p:nvGrpSpPr>
        <p:grpSpPr>
          <a:xfrm>
            <a:off x="3448163" y="652890"/>
            <a:ext cx="2804866" cy="1426785"/>
            <a:chOff x="5005363" y="1779707"/>
            <a:chExt cx="2037099" cy="418437"/>
          </a:xfrm>
        </p:grpSpPr>
        <p:sp>
          <p:nvSpPr>
            <p:cNvPr id="63" name="TextBox 380">
              <a:extLst>
                <a:ext uri="{FF2B5EF4-FFF2-40B4-BE49-F238E27FC236}">
                  <a16:creationId xmlns:a16="http://schemas.microsoft.com/office/drawing/2014/main" id="{4C02B52E-541F-4692-B4B5-DF221F9430EC}"/>
                </a:ext>
              </a:extLst>
            </p:cNvPr>
            <p:cNvSpPr txBox="1"/>
            <p:nvPr/>
          </p:nvSpPr>
          <p:spPr>
            <a:xfrm>
              <a:off x="5005363" y="1866429"/>
              <a:ext cx="2037099" cy="331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latinLnBrk="0"/>
              <a:r>
                <a:rPr lang="th-TH" sz="135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กระบวนการที่มีวิธีปฏิบัติหรือขั้นตอนการปฏิบัติงานที่ทำให้ส่วนงานประสบความสำเร็จหรือนำไปสู่ความเป็นเลิศตามเป้าหมายและเป็นที่ยอมรับในวงวิชาการหรือวิชาชีพนั้น ๆ และมีหลักฐานของความสำเร็จปรากฏอย่างชัดเจน มีการเผยแพร่แนวปฏิบัติที่ดีในส่วนงานอื่นนำไปใช้ประโยชน์ </a:t>
              </a:r>
            </a:p>
          </p:txBody>
        </p:sp>
        <p:sp>
          <p:nvSpPr>
            <p:cNvPr id="64" name="TextBox 381">
              <a:extLst>
                <a:ext uri="{FF2B5EF4-FFF2-40B4-BE49-F238E27FC236}">
                  <a16:creationId xmlns:a16="http://schemas.microsoft.com/office/drawing/2014/main" id="{C555C022-8D1E-47AA-8147-4C96CD282362}"/>
                </a:ext>
              </a:extLst>
            </p:cNvPr>
            <p:cNvSpPr txBox="1"/>
            <p:nvPr/>
          </p:nvSpPr>
          <p:spPr>
            <a:xfrm>
              <a:off x="5062614" y="1779707"/>
              <a:ext cx="1780587" cy="9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th-TH" sz="15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แนว</a:t>
              </a:r>
              <a:r>
                <a:rPr lang="th-TH" sz="1500" b="1" dirty="0" err="1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ฏิบั</a:t>
              </a:r>
              <a:r>
                <a:rPr lang="th-TH" sz="15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ติที่ดี </a:t>
              </a:r>
              <a:endParaRPr lang="ko-KR" altLang="en-US" sz="1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65" name="Oval 91">
            <a:extLst>
              <a:ext uri="{FF2B5EF4-FFF2-40B4-BE49-F238E27FC236}">
                <a16:creationId xmlns:a16="http://schemas.microsoft.com/office/drawing/2014/main" id="{21FEB32A-FFED-4CDB-AA2C-91EE124EB451}"/>
              </a:ext>
            </a:extLst>
          </p:cNvPr>
          <p:cNvSpPr/>
          <p:nvPr/>
        </p:nvSpPr>
        <p:spPr>
          <a:xfrm>
            <a:off x="3819716" y="569899"/>
            <a:ext cx="498644" cy="436537"/>
          </a:xfrm>
          <a:prstGeom prst="ellipse">
            <a:avLst/>
          </a:prstGeom>
          <a:solidFill>
            <a:srgbClr val="57687C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aja" panose="02000000000000000000" pitchFamily="2" charset="0"/>
                <a:ea typeface="Arial Unicode MS"/>
                <a:cs typeface="maaja" panose="02000000000000000000" pitchFamily="2" charset="0"/>
              </a:rPr>
              <a:t>2</a:t>
            </a:r>
            <a:endParaRPr kumimoji="0" lang="ko-KR" altLang="en-US" sz="4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aja" panose="02000000000000000000" pitchFamily="2" charset="0"/>
              <a:cs typeface="maaja" panose="02000000000000000000" pitchFamily="2" charset="0"/>
            </a:endParaRPr>
          </a:p>
        </p:txBody>
      </p:sp>
      <p:sp>
        <p:nvSpPr>
          <p:cNvPr id="66" name="Pentagon 3">
            <a:extLst>
              <a:ext uri="{FF2B5EF4-FFF2-40B4-BE49-F238E27FC236}">
                <a16:creationId xmlns:a16="http://schemas.microsoft.com/office/drawing/2014/main" id="{B1C51C14-6AA9-4976-BE41-084AEE0B1194}"/>
              </a:ext>
            </a:extLst>
          </p:cNvPr>
          <p:cNvSpPr/>
          <p:nvPr/>
        </p:nvSpPr>
        <p:spPr>
          <a:xfrm rot="16200000">
            <a:off x="7182010" y="618157"/>
            <a:ext cx="761747" cy="2866019"/>
          </a:xfrm>
          <a:prstGeom prst="round2SameRect">
            <a:avLst>
              <a:gd name="adj1" fmla="val 47165"/>
              <a:gd name="adj2" fmla="val 0"/>
            </a:avLst>
          </a:prstGeom>
          <a:solidFill>
            <a:srgbClr val="90C221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7" name="TextBox 47">
            <a:extLst>
              <a:ext uri="{FF2B5EF4-FFF2-40B4-BE49-F238E27FC236}">
                <a16:creationId xmlns:a16="http://schemas.microsoft.com/office/drawing/2014/main" id="{86BA6860-32C9-43B8-938C-62903131A381}"/>
              </a:ext>
            </a:extLst>
          </p:cNvPr>
          <p:cNvSpPr txBox="1"/>
          <p:nvPr/>
        </p:nvSpPr>
        <p:spPr>
          <a:xfrm>
            <a:off x="6036360" y="1709196"/>
            <a:ext cx="301122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latinLnBrk="0"/>
            <a:r>
              <a:rPr lang="en-US" sz="1350" dirty="0">
                <a:solidFill>
                  <a:srgbClr val="000000"/>
                </a:solidFill>
                <a:latin typeface="maaja" panose="02000000000000000000" pitchFamily="2" charset="0"/>
                <a:cs typeface="maaja" panose="02000000000000000000" pitchFamily="2" charset="0"/>
              </a:rPr>
              <a:t>    1. </a:t>
            </a:r>
            <a:r>
              <a:rPr lang="th-TH" sz="1350" dirty="0">
                <a:solidFill>
                  <a:srgbClr val="000000"/>
                </a:solidFill>
                <a:latin typeface="maaja" panose="02000000000000000000" pitchFamily="2" charset="0"/>
                <a:cs typeface="maaja" panose="02000000000000000000" pitchFamily="2" charset="0"/>
              </a:rPr>
              <a:t>เครือข่ายความร่วมมือห้องสมุดด้านประกันคุณภาพ</a:t>
            </a:r>
            <a:endParaRPr lang="en-US" sz="1350" dirty="0">
              <a:solidFill>
                <a:srgbClr val="000000"/>
              </a:solidFill>
              <a:latin typeface="maaja" panose="02000000000000000000" pitchFamily="2" charset="0"/>
              <a:cs typeface="maaja" panose="02000000000000000000" pitchFamily="2" charset="0"/>
            </a:endParaRPr>
          </a:p>
          <a:p>
            <a:pPr defTabSz="685800" latinLnBrk="0"/>
            <a:r>
              <a:rPr lang="th-TH" sz="1350" dirty="0">
                <a:solidFill>
                  <a:srgbClr val="000000"/>
                </a:solidFill>
                <a:latin typeface="maaja" panose="02000000000000000000" pitchFamily="2" charset="0"/>
                <a:cs typeface="maaja" panose="02000000000000000000" pitchFamily="2" charset="0"/>
              </a:rPr>
              <a:t>    2. สำนักงานสีเขียว</a:t>
            </a:r>
            <a:endParaRPr lang="en-US" sz="1350" dirty="0">
              <a:solidFill>
                <a:srgbClr val="000000"/>
              </a:solidFill>
              <a:latin typeface="maaja" panose="02000000000000000000" pitchFamily="2" charset="0"/>
              <a:cs typeface="maaja" panose="02000000000000000000" pitchFamily="2" charset="0"/>
            </a:endParaRPr>
          </a:p>
          <a:p>
            <a:pPr defTabSz="685800" latinLnBrk="0"/>
            <a:r>
              <a:rPr lang="th-TH" sz="1350" dirty="0">
                <a:solidFill>
                  <a:srgbClr val="000000"/>
                </a:solidFill>
                <a:latin typeface="maaja" panose="02000000000000000000" pitchFamily="2" charset="0"/>
                <a:cs typeface="maaja" panose="02000000000000000000" pitchFamily="2" charset="0"/>
              </a:rPr>
              <a:t>    3. กระบวนการสร้างความสำเร็จสู่องค์กรแห่งการเรียนรู้</a:t>
            </a:r>
            <a:endParaRPr lang="en-US" sz="1350" dirty="0">
              <a:solidFill>
                <a:srgbClr val="000000"/>
              </a:solidFill>
              <a:latin typeface="maaja" panose="02000000000000000000" pitchFamily="2" charset="0"/>
              <a:cs typeface="maaja" panose="02000000000000000000" pitchFamily="2" charset="0"/>
            </a:endParaRPr>
          </a:p>
          <a:p>
            <a:pPr algn="r" defTabSz="685800" latinLnBrk="0"/>
            <a:endParaRPr lang="en-US" altLang="ko-KR" sz="900" dirty="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68" name="Group 127">
            <a:extLst>
              <a:ext uri="{FF2B5EF4-FFF2-40B4-BE49-F238E27FC236}">
                <a16:creationId xmlns:a16="http://schemas.microsoft.com/office/drawing/2014/main" id="{F18D27E3-AFC5-46EA-92ED-A7234A2A805C}"/>
              </a:ext>
            </a:extLst>
          </p:cNvPr>
          <p:cNvGrpSpPr/>
          <p:nvPr/>
        </p:nvGrpSpPr>
        <p:grpSpPr>
          <a:xfrm>
            <a:off x="5570964" y="2784407"/>
            <a:ext cx="3273707" cy="1273669"/>
            <a:chOff x="4989319" y="1791948"/>
            <a:chExt cx="2377605" cy="373532"/>
          </a:xfrm>
        </p:grpSpPr>
        <p:sp>
          <p:nvSpPr>
            <p:cNvPr id="69" name="TextBox 380">
              <a:extLst>
                <a:ext uri="{FF2B5EF4-FFF2-40B4-BE49-F238E27FC236}">
                  <a16:creationId xmlns:a16="http://schemas.microsoft.com/office/drawing/2014/main" id="{3131ADAC-C0E6-4F55-A0CD-571782B62929}"/>
                </a:ext>
              </a:extLst>
            </p:cNvPr>
            <p:cNvSpPr txBox="1"/>
            <p:nvPr/>
          </p:nvSpPr>
          <p:spPr>
            <a:xfrm>
              <a:off x="4989319" y="1894693"/>
              <a:ext cx="2377605" cy="270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latinLnBrk="0"/>
              <a:r>
                <a:rPr lang="th-TH" sz="135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เป็นการทำสิ่งต่าง ๆ ด้วยวิธีใหม่ ๆ และยังอาจหมายถึง การเปลี่ยนแปลงทางคิด การผลิต กระบวนการ หรือองค์กร เพื่อทำให้สิ่งต่าง ๆ เกิดการเปลี่ยนแปลงในทางที่ดีขึ้น ก่อให้เกิดผลผลิตเพิ่มขึ้น เพิ่มมูลค่า มูลค่าของลูกค้า หรือมูลค่าของผู้ผลิต</a:t>
              </a:r>
              <a:r>
                <a:rPr lang="th-TH" sz="135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th-TH" sz="135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0" name="TextBox 381">
              <a:extLst>
                <a:ext uri="{FF2B5EF4-FFF2-40B4-BE49-F238E27FC236}">
                  <a16:creationId xmlns:a16="http://schemas.microsoft.com/office/drawing/2014/main" id="{F69E9EE0-B1CB-48D7-A17B-7F313629EC5F}"/>
                </a:ext>
              </a:extLst>
            </p:cNvPr>
            <p:cNvSpPr txBox="1"/>
            <p:nvPr/>
          </p:nvSpPr>
          <p:spPr>
            <a:xfrm>
              <a:off x="5135723" y="1791948"/>
              <a:ext cx="1780587" cy="108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th-TH" b="1" dirty="0">
                  <a:solidFill>
                    <a:srgbClr val="FF0000"/>
                  </a:solidFill>
                  <a:latin typeface="maaja" panose="02000000000000000000" pitchFamily="2" charset="0"/>
                  <a:cs typeface="maaja" panose="02000000000000000000" pitchFamily="2" charset="0"/>
                </a:rPr>
                <a:t>นวัตกรรมสนับสนุนการปฏิบัติงาน</a:t>
              </a:r>
              <a:endParaRPr lang="ko-KR" altLang="en-US" sz="1600" b="1" dirty="0">
                <a:solidFill>
                  <a:srgbClr val="FF0000"/>
                </a:solidFill>
                <a:latin typeface="maaja" panose="02000000000000000000" pitchFamily="2" charset="0"/>
                <a:cs typeface="maaja" panose="02000000000000000000" pitchFamily="2" charset="0"/>
              </a:endParaRPr>
            </a:p>
          </p:txBody>
        </p:sp>
      </p:grpSp>
      <p:sp>
        <p:nvSpPr>
          <p:cNvPr id="71" name="Pentagon 3">
            <a:extLst>
              <a:ext uri="{FF2B5EF4-FFF2-40B4-BE49-F238E27FC236}">
                <a16:creationId xmlns:a16="http://schemas.microsoft.com/office/drawing/2014/main" id="{43B34839-5AC9-4B80-8453-5C0375DE8966}"/>
              </a:ext>
            </a:extLst>
          </p:cNvPr>
          <p:cNvSpPr/>
          <p:nvPr/>
        </p:nvSpPr>
        <p:spPr>
          <a:xfrm rot="16200000">
            <a:off x="6080409" y="3015432"/>
            <a:ext cx="761747" cy="2866019"/>
          </a:xfrm>
          <a:prstGeom prst="round2SameRect">
            <a:avLst>
              <a:gd name="adj1" fmla="val 47165"/>
              <a:gd name="adj2" fmla="val 0"/>
            </a:avLst>
          </a:prstGeom>
          <a:gradFill rotWithShape="1">
            <a:gsLst>
              <a:gs pos="0">
                <a:srgbClr val="0680C3">
                  <a:lumMod val="110000"/>
                  <a:satMod val="105000"/>
                  <a:tint val="67000"/>
                </a:srgbClr>
              </a:gs>
              <a:gs pos="50000">
                <a:srgbClr val="0680C3">
                  <a:lumMod val="105000"/>
                  <a:satMod val="103000"/>
                  <a:tint val="73000"/>
                </a:srgbClr>
              </a:gs>
              <a:gs pos="100000">
                <a:srgbClr val="0680C3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0680C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2" name="TextBox 47">
            <a:extLst>
              <a:ext uri="{FF2B5EF4-FFF2-40B4-BE49-F238E27FC236}">
                <a16:creationId xmlns:a16="http://schemas.microsoft.com/office/drawing/2014/main" id="{9CE678FE-E167-4817-AED4-314FC7919494}"/>
              </a:ext>
            </a:extLst>
          </p:cNvPr>
          <p:cNvSpPr txBox="1"/>
          <p:nvPr/>
        </p:nvSpPr>
        <p:spPr>
          <a:xfrm>
            <a:off x="5148064" y="4083918"/>
            <a:ext cx="301122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latinLnBrk="0"/>
            <a:r>
              <a:rPr lang="th-TH" sz="1350" dirty="0">
                <a:solidFill>
                  <a:srgbClr val="000000"/>
                </a:solidFill>
                <a:latin typeface="maaja" panose="02000000000000000000" pitchFamily="2" charset="0"/>
                <a:cs typeface="maaja" panose="02000000000000000000" pitchFamily="2" charset="0"/>
              </a:rPr>
              <a:t>1. ระบบตรวจสอบผลการเรียนตามโครงสร้างหลักสูตรผ่าน</a:t>
            </a:r>
            <a:br>
              <a:rPr lang="th-TH" sz="1350" dirty="0">
                <a:solidFill>
                  <a:srgbClr val="000000"/>
                </a:solidFill>
                <a:latin typeface="maaja" panose="02000000000000000000" pitchFamily="2" charset="0"/>
                <a:cs typeface="maaja" panose="02000000000000000000" pitchFamily="2" charset="0"/>
              </a:rPr>
            </a:br>
            <a:r>
              <a:rPr lang="th-TH" sz="1350" dirty="0">
                <a:solidFill>
                  <a:srgbClr val="000000"/>
                </a:solidFill>
                <a:latin typeface="maaja" panose="02000000000000000000" pitchFamily="2" charset="0"/>
                <a:cs typeface="maaja" panose="02000000000000000000" pitchFamily="2" charset="0"/>
              </a:rPr>
              <a:t>   เครือข่ายอินเทอร์เน็ต</a:t>
            </a:r>
            <a:endParaRPr lang="en-US" sz="1350" dirty="0">
              <a:solidFill>
                <a:srgbClr val="000000"/>
              </a:solidFill>
              <a:latin typeface="maaja" panose="02000000000000000000" pitchFamily="2" charset="0"/>
              <a:cs typeface="maaja" panose="02000000000000000000" pitchFamily="2" charset="0"/>
            </a:endParaRPr>
          </a:p>
          <a:p>
            <a:pPr defTabSz="685800" latinLnBrk="0"/>
            <a:r>
              <a:rPr lang="th-TH" sz="1350" dirty="0">
                <a:solidFill>
                  <a:srgbClr val="000000"/>
                </a:solidFill>
                <a:latin typeface="maaja" panose="02000000000000000000" pitchFamily="2" charset="0"/>
                <a:cs typeface="maaja" panose="02000000000000000000" pitchFamily="2" charset="0"/>
              </a:rPr>
              <a:t>2. สลิปเงินเดือนออนไลน์ฉับไว</a:t>
            </a:r>
            <a:endParaRPr lang="ko-KR" altLang="en-US" sz="1350" dirty="0">
              <a:solidFill>
                <a:srgbClr val="000000">
                  <a:lumMod val="75000"/>
                  <a:lumOff val="25000"/>
                </a:srgbClr>
              </a:solidFill>
              <a:latin typeface="maaja" panose="02000000000000000000" pitchFamily="2" charset="0"/>
              <a:cs typeface="maaja" panose="02000000000000000000" pitchFamily="2" charset="0"/>
            </a:endParaRPr>
          </a:p>
          <a:p>
            <a:pPr algn="r" defTabSz="685800" latinLnBrk="0"/>
            <a:endParaRPr lang="en-US" altLang="ko-KR" sz="9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" name="การกระจาย: 8 จุด 2">
            <a:extLst>
              <a:ext uri="{FF2B5EF4-FFF2-40B4-BE49-F238E27FC236}">
                <a16:creationId xmlns:a16="http://schemas.microsoft.com/office/drawing/2014/main" id="{335A026E-B241-4F17-A8B1-EB5577FBA5EF}"/>
              </a:ext>
            </a:extLst>
          </p:cNvPr>
          <p:cNvSpPr/>
          <p:nvPr/>
        </p:nvSpPr>
        <p:spPr>
          <a:xfrm>
            <a:off x="289960" y="316958"/>
            <a:ext cx="3090258" cy="188388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แต่ละกองจะต้องส่งแผน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KM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ของกอง ภายในวันที่ 27 ธ.ค. 2564</a:t>
            </a:r>
          </a:p>
        </p:txBody>
      </p:sp>
    </p:spTree>
    <p:extLst>
      <p:ext uri="{BB962C8B-B14F-4D97-AF65-F5344CB8AC3E}">
        <p14:creationId xmlns:p14="http://schemas.microsoft.com/office/powerpoint/2010/main" val="1223184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862010A-D2B2-460C-9641-87E01B2AB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5486"/>
            <a:ext cx="6718650" cy="441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การกระจาย: 8 จุด 5">
            <a:extLst>
              <a:ext uri="{FF2B5EF4-FFF2-40B4-BE49-F238E27FC236}">
                <a16:creationId xmlns:a16="http://schemas.microsoft.com/office/drawing/2014/main" id="{C99D0DCD-CACB-4775-91AD-188BE3CA7C35}"/>
              </a:ext>
            </a:extLst>
          </p:cNvPr>
          <p:cNvSpPr/>
          <p:nvPr/>
        </p:nvSpPr>
        <p:spPr>
          <a:xfrm>
            <a:off x="5940152" y="520965"/>
            <a:ext cx="3090258" cy="188388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แต่ละกองจะต้องส่งแผน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KM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ของกอง ภายในวันที่ 27 ธ.ค. 2564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B1B0193-3DA8-4108-9EF6-CC2E7EC55657}"/>
              </a:ext>
            </a:extLst>
          </p:cNvPr>
          <p:cNvSpPr txBox="1"/>
          <p:nvPr/>
        </p:nvSpPr>
        <p:spPr>
          <a:xfrm>
            <a:off x="1525758" y="4578682"/>
            <a:ext cx="561662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ดาวน์โหลดแบบฟอร์ม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https://po.snru.ac.th/th/topics/3868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574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>
            <a:extLst>
              <a:ext uri="{FF2B5EF4-FFF2-40B4-BE49-F238E27FC236}">
                <a16:creationId xmlns:a16="http://schemas.microsoft.com/office/drawing/2014/main" id="{1856FB09-66F5-4456-ACBC-5C53528C74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F4628D6C-5F79-4E49-BEB2-14F004B5A6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4" name="Group 130">
            <a:extLst>
              <a:ext uri="{FF2B5EF4-FFF2-40B4-BE49-F238E27FC236}">
                <a16:creationId xmlns:a16="http://schemas.microsoft.com/office/drawing/2014/main" id="{3D71F463-08F0-41A2-803C-49CCA27A2F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835799"/>
              </p:ext>
            </p:extLst>
          </p:nvPr>
        </p:nvGraphicFramePr>
        <p:xfrm>
          <a:off x="108815" y="123478"/>
          <a:ext cx="8926370" cy="4627507"/>
        </p:xfrm>
        <a:graphic>
          <a:graphicData uri="http://schemas.openxmlformats.org/drawingml/2006/table">
            <a:tbl>
              <a:tblPr/>
              <a:tblGrid>
                <a:gridCol w="590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0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2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1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1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50291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แผนการจัดการความรู้ (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KM Action Plan</a:t>
                      </a: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 ที่ เรื่อง</a:t>
                      </a:r>
                      <a: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 b="1" u="dotted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  			  			  		</a:t>
                      </a:r>
                      <a:b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ชื่อส่วนราชการ 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en-US" sz="1400" b="1" u="dotted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  		</a:t>
                      </a:r>
                      <a:r>
                        <a:rPr lang="th-TH" sz="1400" u="dotted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(หน่วยงาน)</a:t>
                      </a:r>
                      <a:r>
                        <a:rPr lang="en-US" sz="1400" b="1" u="dotted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</a:t>
                      </a:r>
                      <a: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สำนักงานอธิการบดี มหาวิทยาลัยราชภัฏสกลนคร</a:t>
                      </a:r>
                      <a:b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เป้าประสงค์ของ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KM : </a:t>
                      </a:r>
                      <a:r>
                        <a:rPr lang="en-US" sz="1400" b="1" u="dotted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  			  			  	</a:t>
                      </a:r>
                      <a:b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ตัวชี้วัดของเป้าประสงค์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: </a:t>
                      </a:r>
                      <a:r>
                        <a:rPr lang="en-US" sz="1400" b="1" u="dotted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  			  			  	</a:t>
                      </a:r>
                      <a:b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องค์ความรู้ที่จำเป็น 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 b="1" u="dotted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  			  			  	</a:t>
                      </a:r>
                      <a:b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ผลผลิตของการจัดการความรู้ที่เป็นรูปธรรม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en-US" sz="1400" b="1" u="dotted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  			  			</a:t>
                      </a: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3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 (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KM Process)</a:t>
                      </a:r>
                      <a:endParaRPr kumimoji="0" lang="th-TH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วิธีการสู่ความสำเร็จ</a:t>
                      </a:r>
                      <a:endParaRPr kumimoji="0" lang="th-TH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ระยะเวลา</a:t>
                      </a:r>
                      <a:endParaRPr kumimoji="0" lang="th-TH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ผลลัพธ์ที่ได้</a:t>
                      </a:r>
                      <a:endParaRPr kumimoji="0" lang="th-TH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ผู้รับผิดชอบ</a:t>
                      </a:r>
                      <a:endParaRPr kumimoji="0" lang="th-TH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8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kumimoji="0" lang="th-TH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การกำหนดองค์ความรู้หลักที่จำเป็นหรือสำคัญต่องานหรือกิจกรรมของหน่วยงาน และกำหนดเป้าหมายของการจัดการความรู้</a:t>
                      </a:r>
                    </a:p>
                    <a:p>
                      <a:r>
                        <a:rPr lang="th-TH" sz="1600" b="1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600" b="0" i="0" u="none" strike="noStrike" kern="1200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ทบทวนองค์ความรู้หลักที่จำเป็นและ</a:t>
                      </a:r>
                    </a:p>
                    <a:p>
                      <a:r>
                        <a:rPr lang="th-TH" sz="1600" b="0" i="0" u="none" strike="noStrike" kern="1200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สนับสนนุ ประเด็นยุทธ</a:t>
                      </a:r>
                      <a:r>
                        <a:rPr lang="th-TH" sz="1600" b="0" i="0" u="none" strike="noStrike" kern="1200" baseline="0" dirty="0" err="1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ศา</a:t>
                      </a:r>
                      <a:r>
                        <a:rPr lang="th-TH" sz="1600" b="0" i="0" u="none" strike="noStrike" kern="1200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สตร </a:t>
                      </a:r>
                    </a:p>
                    <a:p>
                      <a:r>
                        <a:rPr lang="th-TH" sz="1600" b="0" i="0" u="none" strike="noStrike" kern="1200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- ทบทวนเป้าหมายในแผนการ</a:t>
                      </a:r>
                    </a:p>
                    <a:p>
                      <a:r>
                        <a:rPr lang="th-TH" sz="1600" b="0" i="0" u="none" strike="noStrike" kern="1200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จัดการความรู้</a:t>
                      </a:r>
                    </a:p>
                    <a:p>
                      <a:r>
                        <a:rPr lang="th-TH" sz="1600" b="0" i="0" u="none" strike="noStrike" kern="1200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- คัดเลือกองค์ความรู้ย่อยที่จะนำมา</a:t>
                      </a:r>
                    </a:p>
                    <a:p>
                      <a:r>
                        <a:rPr lang="th-TH" sz="1600" b="0" i="0" u="none" strike="noStrike" kern="1200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จัดการความรู้</a:t>
                      </a:r>
                      <a:endParaRPr lang="en-US" sz="1600" kern="12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 กำหนดกลุ่มเป้าหมายในการแลกเปลี่ยนเรียนรู้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- ประชุมชี้แจงการดำเนินงาน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- ทบทวนหัวข้อแลกเปลี่ยนเรียนรู้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1.2 จัดกลุ่มแลกเปลี่ยนเรียนรู้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(KM) 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และกำหนดประธานกลุ่ม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1.3 กำหนดองค์ความรู้ที่จำเป็นใน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การแลกเปลี่ยนเรียนรู้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ระบุเดือน/ปีที่จะดำเนินกิจกรรม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 ปฏิทินการดำเนินงาน /แผนการจัดการความรู้ จำนวน 1 เรื่อง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2. บุคลากร.....หน่วยงาน....ที่การจัดการความรู้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3. หัวข้อการแลกเปลี่ยนเรียนรู้ของกลุ่มความรู้ เรื่อง ......................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สมาชิกกลุ่ม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KM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AutoShape 109">
            <a:extLst>
              <a:ext uri="{FF2B5EF4-FFF2-40B4-BE49-F238E27FC236}">
                <a16:creationId xmlns:a16="http://schemas.microsoft.com/office/drawing/2014/main" id="{10C55921-8D2B-4883-9B78-CCFFA9BED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912" y="843558"/>
            <a:ext cx="1171575" cy="896326"/>
          </a:xfrm>
          <a:prstGeom prst="wedgeRectCallout">
            <a:avLst>
              <a:gd name="adj1" fmla="val 66855"/>
              <a:gd name="adj2" fmla="val 4187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900" dirty="0">
                <a:solidFill>
                  <a:srgbClr val="000099"/>
                </a:solidFill>
                <a:latin typeface="Tahoma" panose="020B0604030504040204" pitchFamily="34" charset="0"/>
                <a:ea typeface="Arial Unicode MS" pitchFamily="34" charset="-128"/>
                <a:cs typeface="Tahoma" panose="020B0604030504040204" pitchFamily="34" charset="0"/>
              </a:rPr>
              <a:t>ให้ระบุรายละเอียดกิจกรรมหรือสิ่งที่องค์กรจะทำเพื่อให้บรรลุผลในแต่ละขั้นตอน</a:t>
            </a:r>
          </a:p>
        </p:txBody>
      </p:sp>
      <p:sp>
        <p:nvSpPr>
          <p:cNvPr id="6" name="AutoShape 110">
            <a:extLst>
              <a:ext uri="{FF2B5EF4-FFF2-40B4-BE49-F238E27FC236}">
                <a16:creationId xmlns:a16="http://schemas.microsoft.com/office/drawing/2014/main" id="{F96445EE-AB27-474B-8339-92C10AD46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884" y="689533"/>
            <a:ext cx="703262" cy="1001808"/>
          </a:xfrm>
          <a:prstGeom prst="wedgeRectCallout">
            <a:avLst>
              <a:gd name="adj1" fmla="val 73748"/>
              <a:gd name="adj2" fmla="val 4535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900" dirty="0">
                <a:solidFill>
                  <a:srgbClr val="000099"/>
                </a:solidFill>
                <a:latin typeface="Tahoma" panose="020B0604030504040204" pitchFamily="34" charset="0"/>
                <a:ea typeface="Arial Unicode MS" pitchFamily="34" charset="-128"/>
                <a:cs typeface="Tahoma" panose="020B0604030504040204" pitchFamily="34" charset="0"/>
              </a:rPr>
              <a:t>ให้ระบุระยะเวลาของการดำเนินกิจกรรมในแต่ละขั้นตอน</a:t>
            </a:r>
          </a:p>
        </p:txBody>
      </p:sp>
      <p:sp>
        <p:nvSpPr>
          <p:cNvPr id="7" name="AutoShape 112">
            <a:extLst>
              <a:ext uri="{FF2B5EF4-FFF2-40B4-BE49-F238E27FC236}">
                <a16:creationId xmlns:a16="http://schemas.microsoft.com/office/drawing/2014/main" id="{F57AB14B-703D-45AB-9962-234512EAB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9485" y="795015"/>
            <a:ext cx="771180" cy="896326"/>
          </a:xfrm>
          <a:prstGeom prst="wedgeRectCallout">
            <a:avLst>
              <a:gd name="adj1" fmla="val 80013"/>
              <a:gd name="adj2" fmla="val 3696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900" dirty="0">
                <a:solidFill>
                  <a:srgbClr val="000099"/>
                </a:solidFill>
                <a:latin typeface="Tahoma" panose="020B0604030504040204" pitchFamily="34" charset="0"/>
                <a:ea typeface="Arial Unicode MS" pitchFamily="34" charset="-128"/>
                <a:cs typeface="Tahoma" panose="020B0604030504040204" pitchFamily="34" charset="0"/>
              </a:rPr>
              <a:t>ให้ระบุเป้าหมายผลลัพธ์หรือผลสำเร็จของแต่ละกิจกรรม</a:t>
            </a:r>
          </a:p>
        </p:txBody>
      </p:sp>
    </p:spTree>
    <p:extLst>
      <p:ext uri="{BB962C8B-B14F-4D97-AF65-F5344CB8AC3E}">
        <p14:creationId xmlns:p14="http://schemas.microsoft.com/office/powerpoint/2010/main" val="3345314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03819FF3-26B3-42CE-9D39-D47B2D2EB80B}"/>
              </a:ext>
            </a:extLst>
          </p:cNvPr>
          <p:cNvGraphicFramePr>
            <a:graphicFrameLocks noGrp="1"/>
          </p:cNvGraphicFramePr>
          <p:nvPr/>
        </p:nvGraphicFramePr>
        <p:xfrm>
          <a:off x="372508" y="493378"/>
          <a:ext cx="8583562" cy="5058027"/>
        </p:xfrm>
        <a:graphic>
          <a:graphicData uri="http://schemas.openxmlformats.org/drawingml/2006/table">
            <a:tbl>
              <a:tblPr/>
              <a:tblGrid>
                <a:gridCol w="567473">
                  <a:extLst>
                    <a:ext uri="{9D8B030D-6E8A-4147-A177-3AD203B41FA5}">
                      <a16:colId xmlns:a16="http://schemas.microsoft.com/office/drawing/2014/main" val="4128959623"/>
                    </a:ext>
                  </a:extLst>
                </a:gridCol>
                <a:gridCol w="2164079">
                  <a:extLst>
                    <a:ext uri="{9D8B030D-6E8A-4147-A177-3AD203B41FA5}">
                      <a16:colId xmlns:a16="http://schemas.microsoft.com/office/drawing/2014/main" val="1100566080"/>
                    </a:ext>
                  </a:extLst>
                </a:gridCol>
                <a:gridCol w="2096965">
                  <a:extLst>
                    <a:ext uri="{9D8B030D-6E8A-4147-A177-3AD203B41FA5}">
                      <a16:colId xmlns:a16="http://schemas.microsoft.com/office/drawing/2014/main" val="1055404692"/>
                    </a:ext>
                  </a:extLst>
                </a:gridCol>
                <a:gridCol w="856876">
                  <a:extLst>
                    <a:ext uri="{9D8B030D-6E8A-4147-A177-3AD203B41FA5}">
                      <a16:colId xmlns:a16="http://schemas.microsoft.com/office/drawing/2014/main" val="3570461325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657527032"/>
                    </a:ext>
                  </a:extLst>
                </a:gridCol>
                <a:gridCol w="802669">
                  <a:extLst>
                    <a:ext uri="{9D8B030D-6E8A-4147-A177-3AD203B41FA5}">
                      <a16:colId xmlns:a16="http://schemas.microsoft.com/office/drawing/2014/main" val="3088108079"/>
                    </a:ext>
                  </a:extLst>
                </a:gridCol>
              </a:tblGrid>
              <a:tr h="4403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 (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KM Process)</a:t>
                      </a: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วิธีการสู่ความสำเร็จ</a:t>
                      </a: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ระยะเวลา</a:t>
                      </a: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ผลลัพธ์ที่ได้</a:t>
                      </a: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ผู้รับผิดชอบ</a:t>
                      </a: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303231"/>
                  </a:ext>
                </a:extLst>
              </a:tr>
              <a:tr h="21259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การเสาะแสวงหาความรู้ที่ต้องการ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2.1 รวบรวมองค์ความรู้ที่จำเป็น (โดยการหาข้อมูลจากอินเตอร์เน็ต ตำรา คู่มือ ประกาศ หลักเกณฑ์ </a:t>
                      </a:r>
                      <a:r>
                        <a:rPr kumimoji="0" lang="th-TH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ต่างๆ</a:t>
                      </a: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และประสบการณ์ของผู้ปฏิบัติงานจากแหล่งอื่น)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2.2 ความรู้ที่อยู่ในตัวบุคคล (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Tacit Knowledge</a:t>
                      </a:r>
                      <a:r>
                        <a:rPr lang="th-TH" sz="1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 </a:t>
                      </a:r>
                    </a:p>
                    <a:p>
                      <a:r>
                        <a:rPr lang="th-TH" sz="1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- ถอดบทเรียนจากสมาชิกภายในกลุ่ม</a:t>
                      </a:r>
                    </a:p>
                    <a:p>
                      <a:r>
                        <a:rPr lang="th-TH" sz="1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ที่มีประสบการณ์และมีความเชี่ยวชาญ</a:t>
                      </a:r>
                    </a:p>
                    <a:p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- ประชุมกลุ่มย่อยถอดบทเรียนกระบวนการ/วิธีการ ทำงาน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ระบุเดือน/ปีที่จะดำเนินกิจกรรม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ได้องค์ความรู้ของกลุ่ม เพื่อนำไปปรับปรุงกระบวนการ/วิธีการทำงาน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วิธีปฏิบัติ/แนวปฏิบัติ เรื่อง............. จำนวน ......ฉบับ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สมาชิกกลุ่ม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KM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255599"/>
                  </a:ext>
                </a:extLst>
              </a:tr>
              <a:tr h="1920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การปรับปรุง ดัดแปลง ความรู้ บางส่วนให้เหมาะสมต่อการดำเนินงานของหน่วยงาน</a:t>
                      </a:r>
                    </a:p>
                    <a:p>
                      <a:r>
                        <a:rPr lang="th-TH" sz="1400" b="0" i="0" u="none" strike="noStrike" kern="1200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 จัดการความรู้ให้เป็นระบบ</a:t>
                      </a:r>
                    </a:p>
                    <a:p>
                      <a:r>
                        <a:rPr lang="th-TH" sz="1400" b="0" i="0" u="none" strike="noStrike" kern="1200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 ทบทวนผังกระบวนการเดิม</a:t>
                      </a:r>
                    </a:p>
                    <a:p>
                      <a:r>
                        <a:rPr lang="th-TH" sz="1400" b="0" i="0" u="none" strike="noStrike" kern="1200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 ปรับปรุงผังกระบวนการใหม่</a:t>
                      </a:r>
                      <a:endParaRPr lang="en-US" sz="1400" b="1" kern="12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3.1 สกัดความรู้ที่ได้จากการถอดบทเรียน           วิธีปฏิบัติรายบุคคล โดยประชุมกลุ่มย่อยเพื่อสกัดองค์ความรู้จากการถอดบทเรียนวิธีปฏิบัติรายบุคคล</a:t>
                      </a:r>
                    </a:p>
                    <a:p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3.2 </a:t>
                      </a:r>
                      <a: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การปรับปรุง ดัดแปลง ความรู้บางส่วนให้เหมาะสมต่อการดำเนินงานของหน่วยงาน โดยนำองค์ความรู้จากข้อ 3.1 มาปรับปรุง ดัดแปลง ให้เหมาะสมต่อการนำไปปฏิบัติเรียบเรียงเป็นเอกสาร หรือสื่อสารสนเทศ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ระบุเดือน/ปีที่จะดำเนินกิจกรรม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 สรุปองค์ความรู้ เรื่อง ...............................ที่ผ่านการสกัด (ปรับปรุง ดัดแปลง) จากสมาชิกในกลุ่ม และที่สามารถนำไปปฏิบัติได้ </a:t>
                      </a:r>
                    </a:p>
                    <a:p>
                      <a:r>
                        <a:rPr lang="th-TH" sz="1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จำนวน ...ฉบับ</a:t>
                      </a:r>
                    </a:p>
                    <a:p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2. คู่มือกระบวนการปฏิบัติงาน.....................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จำนวน 1 เล่ม</a:t>
                      </a:r>
                    </a:p>
                    <a:p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สมาชิกกลุ่ม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KM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3427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623574"/>
      </p:ext>
    </p:extLst>
  </p:cSld>
  <p:clrMapOvr>
    <a:masterClrMapping/>
  </p:clrMapOvr>
  <p:transition spd="slow"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03819FF3-26B3-42CE-9D39-D47B2D2EB80B}"/>
              </a:ext>
            </a:extLst>
          </p:cNvPr>
          <p:cNvGraphicFramePr>
            <a:graphicFrameLocks noGrp="1"/>
          </p:cNvGraphicFramePr>
          <p:nvPr/>
        </p:nvGraphicFramePr>
        <p:xfrm>
          <a:off x="362983" y="264778"/>
          <a:ext cx="8583562" cy="4887339"/>
        </p:xfrm>
        <a:graphic>
          <a:graphicData uri="http://schemas.openxmlformats.org/drawingml/2006/table">
            <a:tbl>
              <a:tblPr/>
              <a:tblGrid>
                <a:gridCol w="567473">
                  <a:extLst>
                    <a:ext uri="{9D8B030D-6E8A-4147-A177-3AD203B41FA5}">
                      <a16:colId xmlns:a16="http://schemas.microsoft.com/office/drawing/2014/main" val="4128959623"/>
                    </a:ext>
                  </a:extLst>
                </a:gridCol>
                <a:gridCol w="2164079">
                  <a:extLst>
                    <a:ext uri="{9D8B030D-6E8A-4147-A177-3AD203B41FA5}">
                      <a16:colId xmlns:a16="http://schemas.microsoft.com/office/drawing/2014/main" val="1100566080"/>
                    </a:ext>
                  </a:extLst>
                </a:gridCol>
                <a:gridCol w="2096965">
                  <a:extLst>
                    <a:ext uri="{9D8B030D-6E8A-4147-A177-3AD203B41FA5}">
                      <a16:colId xmlns:a16="http://schemas.microsoft.com/office/drawing/2014/main" val="1055404692"/>
                    </a:ext>
                  </a:extLst>
                </a:gridCol>
                <a:gridCol w="856876">
                  <a:extLst>
                    <a:ext uri="{9D8B030D-6E8A-4147-A177-3AD203B41FA5}">
                      <a16:colId xmlns:a16="http://schemas.microsoft.com/office/drawing/2014/main" val="3570461325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657527032"/>
                    </a:ext>
                  </a:extLst>
                </a:gridCol>
                <a:gridCol w="802669">
                  <a:extLst>
                    <a:ext uri="{9D8B030D-6E8A-4147-A177-3AD203B41FA5}">
                      <a16:colId xmlns:a16="http://schemas.microsoft.com/office/drawing/2014/main" val="3088108079"/>
                    </a:ext>
                  </a:extLst>
                </a:gridCol>
              </a:tblGrid>
              <a:tr h="4403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 (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KM Process)</a:t>
                      </a: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วิธีการสู่ความสำเร็จ</a:t>
                      </a: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ระยะเวลา</a:t>
                      </a: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ผลลัพธ์ที่ได้</a:t>
                      </a: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ผู้รับผิดชอบ</a:t>
                      </a: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303231"/>
                  </a:ext>
                </a:extLst>
              </a:tr>
              <a:tr h="2331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การนำความรู้ที่ได้จากการจัดการความรู้</a:t>
                      </a:r>
                    </a:p>
                    <a:p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มาปรับใช้ในการปฏิบัติงานจริง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4.1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สมาชิกกลุ่มทดลองนำองค์ความรู้เรื่อง…………..ที่ได้จากข้อ 3 ไปใช้ในการปฏิบัติงานจริง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4.2 ประชุมแลกเปลี่ยนเรียนรู้ ติดตามและประเมินผลกับผู้ที่นำความรู้ไปใช้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4.3 รายงานผลการนำไปใช้ และรายงานผลการแลกเปลี่ยนเรียนรู้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ระบุเดือน/ปีที่จะดำเนินกิจกรรม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สรุปผลการนำองค์ความรู้เรื่อง......................... ไปปฏิบัติ จำนวน ... ฉบับ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- เพิ่มประสิทธิภาพในการทำงานเกี่ยวกับเรื่อง...............................อย่างไร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- บุคลากรมีความรู้ สามารถนำความรู้ไปใช้ประโยชน์ เรื่อง ..................................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ไม่น้อยกว่าร้อยละ 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- ร้อยละความพึงพอใจ ร้อยละ 85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-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ผลการนำไปใช้ และรายงานผลการแลกเปลี่ยนเรียนรู้</a:t>
                      </a:r>
                      <a:endParaRPr kumimoji="0" 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สมาชิกกลุ่ม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KM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8273878"/>
                  </a:ext>
                </a:extLst>
              </a:tr>
              <a:tr h="1755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การนำประสบการณ์จากการทำงานและ</a:t>
                      </a:r>
                    </a:p>
                    <a:p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การประยุกต์ใช้ความรู้มาแลกเปลี่ยนเรียนรู้ </a:t>
                      </a:r>
                    </a:p>
                    <a:p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และสกัดออกมาเป็นขุมความรู้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5.1 ประชุมกลุ่มย่อยแลกเปลี่ยนความรู้หลังจากที่นำองค์ความรู้ เรื่อง.......................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ไปปฏิบัติ</a:t>
                      </a:r>
                    </a:p>
                    <a:p>
                      <a:r>
                        <a:rPr kumimoji="0" 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5.2 </a:t>
                      </a:r>
                      <a:r>
                        <a:rPr lang="th-TH" sz="1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สรุปประเด็นความรู้ที่ได้เป็นลายลักษณ์อักษรทบทวนความถูกต้องทันสมัยและเผยแพร่</a:t>
                      </a:r>
                    </a:p>
                    <a:p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5.3 </a:t>
                      </a:r>
                      <a:r>
                        <a:rPr lang="th-TH" sz="1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ปรับปรุง /พัฒนา กระบวนการ และจัดทำคู่มือกระบวนการที่ได้รับการพัฒนา</a:t>
                      </a:r>
                      <a:endParaRPr kumimoji="0" 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ระบุเดือน/ปีที่จะดำเนินกิจกรรม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จัดทำรายงานสรุปองค์ความรู้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เรื่อง.................................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รายงาน/เอกสารการประชุมกลุ่มย่อย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มีกิจกรรมแลกเปลี่ยนเรียนรู้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ไม่น้อยกว่า 1 กิจกรรม</a:t>
                      </a:r>
                    </a:p>
                    <a:p>
                      <a:r>
                        <a:rPr kumimoji="0" 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คู่มือกระบวนการปฏิบัติงาน.....................</a:t>
                      </a:r>
                    </a:p>
                    <a:p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(ฉบับปรับปรุง) </a:t>
                      </a:r>
                      <a:r>
                        <a:rPr lang="th-TH" sz="1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จำนวน 1 เล่ม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สมาชิกกลุ่ม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KM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069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095894"/>
      </p:ext>
    </p:extLst>
  </p:cSld>
  <p:clrMapOvr>
    <a:masterClrMapping/>
  </p:clrMapOvr>
  <p:transition spd="slow"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03819FF3-26B3-42CE-9D39-D47B2D2EB80B}"/>
              </a:ext>
            </a:extLst>
          </p:cNvPr>
          <p:cNvGraphicFramePr>
            <a:graphicFrameLocks noGrp="1"/>
          </p:cNvGraphicFramePr>
          <p:nvPr/>
        </p:nvGraphicFramePr>
        <p:xfrm>
          <a:off x="362983" y="379078"/>
          <a:ext cx="8583562" cy="2215775"/>
        </p:xfrm>
        <a:graphic>
          <a:graphicData uri="http://schemas.openxmlformats.org/drawingml/2006/table">
            <a:tbl>
              <a:tblPr/>
              <a:tblGrid>
                <a:gridCol w="567473">
                  <a:extLst>
                    <a:ext uri="{9D8B030D-6E8A-4147-A177-3AD203B41FA5}">
                      <a16:colId xmlns:a16="http://schemas.microsoft.com/office/drawing/2014/main" val="4128959623"/>
                    </a:ext>
                  </a:extLst>
                </a:gridCol>
                <a:gridCol w="2164079">
                  <a:extLst>
                    <a:ext uri="{9D8B030D-6E8A-4147-A177-3AD203B41FA5}">
                      <a16:colId xmlns:a16="http://schemas.microsoft.com/office/drawing/2014/main" val="1100566080"/>
                    </a:ext>
                  </a:extLst>
                </a:gridCol>
                <a:gridCol w="2096965">
                  <a:extLst>
                    <a:ext uri="{9D8B030D-6E8A-4147-A177-3AD203B41FA5}">
                      <a16:colId xmlns:a16="http://schemas.microsoft.com/office/drawing/2014/main" val="1055404692"/>
                    </a:ext>
                  </a:extLst>
                </a:gridCol>
                <a:gridCol w="856876">
                  <a:extLst>
                    <a:ext uri="{9D8B030D-6E8A-4147-A177-3AD203B41FA5}">
                      <a16:colId xmlns:a16="http://schemas.microsoft.com/office/drawing/2014/main" val="3570461325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657527032"/>
                    </a:ext>
                  </a:extLst>
                </a:gridCol>
                <a:gridCol w="802669">
                  <a:extLst>
                    <a:ext uri="{9D8B030D-6E8A-4147-A177-3AD203B41FA5}">
                      <a16:colId xmlns:a16="http://schemas.microsoft.com/office/drawing/2014/main" val="3088108079"/>
                    </a:ext>
                  </a:extLst>
                </a:gridCol>
              </a:tblGrid>
              <a:tr h="4403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 (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KM Process)</a:t>
                      </a: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วิธีการสู่ความสำเร็จ</a:t>
                      </a: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ระยะเวลา</a:t>
                      </a: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ผลลัพธ์ที่ได้</a:t>
                      </a: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ผู้รับผิดชอบ</a:t>
                      </a: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303231"/>
                  </a:ext>
                </a:extLst>
              </a:tr>
              <a:tr h="17144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การรวบรวมความรู้และจัดเก็บอย่างเป็นระบบโดยเผยแพร่ออกมาเป็นลายลักษณ์อักษร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6.1 จัดทำรายงานสรุปผลการดำเนินงานของกลุ่ม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6.2 เข้าร่วมกิจกรรม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SHARE &amp; LEARN </a:t>
                      </a:r>
                      <a: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แลกเปลี่ยนเรียนรู้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6.3 เผยแพร่องค์ความรู้การจัดการองค์ความรู้เรื่อง............................ให้บุคลากรที่เกี่ยวข้องและที่สนใจทั้งในหน่วยงานและนอกหน่วยงานนำไปปฏิบัติ</a:t>
                      </a:r>
                      <a:endParaRPr kumimoji="0" 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ระบุเดือน/ปีที่จะดำเนินกิจกรรม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 ช่องทางการเผยแพร่องค์ความรู้</a:t>
                      </a:r>
                    </a:p>
                    <a:p>
                      <a:r>
                        <a:rPr lang="th-TH" sz="1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ไม่น้อยกว่า 2 แหล่ง/ช่องทาง</a:t>
                      </a:r>
                    </a:p>
                    <a:p>
                      <a:r>
                        <a:rPr lang="th-TH" sz="1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2. รายงานผลการจัดการความรู้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KM</a:t>
                      </a:r>
                      <a:endParaRPr kumimoji="0" 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สมาชิกกลุ่ม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KM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2826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192450"/>
      </p:ext>
    </p:extLst>
  </p:cSld>
  <p:clrMapOvr>
    <a:masterClrMapping/>
  </p:clrMapOvr>
  <p:transition spd="slow"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</a:t>
            </a:r>
          </a:p>
          <a:p>
            <a:pPr lvl="0"/>
            <a:r>
              <a:rPr lang="en-US" altLang="ko-KR" dirty="0"/>
              <a:t>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EFD8B320-58E8-4B0F-8C2D-77D9AD91965B}"/>
              </a:ext>
            </a:extLst>
          </p:cNvPr>
          <p:cNvSpPr/>
          <p:nvPr/>
        </p:nvSpPr>
        <p:spPr>
          <a:xfrm>
            <a:off x="431776" y="2006727"/>
            <a:ext cx="8550832" cy="868538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DE964A5F-E6DE-4554-BD84-3D31ADC4644A}"/>
              </a:ext>
            </a:extLst>
          </p:cNvPr>
          <p:cNvSpPr txBox="1"/>
          <p:nvPr/>
        </p:nvSpPr>
        <p:spPr>
          <a:xfrm>
            <a:off x="935360" y="2171640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เตรียมความพร้อมในการเข้าร่วมจัดนิทรรศการ มหาวิทยาลัยราชภัฏสกลนคร ประจำปีงบประมาณ พ.ศ. 2564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9AC976C7-F06E-4DF7-B9D4-CF79A6307395}"/>
              </a:ext>
            </a:extLst>
          </p:cNvPr>
          <p:cNvSpPr/>
          <p:nvPr/>
        </p:nvSpPr>
        <p:spPr>
          <a:xfrm>
            <a:off x="35496" y="2027625"/>
            <a:ext cx="810208" cy="84764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9EB94E24-97DC-4228-B6DC-979AEDA9D7A7}"/>
              </a:ext>
            </a:extLst>
          </p:cNvPr>
          <p:cNvSpPr txBox="1">
            <a:spLocks/>
          </p:cNvSpPr>
          <p:nvPr/>
        </p:nvSpPr>
        <p:spPr>
          <a:xfrm>
            <a:off x="3275856" y="-236562"/>
            <a:ext cx="2160240" cy="638174"/>
          </a:xfrm>
          <a:solidFill>
            <a:srgbClr val="FFFF00"/>
          </a:solidFill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ประเด็น</a:t>
            </a:r>
            <a:b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b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b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AEF15F59-6BB5-46A9-A4C4-2436C1618CB7}"/>
              </a:ext>
            </a:extLst>
          </p:cNvPr>
          <p:cNvSpPr/>
          <p:nvPr/>
        </p:nvSpPr>
        <p:spPr>
          <a:xfrm>
            <a:off x="557672" y="3104495"/>
            <a:ext cx="8424936" cy="868538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9DC19EBB-9425-4069-9F16-9B65082D1803}"/>
              </a:ext>
            </a:extLst>
          </p:cNvPr>
          <p:cNvSpPr txBox="1"/>
          <p:nvPr/>
        </p:nvSpPr>
        <p:spPr>
          <a:xfrm>
            <a:off x="971600" y="3267730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จัดทำแผนการจัดการความรู้ของหน่วยงาน ประจำปีงบประมาณ พ.ศ. 2565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วงรี 12">
            <a:extLst>
              <a:ext uri="{FF2B5EF4-FFF2-40B4-BE49-F238E27FC236}">
                <a16:creationId xmlns:a16="http://schemas.microsoft.com/office/drawing/2014/main" id="{27B719B6-A94C-40F7-B15A-D6D65513F924}"/>
              </a:ext>
            </a:extLst>
          </p:cNvPr>
          <p:cNvSpPr/>
          <p:nvPr/>
        </p:nvSpPr>
        <p:spPr>
          <a:xfrm>
            <a:off x="123960" y="3125393"/>
            <a:ext cx="847640" cy="84764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56C9657C-7273-4480-B239-CDB2BEBA0FA1}"/>
              </a:ext>
            </a:extLst>
          </p:cNvPr>
          <p:cNvSpPr/>
          <p:nvPr/>
        </p:nvSpPr>
        <p:spPr>
          <a:xfrm>
            <a:off x="431776" y="929857"/>
            <a:ext cx="8550832" cy="868538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วงรี 14">
            <a:extLst>
              <a:ext uri="{FF2B5EF4-FFF2-40B4-BE49-F238E27FC236}">
                <a16:creationId xmlns:a16="http://schemas.microsoft.com/office/drawing/2014/main" id="{ADEB7687-E004-40BD-A43F-0054F7BE7BDD}"/>
              </a:ext>
            </a:extLst>
          </p:cNvPr>
          <p:cNvSpPr/>
          <p:nvPr/>
        </p:nvSpPr>
        <p:spPr>
          <a:xfrm>
            <a:off x="-1936" y="950755"/>
            <a:ext cx="847640" cy="84764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59E71F96-2DA7-44AF-B0BC-D5190010B534}"/>
              </a:ext>
            </a:extLst>
          </p:cNvPr>
          <p:cNvSpPr txBox="1"/>
          <p:nvPr/>
        </p:nvSpPr>
        <p:spPr>
          <a:xfrm>
            <a:off x="935360" y="1164071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ติดตามการรายงานแผนการจัดการความรู้ ประจำปีงบประมาณ พ.ศ. 2564 รอบ 12 เดือน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3124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E45DACF2-0911-4E0D-9368-4C98C06C0305}"/>
              </a:ext>
            </a:extLst>
          </p:cNvPr>
          <p:cNvSpPr/>
          <p:nvPr/>
        </p:nvSpPr>
        <p:spPr>
          <a:xfrm>
            <a:off x="31600" y="-9498"/>
            <a:ext cx="9112400" cy="565024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238CDF55-3AF8-4FF9-A218-DD5D7933B119}"/>
              </a:ext>
            </a:extLst>
          </p:cNvPr>
          <p:cNvSpPr txBox="1"/>
          <p:nvPr/>
        </p:nvSpPr>
        <p:spPr>
          <a:xfrm>
            <a:off x="611560" y="103355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ติดตามการรายงานแผนการจัดการความรู้ ประจำปีงบประมาณ พ.ศ. 2564 รอบ 12 เดือน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4B7CCE04-18CC-4195-B7BC-1D7C140A579F}"/>
              </a:ext>
            </a:extLst>
          </p:cNvPr>
          <p:cNvSpPr/>
          <p:nvPr/>
        </p:nvSpPr>
        <p:spPr>
          <a:xfrm>
            <a:off x="33832" y="20898"/>
            <a:ext cx="577728" cy="53462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E01F157-1026-4B33-A97B-F567CD884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669576"/>
            <a:ext cx="6473407" cy="4289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A397E164-3392-42BF-A055-EF3CBB4B1223}"/>
              </a:ext>
            </a:extLst>
          </p:cNvPr>
          <p:cNvSpPr txBox="1"/>
          <p:nvPr/>
        </p:nvSpPr>
        <p:spPr>
          <a:xfrm>
            <a:off x="1616015" y="4150758"/>
            <a:ext cx="56166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กำหนดส่ง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 วันอังคาร 28 ธันวาคม 2564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(ส่งกองนโยบายและแผน)</a:t>
            </a:r>
          </a:p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ดาวน์โหลดแบบฟอร์ม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https://po.snru.ac.th/th/topics/3868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44695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E45DACF2-0911-4E0D-9368-4C98C06C0305}"/>
              </a:ext>
            </a:extLst>
          </p:cNvPr>
          <p:cNvSpPr/>
          <p:nvPr/>
        </p:nvSpPr>
        <p:spPr>
          <a:xfrm>
            <a:off x="31600" y="-9498"/>
            <a:ext cx="9112400" cy="565024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238CDF55-3AF8-4FF9-A218-DD5D7933B119}"/>
              </a:ext>
            </a:extLst>
          </p:cNvPr>
          <p:cNvSpPr txBox="1"/>
          <p:nvPr/>
        </p:nvSpPr>
        <p:spPr>
          <a:xfrm>
            <a:off x="611560" y="103355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เตรียมความพร้อมในการเข้าร่วมจัดนิทรรศการ มหาวิทยาลัยราชภัฏสกลนคร ประจำปีงบประมาณ พ.ศ. 2564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4B7CCE04-18CC-4195-B7BC-1D7C140A579F}"/>
              </a:ext>
            </a:extLst>
          </p:cNvPr>
          <p:cNvSpPr/>
          <p:nvPr/>
        </p:nvSpPr>
        <p:spPr>
          <a:xfrm>
            <a:off x="33832" y="20898"/>
            <a:ext cx="577728" cy="53462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E498CB2-B4F1-4476-87ED-12233F0AC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612628"/>
            <a:ext cx="3147834" cy="4299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7FD07D6F-2B74-46A9-872F-8AA626499F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5922"/>
            <a:ext cx="3245321" cy="4388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0115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E45DACF2-0911-4E0D-9368-4C98C06C0305}"/>
              </a:ext>
            </a:extLst>
          </p:cNvPr>
          <p:cNvSpPr/>
          <p:nvPr/>
        </p:nvSpPr>
        <p:spPr>
          <a:xfrm>
            <a:off x="31600" y="-9498"/>
            <a:ext cx="9112400" cy="565024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238CDF55-3AF8-4FF9-A218-DD5D7933B119}"/>
              </a:ext>
            </a:extLst>
          </p:cNvPr>
          <p:cNvSpPr txBox="1"/>
          <p:nvPr/>
        </p:nvSpPr>
        <p:spPr>
          <a:xfrm>
            <a:off x="611560" y="103355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เตรียมความพร้อมในการเข้าร่วมจัดนิทรรศการ มหาวิทยาลัยราชภัฏสกลนคร ประจำปีงบประมาณ พ.ศ. 2564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4B7CCE04-18CC-4195-B7BC-1D7C140A579F}"/>
              </a:ext>
            </a:extLst>
          </p:cNvPr>
          <p:cNvSpPr/>
          <p:nvPr/>
        </p:nvSpPr>
        <p:spPr>
          <a:xfrm>
            <a:off x="33832" y="20898"/>
            <a:ext cx="577728" cy="53462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620811A2-D1A3-4E1A-83A1-0A55BA23C40D}"/>
              </a:ext>
            </a:extLst>
          </p:cNvPr>
          <p:cNvSpPr txBox="1"/>
          <p:nvPr/>
        </p:nvSpPr>
        <p:spPr>
          <a:xfrm>
            <a:off x="6272336" y="766533"/>
            <a:ext cx="2664296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สิ่งที่ต้องดำเนินการ 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600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1. แบบฟอร์มส่งผลงานเข้าร่วมจัดนิทรรศการและประกวด </a:t>
            </a:r>
            <a:r>
              <a:rPr lang="th-TH" sz="1600" b="0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(ส่ง 28 ธ.ค. 64) </a:t>
            </a:r>
            <a:endParaRPr lang="th-TH" sz="16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600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2. แบบฟอร์มเปิดสิทธิ์ </a:t>
            </a:r>
            <a:r>
              <a:rPr lang="th-TH" sz="1600" b="0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(ส่ง 28 ธ.ค. 64)</a:t>
            </a:r>
            <a:br>
              <a:rPr lang="th-TH" sz="1600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3. แบบฟอร์มการนำเสนอแนวปฏิบัติที่ดี </a:t>
            </a:r>
            <a:br>
              <a:rPr lang="th-TH" sz="1600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1600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Good Practice) 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600" b="0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ส่ง 28 ธ.ค. 64) 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74EE0792-1A31-4C70-8A85-2A5319B442B0}"/>
              </a:ext>
            </a:extLst>
          </p:cNvPr>
          <p:cNvSpPr txBox="1"/>
          <p:nvPr/>
        </p:nvSpPr>
        <p:spPr>
          <a:xfrm>
            <a:off x="179512" y="771550"/>
            <a:ext cx="2592288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600" b="1" dirty="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องค์ความรู้ที่ได้รับคัดเลือก </a:t>
            </a:r>
          </a:p>
          <a:p>
            <a:r>
              <a:rPr lang="th-TH" sz="16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1.  ระบบแจ้งซ่อมออนไลน์ </a:t>
            </a:r>
            <a:br>
              <a:rPr lang="th-TH" sz="16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6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ผู้รับผิดชอบ </a:t>
            </a:r>
            <a:r>
              <a:rPr lang="en-US" sz="16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</a:t>
            </a:r>
            <a:r>
              <a:rPr lang="en-US" sz="16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16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งานอาคารสถานที่และยานพาหนะ</a:t>
            </a:r>
            <a:r>
              <a:rPr lang="th-TH" sz="16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</a:p>
          <a:p>
            <a:r>
              <a:rPr lang="th-TH" sz="16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2. กระบวนการสร้างวิศวกรสังคม มหาวิทยาลัยราชภัฏสกลนคร </a:t>
            </a:r>
          </a:p>
          <a:p>
            <a:r>
              <a:rPr lang="th-TH" sz="16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ผู้รับผิดชอบ </a:t>
            </a:r>
            <a:r>
              <a:rPr lang="en-US" sz="16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</a:t>
            </a:r>
            <a:r>
              <a:rPr lang="en-US" sz="16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16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กองพัฒนานักศึกษา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43D31CE5-5936-43D6-B893-184B6FFA5CA7}"/>
              </a:ext>
            </a:extLst>
          </p:cNvPr>
          <p:cNvSpPr txBox="1"/>
          <p:nvPr/>
        </p:nvSpPr>
        <p:spPr>
          <a:xfrm>
            <a:off x="3167844" y="1563638"/>
            <a:ext cx="2664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KM </a:t>
            </a:r>
          </a:p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สำนักงานอธิการบดี</a:t>
            </a:r>
            <a:b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</a:t>
            </a:r>
          </a:p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พ.ศ. 2564</a:t>
            </a:r>
          </a:p>
        </p:txBody>
      </p:sp>
      <p:sp>
        <p:nvSpPr>
          <p:cNvPr id="10" name="ลูกศร: ขวาท้ายขีด 9">
            <a:extLst>
              <a:ext uri="{FF2B5EF4-FFF2-40B4-BE49-F238E27FC236}">
                <a16:creationId xmlns:a16="http://schemas.microsoft.com/office/drawing/2014/main" id="{D2B041DF-4502-4A0B-ADDA-F8FAF684A34D}"/>
              </a:ext>
            </a:extLst>
          </p:cNvPr>
          <p:cNvSpPr/>
          <p:nvPr/>
        </p:nvSpPr>
        <p:spPr>
          <a:xfrm rot="12810655">
            <a:off x="2771800" y="1635646"/>
            <a:ext cx="648072" cy="360040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4665A8ED-7280-48E5-8EC4-89C94B970F76}"/>
              </a:ext>
            </a:extLst>
          </p:cNvPr>
          <p:cNvSpPr txBox="1"/>
          <p:nvPr/>
        </p:nvSpPr>
        <p:spPr>
          <a:xfrm>
            <a:off x="6228184" y="3076661"/>
            <a:ext cx="2664296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i="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ตัวอย่างการจัดนิทรรศการของปีที่ผ่านมา</a:t>
            </a:r>
          </a:p>
        </p:txBody>
      </p:sp>
      <p:sp>
        <p:nvSpPr>
          <p:cNvPr id="12" name="ลูกศร: ขวาท้ายขีด 11">
            <a:extLst>
              <a:ext uri="{FF2B5EF4-FFF2-40B4-BE49-F238E27FC236}">
                <a16:creationId xmlns:a16="http://schemas.microsoft.com/office/drawing/2014/main" id="{C7EBD164-D7E5-4B62-8ECA-FE7B94E19F57}"/>
              </a:ext>
            </a:extLst>
          </p:cNvPr>
          <p:cNvSpPr/>
          <p:nvPr/>
        </p:nvSpPr>
        <p:spPr>
          <a:xfrm rot="21131192">
            <a:off x="5602800" y="1740161"/>
            <a:ext cx="648072" cy="360040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ลูกศร: ขวาท้ายขีด 12">
            <a:extLst>
              <a:ext uri="{FF2B5EF4-FFF2-40B4-BE49-F238E27FC236}">
                <a16:creationId xmlns:a16="http://schemas.microsoft.com/office/drawing/2014/main" id="{4AAAB1E8-A1FA-4A18-ADAD-A7332E8EEF30}"/>
              </a:ext>
            </a:extLst>
          </p:cNvPr>
          <p:cNvSpPr/>
          <p:nvPr/>
        </p:nvSpPr>
        <p:spPr>
          <a:xfrm rot="1838790">
            <a:off x="5382701" y="3201946"/>
            <a:ext cx="648072" cy="360040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วงรี 13">
            <a:extLst>
              <a:ext uri="{FF2B5EF4-FFF2-40B4-BE49-F238E27FC236}">
                <a16:creationId xmlns:a16="http://schemas.microsoft.com/office/drawing/2014/main" id="{B65B5E2A-D2BA-42BC-9126-E51F2460785F}"/>
              </a:ext>
            </a:extLst>
          </p:cNvPr>
          <p:cNvSpPr/>
          <p:nvPr/>
        </p:nvSpPr>
        <p:spPr>
          <a:xfrm>
            <a:off x="5508104" y="3520675"/>
            <a:ext cx="1728192" cy="1368152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วงรี 14">
            <a:extLst>
              <a:ext uri="{FF2B5EF4-FFF2-40B4-BE49-F238E27FC236}">
                <a16:creationId xmlns:a16="http://schemas.microsoft.com/office/drawing/2014/main" id="{E9181D66-8E1C-4E67-B895-D7B0F69AD7B3}"/>
              </a:ext>
            </a:extLst>
          </p:cNvPr>
          <p:cNvSpPr/>
          <p:nvPr/>
        </p:nvSpPr>
        <p:spPr>
          <a:xfrm>
            <a:off x="7308304" y="3471607"/>
            <a:ext cx="1728192" cy="1368152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ลูกศร: ขวาท้ายขีด 15">
            <a:extLst>
              <a:ext uri="{FF2B5EF4-FFF2-40B4-BE49-F238E27FC236}">
                <a16:creationId xmlns:a16="http://schemas.microsoft.com/office/drawing/2014/main" id="{4A00F803-9DBD-4C73-B6AC-6F3EED81D595}"/>
              </a:ext>
            </a:extLst>
          </p:cNvPr>
          <p:cNvSpPr/>
          <p:nvPr/>
        </p:nvSpPr>
        <p:spPr>
          <a:xfrm rot="7614339">
            <a:off x="2868760" y="3363603"/>
            <a:ext cx="648072" cy="360040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2D3958A6-7B14-4BB9-B796-DEB0369EACB6}"/>
              </a:ext>
            </a:extLst>
          </p:cNvPr>
          <p:cNvSpPr txBox="1"/>
          <p:nvPr/>
        </p:nvSpPr>
        <p:spPr>
          <a:xfrm>
            <a:off x="251520" y="2931790"/>
            <a:ext cx="2664296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การออกแบบป้ายนิทรรศการ</a:t>
            </a:r>
            <a:b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หน่วยงานที่รับผิดชอบ จะต้องดำเนินการส่งข้อมูลให้กับงานประชาสัมพันธ์เพื่อออกแบบป้ายไวนิลนิทรรศการให้ ขนาด 100*120 </a:t>
            </a:r>
            <a: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cm</a:t>
            </a:r>
            <a:endParaRPr lang="th-TH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b="0" i="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กำหนดภายในวันที่........................</a:t>
            </a:r>
          </a:p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หน่วยงานจะต้องทำชุดเบิกจ่ายเองเมื่อสิ้นสุดการดำเนินงาน</a:t>
            </a:r>
            <a:b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หน่วยงานจะต้องเตรียมสถานที่</a:t>
            </a:r>
            <a:endParaRPr lang="th-TH" sz="1600" b="0" i="0" dirty="0"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2775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E45DACF2-0911-4E0D-9368-4C98C06C0305}"/>
              </a:ext>
            </a:extLst>
          </p:cNvPr>
          <p:cNvSpPr/>
          <p:nvPr/>
        </p:nvSpPr>
        <p:spPr>
          <a:xfrm>
            <a:off x="31600" y="-9498"/>
            <a:ext cx="9112400" cy="565024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238CDF55-3AF8-4FF9-A218-DD5D7933B119}"/>
              </a:ext>
            </a:extLst>
          </p:cNvPr>
          <p:cNvSpPr txBox="1"/>
          <p:nvPr/>
        </p:nvSpPr>
        <p:spPr>
          <a:xfrm>
            <a:off x="611560" y="103355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เตรียมความพร้อมในการเข้าร่วมจัดนิทรรศการ มหาวิทยาลัยราชภัฏสกลนคร ประจำปีงบประมาณ พ.ศ. 2564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4B7CCE04-18CC-4195-B7BC-1D7C140A579F}"/>
              </a:ext>
            </a:extLst>
          </p:cNvPr>
          <p:cNvSpPr/>
          <p:nvPr/>
        </p:nvSpPr>
        <p:spPr>
          <a:xfrm>
            <a:off x="33832" y="20898"/>
            <a:ext cx="577728" cy="53462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5B2B260-B586-4F3F-A1A0-478AE3B6E6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52383"/>
            <a:ext cx="2582315" cy="1721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91B01446-D6D6-4456-AADC-0F3083B57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914" y="2715766"/>
            <a:ext cx="3097967" cy="2064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5CE144A3-FD42-4F20-B8DC-A8985219CC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81" y="697786"/>
            <a:ext cx="2849175" cy="1898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2BC676F0-6F78-4101-987C-6C3D1D72B8D4}"/>
              </a:ext>
            </a:extLst>
          </p:cNvPr>
          <p:cNvSpPr txBox="1"/>
          <p:nvPr/>
        </p:nvSpPr>
        <p:spPr>
          <a:xfrm>
            <a:off x="3255652" y="476448"/>
            <a:ext cx="2664296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i="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ตัวอย่างการจัดนิทรรศการของปี 2564</a:t>
            </a:r>
          </a:p>
        </p:txBody>
      </p:sp>
    </p:spTree>
    <p:extLst>
      <p:ext uri="{BB962C8B-B14F-4D97-AF65-F5344CB8AC3E}">
        <p14:creationId xmlns:p14="http://schemas.microsoft.com/office/powerpoint/2010/main" val="1944380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>
            <a:extLst>
              <a:ext uri="{FF2B5EF4-FFF2-40B4-BE49-F238E27FC236}">
                <a16:creationId xmlns:a16="http://schemas.microsoft.com/office/drawing/2014/main" id="{6F434875-D450-46C7-B327-E6B27588EC36}"/>
              </a:ext>
            </a:extLst>
          </p:cNvPr>
          <p:cNvSpPr txBox="1">
            <a:spLocks/>
          </p:cNvSpPr>
          <p:nvPr/>
        </p:nvSpPr>
        <p:spPr bwMode="auto">
          <a:xfrm>
            <a:off x="10045699" y="6350025"/>
            <a:ext cx="520269" cy="34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0AF0E09-EA0B-4BC2-BD82-7507924CADD0}" type="slidenum">
              <a:rPr lang="th-TH" sz="2000" b="1">
                <a:latin typeface="TH SarabunPSK" pitchFamily="34" charset="-34"/>
                <a:cs typeface="TH SarabunPSK" pitchFamily="34" charset="-34"/>
              </a:rPr>
              <a:pPr algn="r"/>
              <a:t>7</a:t>
            </a:fld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8006C6B-9CB2-4552-92DC-86986F536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49618"/>
            <a:ext cx="2443560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951834BE-72CE-4394-8708-7E53F4577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627534"/>
            <a:ext cx="2580246" cy="2946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974E5DF1-83EA-4919-B9CF-08D374101EA8}"/>
              </a:ext>
            </a:extLst>
          </p:cNvPr>
          <p:cNvSpPr/>
          <p:nvPr/>
        </p:nvSpPr>
        <p:spPr>
          <a:xfrm>
            <a:off x="0" y="0"/>
            <a:ext cx="9144000" cy="41151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เอกสารที่หน่วยงานผู้จัดนิทรรศการจะต้องดำเนินการมีดังนี้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282BAFE6-EC6A-4925-8D81-3AB6A82AF0F7}"/>
              </a:ext>
            </a:extLst>
          </p:cNvPr>
          <p:cNvSpPr txBox="1"/>
          <p:nvPr/>
        </p:nvSpPr>
        <p:spPr>
          <a:xfrm>
            <a:off x="1619672" y="4270716"/>
            <a:ext cx="56166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กำหนดส่ง ภายใน วันอังคาร 28 ธันวาคม 2564 (ส่งกองนโยบายและแผน)</a:t>
            </a:r>
          </a:p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ดาวน์โหลดแบบฟอร์ม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https://plan.snru.ac.th/topics/18992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19B145E9-7E88-4E8D-A930-190BF4ED8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627534"/>
            <a:ext cx="3248769" cy="2946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วงรี 13">
            <a:extLst>
              <a:ext uri="{FF2B5EF4-FFF2-40B4-BE49-F238E27FC236}">
                <a16:creationId xmlns:a16="http://schemas.microsoft.com/office/drawing/2014/main" id="{7775A424-3A3F-44B5-8DCD-22E71C96C39C}"/>
              </a:ext>
            </a:extLst>
          </p:cNvPr>
          <p:cNvSpPr/>
          <p:nvPr/>
        </p:nvSpPr>
        <p:spPr>
          <a:xfrm>
            <a:off x="179512" y="483518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วงรี 14">
            <a:extLst>
              <a:ext uri="{FF2B5EF4-FFF2-40B4-BE49-F238E27FC236}">
                <a16:creationId xmlns:a16="http://schemas.microsoft.com/office/drawing/2014/main" id="{CE326FA0-3E56-474A-A49D-03FEC0336513}"/>
              </a:ext>
            </a:extLst>
          </p:cNvPr>
          <p:cNvSpPr/>
          <p:nvPr/>
        </p:nvSpPr>
        <p:spPr>
          <a:xfrm>
            <a:off x="2783225" y="535598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วงรี 15">
            <a:extLst>
              <a:ext uri="{FF2B5EF4-FFF2-40B4-BE49-F238E27FC236}">
                <a16:creationId xmlns:a16="http://schemas.microsoft.com/office/drawing/2014/main" id="{244E74D2-88EE-4C92-B599-29215F9615DD}"/>
              </a:ext>
            </a:extLst>
          </p:cNvPr>
          <p:cNvSpPr/>
          <p:nvPr/>
        </p:nvSpPr>
        <p:spPr>
          <a:xfrm>
            <a:off x="5572782" y="558480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5EAE8B5A-0B20-43F4-828C-1D5E34D5965B}"/>
              </a:ext>
            </a:extLst>
          </p:cNvPr>
          <p:cNvSpPr txBox="1"/>
          <p:nvPr/>
        </p:nvSpPr>
        <p:spPr>
          <a:xfrm>
            <a:off x="2367058" y="3543326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งบประมาณของมหาวิทยาลัยให้จำนวน 3</a:t>
            </a:r>
            <a:r>
              <a:rPr lang="en-US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,000 </a:t>
            </a: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 </a:t>
            </a:r>
          </a:p>
          <a:p>
            <a:pPr algn="ctr"/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หน่วยงานละ 1</a:t>
            </a:r>
            <a:r>
              <a:rPr lang="en-US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,500 </a:t>
            </a: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</p:txBody>
      </p:sp>
    </p:spTree>
    <p:extLst>
      <p:ext uri="{BB962C8B-B14F-4D97-AF65-F5344CB8AC3E}">
        <p14:creationId xmlns:p14="http://schemas.microsoft.com/office/powerpoint/2010/main" val="418703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>
            <a:extLst>
              <a:ext uri="{FF2B5EF4-FFF2-40B4-BE49-F238E27FC236}">
                <a16:creationId xmlns:a16="http://schemas.microsoft.com/office/drawing/2014/main" id="{6F434875-D450-46C7-B327-E6B27588EC36}"/>
              </a:ext>
            </a:extLst>
          </p:cNvPr>
          <p:cNvSpPr txBox="1">
            <a:spLocks/>
          </p:cNvSpPr>
          <p:nvPr/>
        </p:nvSpPr>
        <p:spPr bwMode="auto">
          <a:xfrm>
            <a:off x="10045699" y="6350025"/>
            <a:ext cx="520269" cy="34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0AF0E09-EA0B-4BC2-BD82-7507924CADD0}" type="slidenum">
              <a:rPr lang="th-TH" sz="2000" b="1">
                <a:latin typeface="TH SarabunPSK" pitchFamily="34" charset="-34"/>
                <a:cs typeface="TH SarabunPSK" pitchFamily="34" charset="-34"/>
              </a:rPr>
              <a:pPr algn="r"/>
              <a:t>8</a:t>
            </a:fld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974E5DF1-83EA-4919-B9CF-08D374101EA8}"/>
              </a:ext>
            </a:extLst>
          </p:cNvPr>
          <p:cNvSpPr/>
          <p:nvPr/>
        </p:nvSpPr>
        <p:spPr>
          <a:xfrm>
            <a:off x="0" y="0"/>
            <a:ext cx="9144000" cy="41151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เอกสารที่หน่วยงานผู้จัดนิทรรศการจะต้องดำเนินการมีดังนี้</a:t>
            </a:r>
          </a:p>
        </p:txBody>
      </p:sp>
      <p:sp>
        <p:nvSpPr>
          <p:cNvPr id="14" name="วงรี 13">
            <a:extLst>
              <a:ext uri="{FF2B5EF4-FFF2-40B4-BE49-F238E27FC236}">
                <a16:creationId xmlns:a16="http://schemas.microsoft.com/office/drawing/2014/main" id="{7775A424-3A3F-44B5-8DCD-22E71C96C39C}"/>
              </a:ext>
            </a:extLst>
          </p:cNvPr>
          <p:cNvSpPr/>
          <p:nvPr/>
        </p:nvSpPr>
        <p:spPr>
          <a:xfrm>
            <a:off x="718351" y="541559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A627313C-EBED-4FC4-8C35-29FBC01879B0}"/>
              </a:ext>
            </a:extLst>
          </p:cNvPr>
          <p:cNvSpPr txBox="1"/>
          <p:nvPr/>
        </p:nvSpPr>
        <p:spPr>
          <a:xfrm>
            <a:off x="107504" y="843558"/>
            <a:ext cx="1872208" cy="24622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การออกแบบป้ายนิทรรศการ</a:t>
            </a:r>
            <a:b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ดำเนินการส่งข้อมูล</a:t>
            </a:r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แสดงขั้นตอนตามกระบวนการจัดการความรู้ </a:t>
            </a:r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ให้กับงานประชาสัมพันธ์เพื่อออกแบบป้ายไวนิลนิทรรศการให้ </a:t>
            </a:r>
          </a:p>
          <a:p>
            <a:pPr algn="ctr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ขนาด 100*120 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cm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00" b="0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กำหนดภายในวันที่........................</a:t>
            </a:r>
          </a:p>
          <a:p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หน่วยงานจะต้องทำชุดเบิกจ่ายเองเมื่อสิ้นสุดการดำเนินงานหน่วยงานละ 1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,500 </a:t>
            </a:r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b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หน่วยงานจะต้องเตรียมสถานที่</a:t>
            </a:r>
            <a:endParaRPr lang="th-TH" sz="1400" b="0" i="0" dirty="0"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419DD535-6917-4931-A69F-3BEAB69F40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322" y="627534"/>
            <a:ext cx="5022603" cy="3551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วงรี 7">
            <a:extLst>
              <a:ext uri="{FF2B5EF4-FFF2-40B4-BE49-F238E27FC236}">
                <a16:creationId xmlns:a16="http://schemas.microsoft.com/office/drawing/2014/main" id="{7B835170-C2E5-4DF2-9A21-B65836E76E7E}"/>
              </a:ext>
            </a:extLst>
          </p:cNvPr>
          <p:cNvSpPr/>
          <p:nvPr/>
        </p:nvSpPr>
        <p:spPr>
          <a:xfrm>
            <a:off x="6732240" y="3315120"/>
            <a:ext cx="93610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D2356EC5-497B-4C5B-91CA-FD65E76FE3D0}"/>
              </a:ext>
            </a:extLst>
          </p:cNvPr>
          <p:cNvSpPr txBox="1"/>
          <p:nvPr/>
        </p:nvSpPr>
        <p:spPr>
          <a:xfrm>
            <a:off x="2034413" y="843558"/>
            <a:ext cx="1872208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sz="1400" b="0" i="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ตัวแทนประจำซุ้มจัดนิทรรศการตลอดงานเพื่อให้ข้อมูลกับคณะกรรมการประเมิน และผู้เข้าชมนิทรรศการ</a:t>
            </a:r>
          </a:p>
          <a:p>
            <a:pPr marL="342900" indent="-342900">
              <a:buAutoNum type="arabicPeriod"/>
            </a:pPr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ส่งตัวแทนร่วมเล่าประสบการณ์การจัดการความรู้ จำนวนหน่วยงานละ 1 ท่าน (รวมเป็น 2 ท่าน)</a:t>
            </a:r>
            <a:endParaRPr lang="th-TH" sz="1400" b="0" i="0" dirty="0"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วงรี 17">
            <a:extLst>
              <a:ext uri="{FF2B5EF4-FFF2-40B4-BE49-F238E27FC236}">
                <a16:creationId xmlns:a16="http://schemas.microsoft.com/office/drawing/2014/main" id="{7A2EA01A-A059-448A-AAA0-4F8E3C31F951}"/>
              </a:ext>
            </a:extLst>
          </p:cNvPr>
          <p:cNvSpPr/>
          <p:nvPr/>
        </p:nvSpPr>
        <p:spPr>
          <a:xfrm>
            <a:off x="2705694" y="555526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64412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>
            <a:extLst>
              <a:ext uri="{FF2B5EF4-FFF2-40B4-BE49-F238E27FC236}">
                <a16:creationId xmlns:a16="http://schemas.microsoft.com/office/drawing/2014/main" id="{6F434875-D450-46C7-B327-E6B27588EC36}"/>
              </a:ext>
            </a:extLst>
          </p:cNvPr>
          <p:cNvSpPr txBox="1">
            <a:spLocks/>
          </p:cNvSpPr>
          <p:nvPr/>
        </p:nvSpPr>
        <p:spPr bwMode="auto">
          <a:xfrm>
            <a:off x="10045699" y="6350025"/>
            <a:ext cx="520269" cy="34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0AF0E09-EA0B-4BC2-BD82-7507924CADD0}" type="slidenum">
              <a:rPr lang="th-TH" sz="2000" b="1">
                <a:latin typeface="TH SarabunPSK" pitchFamily="34" charset="-34"/>
                <a:cs typeface="TH SarabunPSK" pitchFamily="34" charset="-34"/>
              </a:rPr>
              <a:pPr algn="r"/>
              <a:t>9</a:t>
            </a:fld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E86F29BB-9EE5-4369-962F-D6D8CC4BF015}"/>
              </a:ext>
            </a:extLst>
          </p:cNvPr>
          <p:cNvSpPr/>
          <p:nvPr/>
        </p:nvSpPr>
        <p:spPr>
          <a:xfrm>
            <a:off x="0" y="0"/>
            <a:ext cx="9144000" cy="41151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เกณฑ์การให้คะแนน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B810E5D-1D95-4AE8-88DE-10202330B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55526"/>
            <a:ext cx="5813942" cy="417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วงรี 5">
            <a:extLst>
              <a:ext uri="{FF2B5EF4-FFF2-40B4-BE49-F238E27FC236}">
                <a16:creationId xmlns:a16="http://schemas.microsoft.com/office/drawing/2014/main" id="{8E616530-3453-4007-BBEA-788BA68C0AD8}"/>
              </a:ext>
            </a:extLst>
          </p:cNvPr>
          <p:cNvSpPr/>
          <p:nvPr/>
        </p:nvSpPr>
        <p:spPr>
          <a:xfrm>
            <a:off x="6305547" y="367773"/>
            <a:ext cx="2232248" cy="86409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รางวัลที่ 1 มี 1รางวัล </a:t>
            </a:r>
            <a:b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,000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</p:txBody>
      </p:sp>
      <p:sp>
        <p:nvSpPr>
          <p:cNvPr id="7" name="วงรี 6">
            <a:extLst>
              <a:ext uri="{FF2B5EF4-FFF2-40B4-BE49-F238E27FC236}">
                <a16:creationId xmlns:a16="http://schemas.microsoft.com/office/drawing/2014/main" id="{0BD31F02-5552-497A-A3FF-8680E05772BD}"/>
              </a:ext>
            </a:extLst>
          </p:cNvPr>
          <p:cNvSpPr/>
          <p:nvPr/>
        </p:nvSpPr>
        <p:spPr>
          <a:xfrm>
            <a:off x="6332124" y="1360419"/>
            <a:ext cx="2232248" cy="95157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รางวัลที่ 2 มี 2 รางวัล </a:t>
            </a:r>
            <a:b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2,000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</p:txBody>
      </p:sp>
      <p:sp>
        <p:nvSpPr>
          <p:cNvPr id="8" name="วงรี 7">
            <a:extLst>
              <a:ext uri="{FF2B5EF4-FFF2-40B4-BE49-F238E27FC236}">
                <a16:creationId xmlns:a16="http://schemas.microsoft.com/office/drawing/2014/main" id="{730E2C50-C62E-416D-98F4-C4353D95EBAB}"/>
              </a:ext>
            </a:extLst>
          </p:cNvPr>
          <p:cNvSpPr/>
          <p:nvPr/>
        </p:nvSpPr>
        <p:spPr>
          <a:xfrm>
            <a:off x="6280720" y="2404032"/>
            <a:ext cx="2344332" cy="86409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รางวัลที่ 3 มี 3 รางวัล </a:t>
            </a:r>
            <a:b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1,000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145E5E6F-C6DD-4B49-889D-296715D048F0}"/>
              </a:ext>
            </a:extLst>
          </p:cNvPr>
          <p:cNvSpPr/>
          <p:nvPr/>
        </p:nvSpPr>
        <p:spPr>
          <a:xfrm>
            <a:off x="6123761" y="3323265"/>
            <a:ext cx="2539752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รางวัลชมเชย มี 6 รางวัล </a:t>
            </a:r>
            <a:b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500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</p:txBody>
      </p:sp>
      <p:sp>
        <p:nvSpPr>
          <p:cNvPr id="10" name="วงรี 9">
            <a:extLst>
              <a:ext uri="{FF2B5EF4-FFF2-40B4-BE49-F238E27FC236}">
                <a16:creationId xmlns:a16="http://schemas.microsoft.com/office/drawing/2014/main" id="{D378EB87-E625-4A48-A10F-D3FF2CD56AC4}"/>
              </a:ext>
            </a:extLst>
          </p:cNvPr>
          <p:cNvSpPr/>
          <p:nvPr/>
        </p:nvSpPr>
        <p:spPr>
          <a:xfrm>
            <a:off x="6151795" y="4215630"/>
            <a:ext cx="2539752" cy="8640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รางวัลโหวตสูงสุด</a:t>
            </a:r>
            <a:b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1,000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</p:txBody>
      </p:sp>
    </p:spTree>
    <p:extLst>
      <p:ext uri="{BB962C8B-B14F-4D97-AF65-F5344CB8AC3E}">
        <p14:creationId xmlns:p14="http://schemas.microsoft.com/office/powerpoint/2010/main" val="60457163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8DFBB"/>
      </a:accent3>
      <a:accent4>
        <a:srgbClr val="9AD3E9"/>
      </a:accent4>
      <a:accent5>
        <a:srgbClr val="576868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Allppt-Diagram-Theme-Color-0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57687C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1891</Words>
  <Application>Microsoft Office PowerPoint</Application>
  <PresentationFormat>นำเสนอทางหน้าจอ (16:9)</PresentationFormat>
  <Paragraphs>220</Paragraphs>
  <Slides>18</Slides>
  <Notes>8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4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7" baseType="lpstr">
      <vt:lpstr>맑은 고딕</vt:lpstr>
      <vt:lpstr>Arial</vt:lpstr>
      <vt:lpstr>maaja</vt:lpstr>
      <vt:lpstr>Tahoma</vt:lpstr>
      <vt:lpstr>TH SarabunPSK</vt:lpstr>
      <vt:lpstr>Cover and End Slide Master</vt:lpstr>
      <vt:lpstr>Contents Slide Master</vt:lpstr>
      <vt:lpstr>Section Break Slide Master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Chanokyada</cp:lastModifiedBy>
  <cp:revision>115</cp:revision>
  <dcterms:created xsi:type="dcterms:W3CDTF">2016-12-05T23:26:54Z</dcterms:created>
  <dcterms:modified xsi:type="dcterms:W3CDTF">2021-12-21T02:25:53Z</dcterms:modified>
</cp:coreProperties>
</file>