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614" r:id="rId3"/>
    <p:sldId id="371" r:id="rId4"/>
    <p:sldId id="663" r:id="rId5"/>
    <p:sldId id="664" r:id="rId6"/>
    <p:sldId id="615" r:id="rId7"/>
    <p:sldId id="619" r:id="rId8"/>
    <p:sldId id="651" r:id="rId9"/>
    <p:sldId id="665" r:id="rId10"/>
    <p:sldId id="654" r:id="rId11"/>
    <p:sldId id="617" r:id="rId12"/>
    <p:sldId id="666" r:id="rId13"/>
    <p:sldId id="647" r:id="rId14"/>
    <p:sldId id="667" r:id="rId15"/>
    <p:sldId id="656" r:id="rId16"/>
    <p:sldId id="657" r:id="rId17"/>
    <p:sldId id="658" r:id="rId18"/>
    <p:sldId id="659" r:id="rId19"/>
    <p:sldId id="660" r:id="rId20"/>
    <p:sldId id="661" r:id="rId21"/>
    <p:sldId id="662" r:id="rId22"/>
    <p:sldId id="616" r:id="rId23"/>
    <p:sldId id="605" r:id="rId24"/>
    <p:sldId id="655" r:id="rId25"/>
    <p:sldId id="653" r:id="rId26"/>
  </p:sldIdLst>
  <p:sldSz cx="9144000" cy="6858000" type="screen4x3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FFFF"/>
    <a:srgbClr val="FF9933"/>
    <a:srgbClr val="FFFFAB"/>
    <a:srgbClr val="FFCCFF"/>
    <a:srgbClr val="66CCFF"/>
    <a:srgbClr val="FFFFCC"/>
    <a:srgbClr val="CCFFCC"/>
    <a:srgbClr val="E6E6E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717" autoAdjust="0"/>
  </p:normalViewPr>
  <p:slideViewPr>
    <p:cSldViewPr>
      <p:cViewPr varScale="1">
        <p:scale>
          <a:sx n="105" d="100"/>
          <a:sy n="105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74A19C86-FAC4-4269-B28C-EDC3B41EBB00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5E87627-D603-4AC0-8B0A-E7EFF251FC7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123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4AB024F-C83B-4B82-AA72-AFC67172C92F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3101" y="4686301"/>
            <a:ext cx="5389563" cy="4440238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A18369EA-B848-4F6A-B667-5682EC7CE0D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21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8369EA-B848-4F6A-B667-5682EC7CE0D6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5864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8369EA-B848-4F6A-B667-5682EC7CE0D6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77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8369EA-B848-4F6A-B667-5682EC7CE0D6}" type="slidenum">
              <a:rPr lang="th-TH" smtClean="0"/>
              <a:pPr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2385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8369EA-B848-4F6A-B667-5682EC7CE0D6}" type="slidenum">
              <a:rPr lang="th-TH" smtClean="0"/>
              <a:pPr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809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40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327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657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339510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8998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397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340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829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98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945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4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062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682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259E-77E4-47D6-9770-A376A5FD5362}" type="datetimeFigureOut">
              <a:rPr lang="th-TH" smtClean="0"/>
              <a:pPr/>
              <a:t>10/08/63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902896" y="64807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DD401BCA-4BCD-4E84-BA02-06AC52D1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013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H SarabunPSK" pitchFamily="34" charset="-34"/>
          <a:ea typeface="+mj-ea"/>
          <a:cs typeface="TH SarabunPSK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1D3075DA-7FB1-462E-A397-CA2F33E4F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484" y="258167"/>
            <a:ext cx="975032" cy="1244722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B72B17C8-5938-41C6-A482-8198BB86F236}"/>
              </a:ext>
            </a:extLst>
          </p:cNvPr>
          <p:cNvSpPr txBox="1"/>
          <p:nvPr/>
        </p:nvSpPr>
        <p:spPr>
          <a:xfrm>
            <a:off x="0" y="1616313"/>
            <a:ext cx="9144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500" b="1" dirty="0">
                <a:latin typeface="TH SarabunPSK" pitchFamily="34" charset="-34"/>
                <a:cs typeface="TH SarabunPSK" pitchFamily="34" charset="-34"/>
              </a:rPr>
              <a:t>ประชุม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C52A7208-B384-4549-A577-7E73D2286DBF}"/>
              </a:ext>
            </a:extLst>
          </p:cNvPr>
          <p:cNvSpPr txBox="1"/>
          <p:nvPr/>
        </p:nvSpPr>
        <p:spPr>
          <a:xfrm>
            <a:off x="0" y="2576153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คณะกรรมการบริหารความเสี่ยงมหาวิทยาลัยราชภัฏสกลนคร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077E1CFA-591B-41C4-B1F2-5A1DC250F895}"/>
              </a:ext>
            </a:extLst>
          </p:cNvPr>
          <p:cNvSpPr txBox="1"/>
          <p:nvPr/>
        </p:nvSpPr>
        <p:spPr>
          <a:xfrm>
            <a:off x="0" y="3080281"/>
            <a:ext cx="9144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itchFamily="34" charset="-34"/>
              </a:rPr>
              <a:t>ครั้งที่ 2/2563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6FD189A1-DE6C-416E-9EB8-FDA0048452A0}"/>
              </a:ext>
            </a:extLst>
          </p:cNvPr>
          <p:cNvSpPr txBox="1"/>
          <p:nvPr/>
        </p:nvSpPr>
        <p:spPr>
          <a:xfrm>
            <a:off x="-716" y="5462647"/>
            <a:ext cx="9144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วันจันทร์ ที่ </a:t>
            </a:r>
            <a:r>
              <a:rPr lang="en-US" sz="2400" b="1" dirty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10</a:t>
            </a:r>
            <a:r>
              <a:rPr lang="en-US" sz="2400" b="1" dirty="0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สิงหาคม พ.ศ. </a:t>
            </a:r>
            <a:r>
              <a:rPr lang="th-TH" sz="2400" b="1" dirty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2563 </a:t>
            </a:r>
            <a:r>
              <a:rPr lang="th-TH" sz="2400" b="1" dirty="0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เวลา</a:t>
            </a:r>
            <a:r>
              <a:rPr lang="th-TH" sz="2400" b="1" dirty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 14.00 </a:t>
            </a:r>
            <a:r>
              <a:rPr lang="th-TH" sz="2400" b="1" dirty="0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น.</a:t>
            </a:r>
          </a:p>
          <a:p>
            <a:pPr algn="ctr"/>
            <a:r>
              <a:rPr lang="th-TH" sz="2400" b="1" dirty="0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ณ ห้องประชุมสร</a:t>
            </a:r>
            <a:r>
              <a:rPr lang="th-TH" sz="2400" b="1" dirty="0" err="1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ัสจั</a:t>
            </a:r>
            <a:r>
              <a:rPr lang="th-TH" sz="2400" b="1" dirty="0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นทร ชั้น </a:t>
            </a:r>
            <a:r>
              <a:rPr lang="th-TH" sz="2400" b="1" dirty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2</a:t>
            </a:r>
            <a:r>
              <a:rPr lang="th-TH" sz="2400" b="1" dirty="0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 อาคาร </a:t>
            </a:r>
            <a:r>
              <a:rPr lang="th-TH" sz="2400" b="1" dirty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10</a:t>
            </a:r>
            <a:r>
              <a:rPr lang="th-TH" sz="2400" b="1" dirty="0">
                <a:uFill>
                  <a:solidFill>
                    <a:schemeClr val="bg1"/>
                  </a:solidFill>
                </a:uFill>
                <a:latin typeface="TH SarabunPSK" panose="020B0500040200020003" pitchFamily="34" charset="-34"/>
                <a:cs typeface="TH SarabunPSK" pitchFamily="34" charset="-34"/>
              </a:rPr>
              <a:t> มหาวิทยาลัยราชภัฏสกลนคร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32051" y="116632"/>
            <a:ext cx="8679898" cy="41549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 ปฏิทินแผนบริหารความเสี่ยงมหาวิทยาลัยราชภัฏสกลนคร ประจำปีงบประมาณ พ.ศ. 2564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FB943C55-9EF3-438E-BB58-01DCD920C25C}"/>
              </a:ext>
            </a:extLst>
          </p:cNvPr>
          <p:cNvGraphicFramePr>
            <a:graphicFrameLocks noGrp="1"/>
          </p:cNvGraphicFramePr>
          <p:nvPr/>
        </p:nvGraphicFramePr>
        <p:xfrm>
          <a:off x="232051" y="560979"/>
          <a:ext cx="8679898" cy="5067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8506">
                  <a:extLst>
                    <a:ext uri="{9D8B030D-6E8A-4147-A177-3AD203B41FA5}">
                      <a16:colId xmlns:a16="http://schemas.microsoft.com/office/drawing/2014/main" val="1598183889"/>
                    </a:ext>
                  </a:extLst>
                </a:gridCol>
                <a:gridCol w="5641723">
                  <a:extLst>
                    <a:ext uri="{9D8B030D-6E8A-4147-A177-3AD203B41FA5}">
                      <a16:colId xmlns:a16="http://schemas.microsoft.com/office/drawing/2014/main" val="1533363069"/>
                    </a:ext>
                  </a:extLst>
                </a:gridCol>
                <a:gridCol w="1819669">
                  <a:extLst>
                    <a:ext uri="{9D8B030D-6E8A-4147-A177-3AD203B41FA5}">
                      <a16:colId xmlns:a16="http://schemas.microsoft.com/office/drawing/2014/main" val="2925590230"/>
                    </a:ext>
                  </a:extLst>
                </a:gridCol>
              </a:tblGrid>
              <a:tr h="24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วัน/เดือน/ปี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0496" marR="50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0496" marR="50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solidFill>
                            <a:schemeClr val="lt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lang="en-US" sz="1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0496" marR="50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709314"/>
                  </a:ext>
                </a:extLst>
              </a:tr>
              <a:tr h="297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สิงหาคม 2563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ประชุมคณะกรรมการบริหารความเสี่ยง มหาวิทยาลัยราชภัฏสกลนคร  ครั้งที่ 2/2563 เพื่อเตรียมความพร้อมจัดทำแผนบริหารความเสี่ยง ประจำปีงบประมาณ พ.ศ.2564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คณะกรรมการบริหารความเสี่ยง มหาวิทยาลัยราชภัฏสกลนคร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511529"/>
                  </a:ext>
                </a:extLst>
              </a:tr>
              <a:tr h="420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10 – 20 สิงหาคม 2563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 สำนัก สถาบัน จัดทำกลยุทธ์/โครงการของแผนบริหารความเสี่ยงมหาวิทยาลัยราชภัฏสกลนคร 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ประจำปีงบประมาณ พ.ศ. 2564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คณะ/สำนัก/สถาบัน/กอง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840295"/>
                  </a:ext>
                </a:extLst>
              </a:tr>
              <a:tr h="332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21 สิงหาคม 2563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 สำนัก สถาบัน จัดส่ง กลยุทธ์/โครงการของแผนบริหารความเสี่ยงมหาวิทยาลัยราชภัฏสกลนคร 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ประจำปีงบประมาณ พ.ศ. 2564  ไปยังกองกลาง สำนักงานอธิการบดี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คณะ/สำนัก/สถาบัน/กอง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08613"/>
                  </a:ext>
                </a:extLst>
              </a:tr>
              <a:tr h="332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 กันยายน 2563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ประชุมคณะกรรมการบริหารความเสี่ยง มหาวิทยาลัยราชภัฏสกลนคร  ครั้งที่ 3/2563 </a:t>
                      </a:r>
                      <a:br>
                        <a:rPr lang="th-TH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พิจารณา (ร่าง) แผนบริหารความเสี่ยง มหาวิทยาลัยราชภัฏสกลนคร ประจำปีงบประมาณ พ.ศ. 2564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คณะกรรมการบริหารความเสี่ยง มหาวิทยาลัยราชภัฏสกลนคร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906374"/>
                  </a:ext>
                </a:extLst>
              </a:tr>
              <a:tr h="379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17 กันยายน 2563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เสนอแผนบริหารความเสี่ยง มหาวิทยาลัยราชภัฏสกลนคร ประจำปีงบประมาณ พ.ศ. 2564ต่อคณะกรรมการบริหารมหาวิทยาลัยราชภัฏสกลนคร (ก.บ.)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068405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25 กันยายน 2563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เสนอแผนบริหารความเสี่ยง มหาวิทยาลัยราชภัฏสกลนคร ประจำปีงบประมาณ พ.ศ. 2564 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ต่อสภามหาวิทยาลัยราชภัฏสกลนคร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974757"/>
                  </a:ext>
                </a:extLst>
              </a:tr>
              <a:tr h="241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30 กันยายน 2563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แจ้งเวียนแผนบริหารความเสี่ยง ประจำปีงบประมาณ พ.ศ. 2564 ให้กับคณะ สำนัก สถาบัน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375481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 ตุลาคม 2563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เริ่มปีงบประมาณ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594355"/>
                  </a:ext>
                </a:extLst>
              </a:tr>
              <a:tr h="391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15 มีนาคม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ติดตามการดำเนินงานตามแผนบริหารความเสี่ยง มหาวิทยาลัยราชภัฏสกลนคร ประจำปีงบประมาณ พ.ศ. 2564 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รอบ 6 เดือน (1 ตุลาคม 2563 – 31 มีนาคม 2564)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คณะ/สำนัก/สถาบัน/กอง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161729"/>
                  </a:ext>
                </a:extLst>
              </a:tr>
              <a:tr h="397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31 มีนาคม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ทบทวนการดำเนินงานตามแผนบริหารความเสี่ยง มหาวิทยาลัยราชภัฏสกลนคร ประจำปีงบประมาณ พ.ศ. 2564 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รอบ 6 เดือน (1 ตุลาคม 2563 – 31 มีนาคม  2564)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คณะกรรมการบริหารความเสี่ยง มหาวิทยาลัยราชภัฏสกลนคร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171221"/>
                  </a:ext>
                </a:extLst>
              </a:tr>
              <a:tr h="261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6 เมษายน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ประชุมคณะกรรมการบริหารความเสี่ยง มหาวิทยาลัยราชภัฏสกลนคร ครั้งที่ 1/2564 เพื่อรายงานผลและทบทวนทบทวนแผนบริหารความเสี่ยง (รอบ 6 เดือน) ประจำปีงบประมาณ พ.ศ.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คณะกรรมการบริหารความเสี่ยง มหาวิทยาลัยราชภัฏสกลนคร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225686"/>
                  </a:ext>
                </a:extLst>
              </a:tr>
              <a:tr h="396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22 เมษายน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รายงานผลและทบทวนแผนบริหารความเสี่ยง มหาวิทยาลัยราชภัฏสกลนคร ประจำปีงบประมาณ พ.ศ. 2564 (ทบทวนรอบ 6 เดือน) ต่อคณะกรรมการบริหารมหาวิทยาลัยราชภัฏสกลนคร (ก.บ.)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67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24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32051" y="116632"/>
            <a:ext cx="8679898" cy="41549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 ปฏิทินแผนบริหารความเสี่ยงมหาวิทยาลัยราชภัฏสกลนคร ประจำปีงบประมาณ พ.ศ. 2564 (ต่อ)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FB943C55-9EF3-438E-BB58-01DCD920C25C}"/>
              </a:ext>
            </a:extLst>
          </p:cNvPr>
          <p:cNvGraphicFramePr>
            <a:graphicFrameLocks noGrp="1"/>
          </p:cNvGraphicFramePr>
          <p:nvPr/>
        </p:nvGraphicFramePr>
        <p:xfrm>
          <a:off x="232051" y="692696"/>
          <a:ext cx="8679898" cy="4077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8506">
                  <a:extLst>
                    <a:ext uri="{9D8B030D-6E8A-4147-A177-3AD203B41FA5}">
                      <a16:colId xmlns:a16="http://schemas.microsoft.com/office/drawing/2014/main" val="1598183889"/>
                    </a:ext>
                  </a:extLst>
                </a:gridCol>
                <a:gridCol w="5641723">
                  <a:extLst>
                    <a:ext uri="{9D8B030D-6E8A-4147-A177-3AD203B41FA5}">
                      <a16:colId xmlns:a16="http://schemas.microsoft.com/office/drawing/2014/main" val="1533363069"/>
                    </a:ext>
                  </a:extLst>
                </a:gridCol>
                <a:gridCol w="1819669">
                  <a:extLst>
                    <a:ext uri="{9D8B030D-6E8A-4147-A177-3AD203B41FA5}">
                      <a16:colId xmlns:a16="http://schemas.microsoft.com/office/drawing/2014/main" val="2925590230"/>
                    </a:ext>
                  </a:extLst>
                </a:gridCol>
              </a:tblGrid>
              <a:tr h="24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วัน/เดือน/ปี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0496" marR="50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0496" marR="50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0496" marR="50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709314"/>
                  </a:ext>
                </a:extLst>
              </a:tr>
              <a:tr h="297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30 เมษายน 2564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รายงานผลและทบทวนแผนบริหารความเสี่ยง มหาวิทยาลัยราชภัฏสกลนคร ประจำปีงบประมาณ พ.ศ. 2564 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(ทบทวนรอบ 6 เดือน) ต่อคณะกรรมการสภามหาวิทยาลัยราชภัฏสกลนคร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511529"/>
                  </a:ext>
                </a:extLst>
              </a:tr>
              <a:tr h="420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 พฤษภาคม 2564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แจ้งเวียนแผนบริหารความเสี่ยง ประจำปีงบประมาณ พ.ศ. 2564 (ฉบับทบทวน) ให้กับคณะ สำนัก สถาบัน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840295"/>
                  </a:ext>
                </a:extLst>
              </a:tr>
              <a:tr h="332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18 พฤษภาคม 2564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ประชุมคณะกรรมการบริหารความเสี่ยง มหาวิทยาลัยราชภัฏสกลนคร  ครั้งที่ 2/2564 เพื่อเตรียมความพร้อม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จัดทำแผนบริหารความเสี่ยง ประจำปีงบประมาณ พ.ศ. 2565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คณะกรรมการบริหารความเสี่ยง มหาวิทยาลัยราชภัฏสกลนคร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08613"/>
                  </a:ext>
                </a:extLst>
              </a:tr>
              <a:tr h="332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30 มิถุนายน 2564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ติดตามและรายงานผลการดำเนินงานตามแผนบริหารความเสี่ยง มหาวิทยาลัยราชภัฏสกลนคร ประจำปีงบประมาณ พ.ศ.2564 รอบ 9 เดือน (1 ตุลาคม 2563 – 30 มิถุนายน 2564)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คณะ/สำนัก/สถาบัน/กอง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906374"/>
                  </a:ext>
                </a:extLst>
              </a:tr>
              <a:tr h="379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6 กรกฎาคม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ประชุมคณะกรรมการบริหารความเสี่ยง มหาวิทยาลัยราชภัฏสกลนคร  ครั้งที่ 3/2564 สรุปผลรายงานการบริหารความเสี่ยง มหาวิทยาลัยราชภัฏสกลนคร รอบ 9 เดือน (1 ตุลาคม 2563 – 30 มิถุนายน 64)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คณะกรรมการบริหารความเสี่ยง มหาวิทยาลัยราชภัฏสกลนคร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068405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15 กันยายน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ติดตามการดำเนินงานตามแผนบริหารความเสี่ยง มหาวิทยาลัยราชภัฏสกลนคร ประจำปีงบประมาณ พ.ศ.2564 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รอบ 12 เดือน (1 ตุลาคม 2563 – 30 กันยายน 2564)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คณะ/สำนัก/สถาบัน/กอง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974757"/>
                  </a:ext>
                </a:extLst>
              </a:tr>
              <a:tr h="241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12 ตุลาคม 2564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ประชุมคณะกรรมการบริหารความเสี่ยง มหาวิทยาลัยราชภัฏสกลนคร  ครั้งที่ 4/2564 สรุปผลรายงานการบริหารความเสี่ยง มหาวิทยาลัยราชภัฏสกลนคร ประจำปีงบประมาณ พ.ศ. 2564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คณะกรรมการบริหารความเสี่ยง มหาวิทยาลัยราชภัฏสกลนคร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375481"/>
                  </a:ext>
                </a:extLst>
              </a:tr>
              <a:tr h="213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21 ตุลาคม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รายงานผลการบริหารความเสี่ยง มหาวิทยาลัยราชภัฏสกลนคร 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ประจำปีงบประมาณ พ.ศ. 2564 ต่อคณะกรรมการบริหารมหาวิทยาลัยราชภัฏสกลนคร (</a:t>
                      </a:r>
                      <a:r>
                        <a:rPr lang="th-TH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ก.บ</a:t>
                      </a: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019654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29 ตุลาคม 2564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รายงานผลการบริหารความเสี่ยง มหาวิทยาลัยราชภัฏสกลนคร ประจำปีงบประมาณ พ.ศ. 2564 </a:t>
                      </a:r>
                      <a:b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ต่อคณะกรรมการสภามหาวิทยาลัยราชภัฏสกลนคร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59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25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12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584" y="1150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22048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เสนอเพื่อทราบ</a:t>
            </a:r>
            <a:endParaRPr lang="en-US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B81B84C8-A01F-4F99-B426-9BB1175DAB50}"/>
              </a:ext>
            </a:extLst>
          </p:cNvPr>
          <p:cNvSpPr txBox="1"/>
          <p:nvPr/>
        </p:nvSpPr>
        <p:spPr>
          <a:xfrm>
            <a:off x="534968" y="3197595"/>
            <a:ext cx="849694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</a:t>
            </a:r>
            <a:r>
              <a:rPr lang="th-TH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ข้อมูลประเด็นความเสี่ยงย้อนหลัง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 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ปี (ประจำปีงบประมาณ พ.ศ.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2561 – 2563)</a:t>
            </a:r>
            <a:endParaRPr lang="th-TH" sz="2000" b="1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เพื่อให้การดำเนินงานจัดทำ</a:t>
            </a:r>
            <a:r>
              <a:rPr lang="th-TH" sz="1800" spc="-3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แผนบริหารความเสี่ยงมหาวิทยาลัยราชภัฏสกลนคร ประจำปีงบประมาณ พ.ศ. 2564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มีข้อมูลเพื่อประกอบการพิจารณาดำเนินการ ฝ่ายเลขานุการฯ จึงได้สรุปข้อมูลประเด็นความเสี่ยงย้อนหลัง 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ปี (ปีงบประมาณ พ.ศ. 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2561 – 2563)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8506155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431306-FA94-4E87-94B2-FBF1B46D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555-0CB4-4A51-A9E3-FBC9B4AAA439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10" name="ม้วนกระดาษ: แนวนอน 7">
            <a:extLst>
              <a:ext uri="{FF2B5EF4-FFF2-40B4-BE49-F238E27FC236}">
                <a16:creationId xmlns:a16="http://schemas.microsoft.com/office/drawing/2014/main" id="{CD3A3EC0-83BA-4C38-83DF-D36DDBB4C7CD}"/>
              </a:ext>
            </a:extLst>
          </p:cNvPr>
          <p:cNvSpPr/>
          <p:nvPr/>
        </p:nvSpPr>
        <p:spPr>
          <a:xfrm>
            <a:off x="395536" y="116633"/>
            <a:ext cx="8352928" cy="504056"/>
          </a:xfrm>
          <a:prstGeom prst="horizontalScroll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4.2 </a:t>
            </a:r>
            <a:r>
              <a:rPr lang="th-TH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ข้อมูลประเด็นความเสี่ยงย้อนหลัง </a:t>
            </a:r>
            <a:r>
              <a:rPr lang="en-US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 </a:t>
            </a:r>
            <a:r>
              <a:rPr lang="th-TH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ปีงบประมาณ (พ.ศ. </a:t>
            </a:r>
            <a:r>
              <a:rPr lang="en-US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2561 – 2563)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60813588-7DA7-4791-B701-7EBED1D2A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71632"/>
              </p:ext>
            </p:extLst>
          </p:nvPr>
        </p:nvGraphicFramePr>
        <p:xfrm>
          <a:off x="251520" y="692696"/>
          <a:ext cx="8496944" cy="4956172"/>
        </p:xfrm>
        <a:graphic>
          <a:graphicData uri="http://schemas.openxmlformats.org/drawingml/2006/table">
            <a:tbl>
              <a:tblPr firstRow="1" firstCol="1" bandRow="1"/>
              <a:tblGrid>
                <a:gridCol w="2664296">
                  <a:extLst>
                    <a:ext uri="{9D8B030D-6E8A-4147-A177-3AD203B41FA5}">
                      <a16:colId xmlns:a16="http://schemas.microsoft.com/office/drawing/2014/main" val="3589646427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749005744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334326477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ความเสี่ยง</a:t>
                      </a:r>
                      <a:br>
                        <a:rPr lang="th-TH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ปีงบประมาณ พ.ศ.</a:t>
                      </a:r>
                      <a:r>
                        <a:rPr lang="en-US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2561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ความเสี่ยง</a:t>
                      </a:r>
                      <a:br>
                        <a:rPr lang="th-TH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ปีงบประมาณ พ.ศ.</a:t>
                      </a:r>
                      <a:r>
                        <a:rPr lang="en-US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2562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ความเสี่ยง</a:t>
                      </a:r>
                      <a:br>
                        <a:rPr lang="th-TH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ปีงบประมาณ พ.ศ.</a:t>
                      </a:r>
                      <a:r>
                        <a:rPr lang="en-US" sz="1400" b="1" spc="-4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2563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854903"/>
                  </a:ext>
                </a:extLst>
              </a:tr>
              <a:tr h="535410"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จำนวนนักศึกษาลดลง ไม่เป็นไป</a:t>
                      </a:r>
                      <a:b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ตามแผน  และเป้าหมายที่กำหนดไว้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5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 งบประมาณเงินรายได้ของมหาวิทยาลัยลดลง</a:t>
                      </a:r>
                      <a:endParaRPr lang="en-US" sz="135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135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งบประมาณเงินรายได้ของมหาวิทยาลัยลดลง</a:t>
                      </a:r>
                      <a:endParaRPr lang="en-US" sz="135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281785"/>
                  </a:ext>
                </a:extLst>
              </a:tr>
              <a:tr h="569391"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PMingLiU" panose="02020500000000000000" pitchFamily="18" charset="-120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PMingLiU" panose="02020500000000000000" pitchFamily="18" charset="-120"/>
                          <a:cs typeface="+mn-cs"/>
                        </a:rPr>
                        <a:t>. การเบิกจ่าย</a:t>
                      </a: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H SarabunPSK" panose="020B0500040200020003" pitchFamily="34" charset="-34"/>
                        </a:rPr>
                        <a:t>งบประมาณ   แผ่นดินและเงินรายได้ ไม่เป็นไปตามเป้าหมาย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H SarabunPSK" panose="020B0500040200020003" pitchFamily="34" charset="-34"/>
                        </a:rPr>
                        <a:t>   ที่กำหนด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5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2. ปริมาณการใช้ไฟฟ้าเพิ่มมากขึ้น</a:t>
                      </a:r>
                      <a:endParaRPr lang="en-US" sz="135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บุคลากรหรือนักศึกษาของมหาวิทยาลัย</a:t>
                      </a:r>
                      <a:br>
                        <a:rPr lang="th-TH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ราชภัฏ  สกลนครติดเชื้อไวรัสโค</a:t>
                      </a:r>
                      <a:r>
                        <a:rPr lang="th-TH" sz="1350" b="0" dirty="0" err="1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โร</a:t>
                      </a:r>
                      <a:r>
                        <a:rPr lang="th-TH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น่า 2019    (</a:t>
                      </a:r>
                      <a:r>
                        <a:rPr lang="en-US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COVID-19</a:t>
                      </a:r>
                      <a:r>
                        <a:rPr lang="th-TH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3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907759"/>
                  </a:ext>
                </a:extLst>
              </a:tr>
              <a:tr h="577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3.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+mn-cs"/>
                        </a:rPr>
                        <a:t>การเปลี่ยนแปลง</a:t>
                      </a: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กฎหมาย ระเบียบ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ด้านการพัสดุ ของ</a:t>
                      </a:r>
                      <a:r>
                        <a:rPr lang="th-TH" sz="1400" dirty="0">
                          <a:effectLst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หน่วยงานภาครัฐ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5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 บุคลากรและทรัพย์สินทางราชการได้รับความเสียหายจากการเกิดอุบัติภัย</a:t>
                      </a:r>
                      <a:endParaRPr lang="en-US" sz="135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sz="135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ขาดการเตรียมบุคลากรให้มีคุณสมบัติ</a:t>
                      </a:r>
                      <a:br>
                        <a:rPr lang="th-TH" sz="135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35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ดำรงตำแหน่งสำคัญขององค์กร </a:t>
                      </a: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095298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 ประสิทธิภาพการทำงานของระบบ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เครือข่ายสัญญาณไร้สายไม่มีความ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เสถียรและไม่ครอบคลุมทุกพื้นที่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การให้บริการและกิจกรรมการเรียน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1400" dirty="0">
                          <a:effectLst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การสอน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5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4. ค่าใช้จ่ายด้านบุคลากรจากงบประมาณเงิน</a:t>
                      </a:r>
                      <a:endParaRPr lang="en-US" sz="135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5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รายได้เพิ่มมากขึ้น (เงินเดือน)</a:t>
                      </a:r>
                      <a:endParaRPr lang="en-US" sz="135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5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ภัยคุกคามด้านระบบเทคโนโลยีสารสนเทศ</a:t>
                      </a:r>
                      <a:endParaRPr lang="en-US" sz="135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957295"/>
                  </a:ext>
                </a:extLst>
              </a:tr>
              <a:tr h="46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5. การเกิดอุบัติภัย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5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5.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การดูแลระบบบำบัดน้ำเสียและ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ระบบน้ำทิ้งไม่ได้มาตรฐาน</a:t>
                      </a:r>
                      <a:endParaRPr lang="en-US" sz="135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350" b="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5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กฎหมาย ระเบียบ ที่เปลี่ยนแปลงส่งผลกระทบต่อการปฏิบัติงานของมหาวิทยาลัย</a:t>
                      </a:r>
                      <a:endParaRPr lang="en-US" sz="135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703328"/>
                  </a:ext>
                </a:extLst>
              </a:tr>
              <a:tr h="240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5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5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อัคคีภัยและภัยธรรมชาติ</a:t>
                      </a:r>
                      <a:endParaRPr lang="en-US" sz="135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787324"/>
                  </a:ext>
                </a:extLst>
              </a:tr>
              <a:tr h="395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5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5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การดูแลระบบบำบัดน้ำเสียและระบบน้ำทิ้ง</a:t>
                      </a:r>
                      <a:br>
                        <a:rPr lang="th-TH" sz="135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35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ไม่ได้มาตรฐาน</a:t>
                      </a:r>
                      <a:endParaRPr lang="en-US" sz="135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063657"/>
                  </a:ext>
                </a:extLst>
              </a:tr>
              <a:tr h="283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รวม 5 ความเสี่ยง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รวม 5 ความเสี่ยง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รวม 7 ความเสี่ยง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18615"/>
                  </a:ext>
                </a:extLst>
              </a:tr>
            </a:tbl>
          </a:graphicData>
        </a:graphic>
      </p:graphicFrame>
      <p:sp>
        <p:nvSpPr>
          <p:cNvPr id="3" name="กล่องข้อความ 1">
            <a:extLst>
              <a:ext uri="{FF2B5EF4-FFF2-40B4-BE49-F238E27FC236}">
                <a16:creationId xmlns:a16="http://schemas.microsoft.com/office/drawing/2014/main" id="{19FB6407-E597-4F16-B1C9-CB4BA1B3E92B}"/>
              </a:ext>
            </a:extLst>
          </p:cNvPr>
          <p:cNvSpPr txBox="1"/>
          <p:nvPr/>
        </p:nvSpPr>
        <p:spPr>
          <a:xfrm>
            <a:off x="2488450" y="5979568"/>
            <a:ext cx="41671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  <a:r>
              <a:rPr lang="th-TH" sz="2000" b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เอกสารประชุม หน้า </a:t>
            </a:r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59 - 70</a:t>
            </a:r>
          </a:p>
        </p:txBody>
      </p:sp>
    </p:spTree>
    <p:extLst>
      <p:ext uri="{BB962C8B-B14F-4D97-AF65-F5344CB8AC3E}">
        <p14:creationId xmlns:p14="http://schemas.microsoft.com/office/powerpoint/2010/main" val="1322535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14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584" y="1150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22048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เสนอเพื่อทราบ</a:t>
            </a:r>
            <a:endParaRPr lang="en-US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B81B84C8-A01F-4F99-B426-9BB1175DAB50}"/>
              </a:ext>
            </a:extLst>
          </p:cNvPr>
          <p:cNvSpPr txBox="1"/>
          <p:nvPr/>
        </p:nvSpPr>
        <p:spPr>
          <a:xfrm>
            <a:off x="534968" y="3197595"/>
            <a:ext cx="8496944" cy="2528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</a:t>
            </a:r>
            <a:r>
              <a:rPr lang="th-TH" sz="2400" b="1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spc="-4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แบบฟอร์มรายงานกระบวนการบริหารความเสี่ยง  มหาวิทยาลัยราชภัฏสกลนคร </a:t>
            </a:r>
            <a:br>
              <a:rPr lang="th-TH" sz="2400" b="1" spc="-4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400" b="1" spc="-4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(แบบ </a:t>
            </a:r>
            <a:r>
              <a:rPr lang="en-US" sz="2400" b="1" spc="-4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SNRU – ERM 1 - 4)</a:t>
            </a:r>
            <a:endParaRPr lang="en-US" sz="24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</a:pPr>
            <a:r>
              <a:rPr lang="th-TH" sz="2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ด้วยกระบวนการการจัดทำแผนบริหารความเสี่ยงที่ผ่านมา คณะกรรมการบริหารความเสี่ยง </a:t>
            </a:r>
            <a:r>
              <a:rPr lang="th-TH" sz="1800" spc="-4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มหาวิทยาลัยราชภัฏสกลนคร ได้เห็นชอบ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ให้จัดทำแบบฟอร์ม 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SNRU – ERM 1- 9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ทั้งนี้ เพื่อเป็นการลดขั้นตอนการจัดทำแผนบริหารความเสี่ยง เป็นไปในทิศทางเดียวกันและสะดวกแก่ผู้รับผิดชอบ ฝ่ายเลขานุการฯ จึงได้ปรับลด</a:t>
            </a:r>
            <a:r>
              <a:rPr lang="th-TH" sz="1800" spc="-4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แบบฟอร์มรายงานกระบวนการบริหารความเสี่ยง  มหาวิทยาลัยราชภัฏสกลนคร ประจำปีงบประมาณ พ.ศ. 2564 (แบบ </a:t>
            </a:r>
            <a:r>
              <a:rPr lang="en-US" sz="1800" spc="-4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SNRU – ERM 1 - 4) </a:t>
            </a:r>
            <a:endParaRPr lang="en-US" sz="18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 จึงเรียนมาเพื่อโปรดทราบ</a:t>
            </a:r>
            <a:r>
              <a:rPr lang="th-TH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1800" b="1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(ตามเอกสารประกอบระเบียบวาระที่ 4.3 หน้า 74 - 80)</a:t>
            </a:r>
            <a:endParaRPr lang="th-TH" sz="2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73764877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431306-FA94-4E87-94B2-FBF1B46D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555-0CB4-4A51-A9E3-FBC9B4AAA439}" type="slidenum">
              <a:rPr lang="th-TH" smtClean="0"/>
              <a:pPr/>
              <a:t>15</a:t>
            </a:fld>
            <a:endParaRPr lang="th-TH"/>
          </a:p>
        </p:txBody>
      </p:sp>
      <p:sp>
        <p:nvSpPr>
          <p:cNvPr id="10" name="ม้วนกระดาษ: แนวนอน 7">
            <a:extLst>
              <a:ext uri="{FF2B5EF4-FFF2-40B4-BE49-F238E27FC236}">
                <a16:creationId xmlns:a16="http://schemas.microsoft.com/office/drawing/2014/main" id="{CD3A3EC0-83BA-4C38-83DF-D36DDBB4C7CD}"/>
              </a:ext>
            </a:extLst>
          </p:cNvPr>
          <p:cNvSpPr/>
          <p:nvPr/>
        </p:nvSpPr>
        <p:spPr>
          <a:xfrm>
            <a:off x="395536" y="116633"/>
            <a:ext cx="8352928" cy="504056"/>
          </a:xfrm>
          <a:prstGeom prst="horizontalScroll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</a:t>
            </a:r>
            <a:r>
              <a:rPr lang="th-TH" sz="2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>
                <a:solidFill>
                  <a:schemeClr val="tx1"/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แบบฟอร์มรายงานกระบวนการบริหารความเสี่ยง  มหาวิทยาลัยราชภัฏสกลนคร (แบบ </a:t>
            </a:r>
            <a:r>
              <a:rPr lang="en-US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SNRU – ERM 1 - 4)</a:t>
            </a:r>
            <a:r>
              <a:rPr lang="th-TH" sz="2000" b="1" dirty="0">
                <a:solidFill>
                  <a:schemeClr val="tx1"/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3387D905-D6F4-4D2C-956D-6A89916878AC}"/>
              </a:ext>
            </a:extLst>
          </p:cNvPr>
          <p:cNvSpPr txBox="1"/>
          <p:nvPr/>
        </p:nvSpPr>
        <p:spPr>
          <a:xfrm>
            <a:off x="323528" y="1124744"/>
            <a:ext cx="8712968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5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สรุปแบบฟอร์มรายงานกระบวนการบริหารความเสี่ยง</a:t>
            </a:r>
            <a:endParaRPr lang="en-US" sz="1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/>
            <a:r>
              <a:rPr lang="th-TH" sz="25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มหาวิทยาลัยราชภัฏสกลนคร</a:t>
            </a:r>
            <a:endParaRPr lang="en-US" sz="1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/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 </a:t>
            </a:r>
            <a:endParaRPr lang="en-US" sz="1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342900" lvl="0" indent="-342900">
              <a:buFont typeface="+mj-lt"/>
              <a:buAutoNum type="arabicPeriod"/>
              <a:tabLst>
                <a:tab pos="571500" algn="l"/>
              </a:tabLst>
            </a:pPr>
            <a:r>
              <a:rPr lang="th-TH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 </a:t>
            </a: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SNRU-ERM 1		</a:t>
            </a:r>
            <a:r>
              <a:rPr lang="th-TH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แบบประเมินความเสี่ยงและประเมินการควบคุม</a:t>
            </a:r>
            <a:endParaRPr lang="en-US" sz="1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th-TH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 </a:t>
            </a: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SNRU-ERM 2		</a:t>
            </a:r>
            <a:r>
              <a:rPr lang="th-TH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แบบกำหนดเกณฑ์มาตรฐานการประเมินความเสี่ยงและวิเคราะห์ความสัมพันธ์ระหว่างโอกาส</a:t>
            </a:r>
            <a:endParaRPr lang="en-US" sz="1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571500"/>
            <a:r>
              <a:rPr lang="th-TH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                   ที่จะเกิดความเสี่ยงกับระดับความรุนแรงของผลกระทบความเสี่ยง</a:t>
            </a:r>
            <a:endParaRPr lang="en-US" sz="1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th-TH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 </a:t>
            </a: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SNRU-ERM 3		</a:t>
            </a:r>
            <a:r>
              <a:rPr lang="th-TH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แผนบริหารความเสี่ยง</a:t>
            </a:r>
            <a:endParaRPr lang="en-US" sz="1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th-TH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 </a:t>
            </a:r>
            <a:r>
              <a:rPr lang="en-US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SNRU-ERM 4		</a:t>
            </a:r>
            <a:r>
              <a:rPr lang="th-TH" sz="1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แบบติดตามผลการบริหารความเสี่ยงในงวดก่อน (</a:t>
            </a:r>
            <a:r>
              <a:rPr lang="th-TH" sz="1800" b="1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ใช้ทุกสิ้นปีงบประมาณ)</a:t>
            </a:r>
            <a:endParaRPr lang="en-US" sz="1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5956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39429CD4-850D-4679-9E0F-BF8EC5C93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48558"/>
              </p:ext>
            </p:extLst>
          </p:nvPr>
        </p:nvGraphicFramePr>
        <p:xfrm>
          <a:off x="139568" y="1700808"/>
          <a:ext cx="8838871" cy="3619226"/>
        </p:xfrm>
        <a:graphic>
          <a:graphicData uri="http://schemas.openxmlformats.org/drawingml/2006/table">
            <a:tbl>
              <a:tblPr firstRow="1" firstCol="1" bandRow="1"/>
              <a:tblGrid>
                <a:gridCol w="1040083">
                  <a:extLst>
                    <a:ext uri="{9D8B030D-6E8A-4147-A177-3AD203B41FA5}">
                      <a16:colId xmlns:a16="http://schemas.microsoft.com/office/drawing/2014/main" val="2704952735"/>
                    </a:ext>
                  </a:extLst>
                </a:gridCol>
                <a:gridCol w="1708147">
                  <a:extLst>
                    <a:ext uri="{9D8B030D-6E8A-4147-A177-3AD203B41FA5}">
                      <a16:colId xmlns:a16="http://schemas.microsoft.com/office/drawing/2014/main" val="3876361861"/>
                    </a:ext>
                  </a:extLst>
                </a:gridCol>
                <a:gridCol w="748098">
                  <a:extLst>
                    <a:ext uri="{9D8B030D-6E8A-4147-A177-3AD203B41FA5}">
                      <a16:colId xmlns:a16="http://schemas.microsoft.com/office/drawing/2014/main" val="15247699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87881537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48714680"/>
                    </a:ext>
                  </a:extLst>
                </a:gridCol>
                <a:gridCol w="1075483">
                  <a:extLst>
                    <a:ext uri="{9D8B030D-6E8A-4147-A177-3AD203B41FA5}">
                      <a16:colId xmlns:a16="http://schemas.microsoft.com/office/drawing/2014/main" val="4021438522"/>
                    </a:ext>
                  </a:extLst>
                </a:gridCol>
                <a:gridCol w="1444797">
                  <a:extLst>
                    <a:ext uri="{9D8B030D-6E8A-4147-A177-3AD203B41FA5}">
                      <a16:colId xmlns:a16="http://schemas.microsoft.com/office/drawing/2014/main" val="367177217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003977332"/>
                    </a:ext>
                  </a:extLst>
                </a:gridCol>
                <a:gridCol w="950055">
                  <a:extLst>
                    <a:ext uri="{9D8B030D-6E8A-4147-A177-3AD203B41FA5}">
                      <a16:colId xmlns:a16="http://schemas.microsoft.com/office/drawing/2014/main" val="1233080892"/>
                    </a:ext>
                  </a:extLst>
                </a:gridCol>
              </a:tblGrid>
              <a:tr h="270293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ความเสี่ยง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(1)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ปัจจัยเสี่ยง/สาเหตุความเสี่ยง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(2)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200" b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การประเมินความเสี่ยง (จาก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SNRU-ERM 2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200" b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การประเมินมาตรการควบคุม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17921"/>
                  </a:ext>
                </a:extLst>
              </a:tr>
              <a:tr h="107924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โอกาส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ที่จะเกิด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(3)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กระทบ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(4)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ระดับ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ความเสี่ยง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(5)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ความเสี่ยง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(6)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การควบคุมที่ควรจะมี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(7)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การควบคุม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ที่มีอยู่แล้ว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(8)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ผลการประเมินการควบคุมที่มี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อยู่ได้ผลหรือไม่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(9)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88260"/>
                  </a:ext>
                </a:extLst>
              </a:tr>
              <a:tr h="2269684">
                <a:tc>
                  <a:txBody>
                    <a:bodyPr/>
                    <a:lstStyle/>
                    <a:p>
                      <a:r>
                        <a:rPr lang="th-TH" sz="1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172707"/>
                  </a:ext>
                </a:extLst>
              </a:tr>
            </a:tbl>
          </a:graphicData>
        </a:graphic>
      </p:graphicFrame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DEACFE12-E55B-4E38-AEC8-F1C1F1262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065829"/>
              </p:ext>
            </p:extLst>
          </p:nvPr>
        </p:nvGraphicFramePr>
        <p:xfrm>
          <a:off x="1835696" y="5679883"/>
          <a:ext cx="4069080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1897380">
                  <a:extLst>
                    <a:ext uri="{9D8B030D-6E8A-4147-A177-3AD203B41FA5}">
                      <a16:colId xmlns:a16="http://schemas.microsoft.com/office/drawing/2014/main" val="1033516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643801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(8) </a:t>
                      </a:r>
                      <a:r>
                        <a:rPr lang="en-US" sz="1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√ = </a:t>
                      </a:r>
                      <a:r>
                        <a:rPr lang="th-TH" sz="1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1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X = </a:t>
                      </a:r>
                      <a:r>
                        <a:rPr lang="th-TH" sz="1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ไม่มี </a:t>
                      </a:r>
                      <a:r>
                        <a:rPr lang="en-US" sz="1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   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1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  ? =</a:t>
                      </a:r>
                      <a:r>
                        <a:rPr lang="th-TH" sz="1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มีแต่ไม่สมบูรณ์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(9)</a:t>
                      </a:r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√ = </a:t>
                      </a:r>
                      <a:r>
                        <a:rPr lang="th-TH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ได้ผลตามที่คาดหมาย </a:t>
                      </a:r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 X = </a:t>
                      </a:r>
                      <a:r>
                        <a:rPr lang="th-TH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ไม่ได้ผลตามที่คาดหมาย </a:t>
                      </a:r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 ? =</a:t>
                      </a:r>
                      <a:r>
                        <a:rPr lang="th-TH" sz="1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ได้ผลบ้างแต่ไม่สมบูรณ์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197428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E609A441-7EA0-4F9A-8BBC-E6EB61E1F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4259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2E20D774-960B-47D3-8D1D-254C19884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7803" y="67710"/>
            <a:ext cx="14478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 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SNRU 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– 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ERM 1</a:t>
            </a: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EE42932-FA61-4FB1-BD0A-34B4E0247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68" y="238710"/>
            <a:ext cx="8950824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              แบบประเมินความเสี่ยงและประเมินการควบคุม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                         หน่วยงาน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..............................................................................................................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ยุทธศาสตร์ที่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.............................................................................................................. 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กลยุทธ์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.............................................................................................................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โครงการ / กิจกรรม 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………………………………………………………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วัตถุประสงค์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…………………………………………………………………………………………. 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                        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25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668E1497-864F-4F98-BC00-C410F2E13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46385"/>
              </p:ext>
            </p:extLst>
          </p:nvPr>
        </p:nvGraphicFramePr>
        <p:xfrm>
          <a:off x="457200" y="1059255"/>
          <a:ext cx="8363273" cy="21731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4507">
                  <a:extLst>
                    <a:ext uri="{9D8B030D-6E8A-4147-A177-3AD203B41FA5}">
                      <a16:colId xmlns:a16="http://schemas.microsoft.com/office/drawing/2014/main" val="763180722"/>
                    </a:ext>
                  </a:extLst>
                </a:gridCol>
                <a:gridCol w="1270371">
                  <a:extLst>
                    <a:ext uri="{9D8B030D-6E8A-4147-A177-3AD203B41FA5}">
                      <a16:colId xmlns:a16="http://schemas.microsoft.com/office/drawing/2014/main" val="1373543313"/>
                    </a:ext>
                  </a:extLst>
                </a:gridCol>
                <a:gridCol w="5928395">
                  <a:extLst>
                    <a:ext uri="{9D8B030D-6E8A-4147-A177-3AD203B41FA5}">
                      <a16:colId xmlns:a16="http://schemas.microsoft.com/office/drawing/2014/main" val="3009688113"/>
                    </a:ext>
                  </a:extLst>
                </a:gridCol>
              </a:tblGrid>
              <a:tr h="2748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เกณฑ์มาตรฐานระดับโอกาสที่จะเกิดความเสี่ยง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43162"/>
                  </a:ext>
                </a:extLst>
              </a:tr>
              <a:tr h="274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ระดับ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โอกาส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คำอธิบาย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662549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สูงมาก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963042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สูง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557058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ปานกลาง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684821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น้อย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285580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น้อยมาก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474871"/>
                  </a:ext>
                </a:extLst>
              </a:tr>
            </a:tbl>
          </a:graphicData>
        </a:graphic>
      </p:graphicFrame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4EF0B90D-6DDC-4CB6-A9ED-63F5E8EC4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06273"/>
              </p:ext>
            </p:extLst>
          </p:nvPr>
        </p:nvGraphicFramePr>
        <p:xfrm>
          <a:off x="457199" y="3429000"/>
          <a:ext cx="8363273" cy="21731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28025">
                  <a:extLst>
                    <a:ext uri="{9D8B030D-6E8A-4147-A177-3AD203B41FA5}">
                      <a16:colId xmlns:a16="http://schemas.microsoft.com/office/drawing/2014/main" val="2454671066"/>
                    </a:ext>
                  </a:extLst>
                </a:gridCol>
                <a:gridCol w="1164507">
                  <a:extLst>
                    <a:ext uri="{9D8B030D-6E8A-4147-A177-3AD203B41FA5}">
                      <a16:colId xmlns:a16="http://schemas.microsoft.com/office/drawing/2014/main" val="673929257"/>
                    </a:ext>
                  </a:extLst>
                </a:gridCol>
                <a:gridCol w="5970741">
                  <a:extLst>
                    <a:ext uri="{9D8B030D-6E8A-4147-A177-3AD203B41FA5}">
                      <a16:colId xmlns:a16="http://schemas.microsoft.com/office/drawing/2014/main" val="516490865"/>
                    </a:ext>
                  </a:extLst>
                </a:gridCol>
              </a:tblGrid>
              <a:tr h="2748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เกณฑ์มาตรฐานการกำหนดค่าประเมินผลกระทบ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392354"/>
                  </a:ext>
                </a:extLst>
              </a:tr>
              <a:tr h="274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ระดับ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ผลกระทบ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คำอธิบาย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15704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รุนแรงที่สุด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507837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ค่อนข้างรุนแรง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627402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ปานกลาง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997479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น้อย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045854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น้อยมาก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5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730931"/>
                  </a:ext>
                </a:extLst>
              </a:tr>
            </a:tbl>
          </a:graphicData>
        </a:graphic>
      </p:graphicFrame>
      <p:sp>
        <p:nvSpPr>
          <p:cNvPr id="6" name="Text Box 46">
            <a:extLst>
              <a:ext uri="{FF2B5EF4-FFF2-40B4-BE49-F238E27FC236}">
                <a16:creationId xmlns:a16="http://schemas.microsoft.com/office/drawing/2014/main" id="{A4873884-7E2A-4DFB-A3EA-2C153CF37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340084"/>
            <a:ext cx="5600700" cy="452437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แบบกำหนดเกณฑ์มาตรฐานการประเมินความเสี่ยง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สี่เหลี่ยมผืนผ้า 44">
            <a:extLst>
              <a:ext uri="{FF2B5EF4-FFF2-40B4-BE49-F238E27FC236}">
                <a16:creationId xmlns:a16="http://schemas.microsoft.com/office/drawing/2014/main" id="{B2AEB1EA-54DA-4E17-8550-07DE8D79A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320" y="181988"/>
            <a:ext cx="14859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</a:t>
            </a:r>
            <a:r>
              <a:rPr kumimoji="0" lang="th-TH" altLang="th-TH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kumimoji="0" lang="en-US" altLang="th-TH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SNRU</a:t>
            </a:r>
            <a:r>
              <a:rPr kumimoji="0" lang="th-TH" altLang="th-TH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-</a:t>
            </a:r>
            <a:r>
              <a:rPr kumimoji="0" lang="en-US" altLang="th-TH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ERM 2-1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23BA01A-E495-4206-BE45-1346D32A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59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722FD7-E903-46E3-8655-713908963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8617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endParaRPr kumimoji="0" lang="en-US" altLang="th-TH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br>
              <a:rPr kumimoji="0" lang="en-US" altLang="th-TH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20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323BA01A-E495-4206-BE45-1346D32A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59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37" name="รูปภาพ 36">
            <a:extLst>
              <a:ext uri="{FF2B5EF4-FFF2-40B4-BE49-F238E27FC236}">
                <a16:creationId xmlns:a16="http://schemas.microsoft.com/office/drawing/2014/main" id="{ADA80DE1-739C-4607-90CB-AB72AD571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5"/>
            <a:ext cx="9144000" cy="685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2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1E5B335-57C0-404A-AF5B-123CCF1A9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20" y="32048"/>
            <a:ext cx="9144000" cy="642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4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2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50606" y="-473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726" y="674400"/>
            <a:ext cx="8298668" cy="54784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 1  </a:t>
            </a:r>
            <a:r>
              <a:rPr lang="th-TH" sz="18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เรื่องที่ประธานแจ้งให้ทราบ</a:t>
            </a:r>
            <a:b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มาตรฐานการบริหารจัดการความเสี่ยงสำหรับหน่วยงานของรัฐ</a:t>
            </a:r>
            <a:r>
              <a:rPr lang="th-TH" sz="1800" spc="-5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br>
              <a:rPr lang="en-US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en-US" sz="2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                1.2 </a:t>
            </a:r>
            <a:r>
              <a:rPr lang="th-TH" sz="2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แนวทางการจัดทำแผนบริหารความเสี่ยงประจำปีงบประมาณ พ.ศ. 2564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 2  เรื่องรับรองรายงานการประชุม</a:t>
            </a:r>
            <a:b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รายงานการประชุมคณะกรรมการบริหารความเสี่ยง มหาวิทยาลัยราชภัฏสกลนคร </a:t>
            </a:r>
            <a:b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                    </a:t>
            </a:r>
            <a:r>
              <a:rPr lang="en-US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ครั้งที่ 1/2563 เมื่อวันที่ 15 พฤษภาคม 2563</a:t>
            </a:r>
            <a:endParaRPr lang="en-US" sz="1800" dirty="0">
              <a:effectLst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 3  เรื่องสืบเนื่อง</a:t>
            </a:r>
            <a:b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-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 4  เรื่องเสนอเพื่อทราบ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4.1 ปฏิทินแผนบริหารความเสี่ยงมหาวิทยาลัยราชภัฏสกลนคร </a:t>
            </a:r>
            <a:b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ประจำปีงบประมาณ พ.ศ. 256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b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4.2</a:t>
            </a:r>
            <a:r>
              <a:rPr lang="en-US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ข้อมูลประเด็นความเสี่ยงย้อนหลัง 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ปี (ประจำปีงบประมาณ พ.ศ. 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2561 – 2563)</a:t>
            </a:r>
            <a:b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</a:b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                           4.3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แบบฟอร์มรายงานกระบวนการบริหารความเสี่ยง  มหาวิทยาลัยราชภัฏสกลนคร </a:t>
            </a:r>
            <a:b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                        </a:t>
            </a:r>
            <a:r>
              <a:rPr lang="en-US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(แบบ 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SNRU – ERM 1 - 4)</a:t>
            </a:r>
            <a:b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 5  เรื่องเสนอเพื่อพิจารณา</a:t>
            </a:r>
            <a:b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พิจารณา (ร่าง) ประเด็นความเสี่ยง ปัจจัยเสี่ยง และการจัดการความเสี่ยงเชิงกลยุทธ์ </a:t>
            </a:r>
            <a:b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                    </a:t>
            </a:r>
            <a:r>
              <a:rPr lang="en-US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ระดับมหาวิทยาลัย</a:t>
            </a:r>
            <a:r>
              <a:rPr lang="th-TH" sz="18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ประจำปีงบประมาณ พ.ศ. 256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4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	</a:t>
            </a:r>
            <a:b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 6 เรื่องอื่น ๆ (ถ้ามี)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5802837"/>
      </p:ext>
    </p:extLst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6A40B76E-2B8D-4FAB-AFDC-44280DF80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979536"/>
              </p:ext>
            </p:extLst>
          </p:nvPr>
        </p:nvGraphicFramePr>
        <p:xfrm>
          <a:off x="457199" y="1844824"/>
          <a:ext cx="8229601" cy="3439596"/>
        </p:xfrm>
        <a:graphic>
          <a:graphicData uri="http://schemas.openxmlformats.org/drawingml/2006/table">
            <a:tbl>
              <a:tblPr firstRow="1" firstCol="1" bandRow="1"/>
              <a:tblGrid>
                <a:gridCol w="1358537">
                  <a:extLst>
                    <a:ext uri="{9D8B030D-6E8A-4147-A177-3AD203B41FA5}">
                      <a16:colId xmlns:a16="http://schemas.microsoft.com/office/drawing/2014/main" val="3068707563"/>
                    </a:ext>
                  </a:extLst>
                </a:gridCol>
                <a:gridCol w="2180626">
                  <a:extLst>
                    <a:ext uri="{9D8B030D-6E8A-4147-A177-3AD203B41FA5}">
                      <a16:colId xmlns:a16="http://schemas.microsoft.com/office/drawing/2014/main" val="3505123733"/>
                    </a:ext>
                  </a:extLst>
                </a:gridCol>
                <a:gridCol w="330926">
                  <a:extLst>
                    <a:ext uri="{9D8B030D-6E8A-4147-A177-3AD203B41FA5}">
                      <a16:colId xmlns:a16="http://schemas.microsoft.com/office/drawing/2014/main" val="3457295010"/>
                    </a:ext>
                  </a:extLst>
                </a:gridCol>
                <a:gridCol w="330926">
                  <a:extLst>
                    <a:ext uri="{9D8B030D-6E8A-4147-A177-3AD203B41FA5}">
                      <a16:colId xmlns:a16="http://schemas.microsoft.com/office/drawing/2014/main" val="2738590248"/>
                    </a:ext>
                  </a:extLst>
                </a:gridCol>
                <a:gridCol w="2221847">
                  <a:extLst>
                    <a:ext uri="{9D8B030D-6E8A-4147-A177-3AD203B41FA5}">
                      <a16:colId xmlns:a16="http://schemas.microsoft.com/office/drawing/2014/main" val="2828547818"/>
                    </a:ext>
                  </a:extLst>
                </a:gridCol>
                <a:gridCol w="822670">
                  <a:extLst>
                    <a:ext uri="{9D8B030D-6E8A-4147-A177-3AD203B41FA5}">
                      <a16:colId xmlns:a16="http://schemas.microsoft.com/office/drawing/2014/main" val="955696782"/>
                    </a:ext>
                  </a:extLst>
                </a:gridCol>
                <a:gridCol w="984069">
                  <a:extLst>
                    <a:ext uri="{9D8B030D-6E8A-4147-A177-3AD203B41FA5}">
                      <a16:colId xmlns:a16="http://schemas.microsoft.com/office/drawing/2014/main" val="745022135"/>
                    </a:ext>
                  </a:extLst>
                </a:gridCol>
              </a:tblGrid>
              <a:tr h="445879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ความเสี่ยง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ที่ยังเหลืออยู่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(1)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ปัจจัยเสี่ยง/สาเหตุความเสี่ยง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en-US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(2)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แหล่งที่</a:t>
                      </a:r>
                      <a:r>
                        <a:rPr lang="th-TH" sz="1500" b="1" spc="-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มา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(3)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กลยุทธ์/แนวทาง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การจัดการความเสี่ยง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(4)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ระยะเวลา/ผู้รับผิดชอบ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(5)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งบประมาณ/ค่าใช้จ่าย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(6)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921959"/>
                  </a:ext>
                </a:extLst>
              </a:tr>
              <a:tr h="60031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ภายใน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ภายนอก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6124"/>
                  </a:ext>
                </a:extLst>
              </a:tr>
              <a:tr h="2382085">
                <a:tc>
                  <a:txBody>
                    <a:bodyPr/>
                    <a:lstStyle/>
                    <a:p>
                      <a:r>
                        <a:rPr lang="th-TH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2702" marR="62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4966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6F62C6F-3769-4741-9A67-C41906723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82632"/>
            <a:ext cx="923842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th-TH" altLang="th-TH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แผนบริหารความเสี่ยง ประจำปีงบประมาณ พ.ศ. 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.......................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                                  หน่วยงาน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..............................................................................................................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ยุทธศาสตร์ที่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...............................................................................................................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	     กลยุทธ์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.........................................................................................................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 / กิจกรรม 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……………………………………………………………………………………….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วัตถุประสงค์ 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……..………………………………………………………………………………………… 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ด้านของความเสี่ยง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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Strategy Risk (S)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  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Operational Risk (O)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  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Financial Risk (F) 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 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Compliance Risk (C)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  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kumimoji="0" lang="th-TH" altLang="th-TH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อื่นๆ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 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………………</a:t>
            </a:r>
            <a:endParaRPr kumimoji="0" lang="th-TH" altLang="th-T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  <a:sym typeface="Wingdings" panose="05000000000000000000" pitchFamily="2" charset="2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23007D6-DABB-4A15-9232-29A2B3CE5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6053" y="116632"/>
            <a:ext cx="1448435" cy="35623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th-TH" sz="1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แบบ </a:t>
            </a:r>
            <a:r>
              <a:rPr lang="en-US" sz="1600" b="1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SNRU – ERM 3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0585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E6EDA38F-48D1-45C2-BB2A-07339D196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11247"/>
              </p:ext>
            </p:extLst>
          </p:nvPr>
        </p:nvGraphicFramePr>
        <p:xfrm>
          <a:off x="457200" y="1700808"/>
          <a:ext cx="8229600" cy="39904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2286">
                  <a:extLst>
                    <a:ext uri="{9D8B030D-6E8A-4147-A177-3AD203B41FA5}">
                      <a16:colId xmlns:a16="http://schemas.microsoft.com/office/drawing/2014/main" val="1828025443"/>
                    </a:ext>
                  </a:extLst>
                </a:gridCol>
                <a:gridCol w="1738475">
                  <a:extLst>
                    <a:ext uri="{9D8B030D-6E8A-4147-A177-3AD203B41FA5}">
                      <a16:colId xmlns:a16="http://schemas.microsoft.com/office/drawing/2014/main" val="972869620"/>
                    </a:ext>
                  </a:extLst>
                </a:gridCol>
                <a:gridCol w="1817649">
                  <a:extLst>
                    <a:ext uri="{9D8B030D-6E8A-4147-A177-3AD203B41FA5}">
                      <a16:colId xmlns:a16="http://schemas.microsoft.com/office/drawing/2014/main" val="600826197"/>
                    </a:ext>
                  </a:extLst>
                </a:gridCol>
                <a:gridCol w="903249">
                  <a:extLst>
                    <a:ext uri="{9D8B030D-6E8A-4147-A177-3AD203B41FA5}">
                      <a16:colId xmlns:a16="http://schemas.microsoft.com/office/drawing/2014/main" val="307815127"/>
                    </a:ext>
                  </a:extLst>
                </a:gridCol>
                <a:gridCol w="905479">
                  <a:extLst>
                    <a:ext uri="{9D8B030D-6E8A-4147-A177-3AD203B41FA5}">
                      <a16:colId xmlns:a16="http://schemas.microsoft.com/office/drawing/2014/main" val="404183070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3986084981"/>
                    </a:ext>
                  </a:extLst>
                </a:gridCol>
              </a:tblGrid>
              <a:tr h="738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ความเสี่ยงที่ยังเหลืออยู่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ปัจจัยเสี่ยง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การจัดการความเสี่ยง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กำหนดเสร็จ/ผู้รับผิดชอบ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สถานะดำเนินงาน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วิธีการดำเนินการ/ปัญหา/อุปสรรค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(6)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037817"/>
                  </a:ext>
                </a:extLst>
              </a:tr>
              <a:tr h="2515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2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238926"/>
                  </a:ext>
                </a:extLst>
              </a:tr>
              <a:tr h="64632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หมายเหตุ 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สถานะดำเนินงานให้เลือกเครื่องหมายที่กำหนดไว้นี้เพื่อใช้แสดงสถานะใส่ลงในช่อง (6)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         *  =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ดำเนินการแล้วเสร็จตามกำหนด          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√ = 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ดำเนินการแล้วเสร็จล่าช้ากว่าที่กำหนด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942975" algn="l"/>
                        </a:tabLs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         X  =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ยังไม่ได้เริ่มดำเนินการ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                       O =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อยู่ระหว่างดำเนินการ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0217" marR="60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06841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AC65D11-50E6-4A94-B3A7-5A937CFCF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3474"/>
            <a:ext cx="9151864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42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th-TH" altLang="th-TH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      แบบติดตามผลการบริหารความเสี่ยงในงวดก่อน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                                  หน่วยงาน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..............................................................................................................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ยุทธศาสตร์ที่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...............................................................................................................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	     กลยุทธ์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.............................................................................................................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 / กิจกรรม 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……………………………………………………………………………………….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วัตถุประสงค์ </a:t>
            </a:r>
            <a:r>
              <a:rPr kumimoji="0" lang="en-US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……..…………………………………………………………………………………………. </a:t>
            </a:r>
            <a:endParaRPr kumimoji="0" lang="en-US" altLang="th-TH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0DE48A2-2B56-4F08-8806-A5B92798A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304" y="213474"/>
            <a:ext cx="1448435" cy="35623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th-TH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แบบ </a:t>
            </a:r>
            <a:r>
              <a:rPr lang="en-US" sz="16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SNRU – ERM 4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8368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22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584" y="1150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22048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เสนอให้ที่ประชุมพิจารณา</a:t>
            </a:r>
            <a:endParaRPr lang="en-US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6A174E68-6A51-4399-ACE2-2EC7C2AFA192}"/>
              </a:ext>
            </a:extLst>
          </p:cNvPr>
          <p:cNvSpPr txBox="1"/>
          <p:nvPr/>
        </p:nvSpPr>
        <p:spPr>
          <a:xfrm>
            <a:off x="274940" y="3199044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      (ร่าง) ประเด็นความเสี่ยง ปัจจัยเสี่ยง และการจัดการความเสี่ยงเชิงกลยุทธ์ </a:t>
            </a:r>
            <a:br>
              <a:rPr lang="th-TH" sz="28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                       ระดับมหาวิทยาลัย ประจำปีงบประมาณ พ.ศ. 256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4</a:t>
            </a:r>
            <a:br>
              <a:rPr lang="th-TH" sz="2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</a:br>
            <a:r>
              <a:rPr lang="th-TH" sz="2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                 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เพื่อให้การดำเนินงานการจัดเตรียมความพร้อม การจัดทำแผนบริหารความเสี่ยง มหาวิทยาลัยราชภัฏสกลนคร ประจำปีงบประมาณ พ.ศ.2564 เป็นไปตามปฏิทินแผนบริหารความเสี่ยง ฯ ในการนี้ฝ่ายเลขานุการฯ จึงได้จัดทำ (ร่าง) ประเด็นความเสี่ยง ปัจจัยเสี่ยง และการจัดการความเสี่ยงเชิงกลยุทธ์ระดับมหาวิทยาลัย ประจำปีงบประมาณ พ.ศ.2564</a:t>
            </a:r>
            <a:r>
              <a:rPr lang="th-TH" sz="18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เพื่อนำเสนอคณะกรรมการพิจารณาให้ความเห็นชอบและข้อเสนอแนะ ทั้งนี้เพื่อฝ่ายเลขานุการฯจะได้ดำเนินการตามขั้นตอนต่อไป</a:t>
            </a:r>
            <a:r>
              <a:rPr lang="th-TH" sz="18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	</a:t>
            </a:r>
            <a:endParaRPr lang="en-US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9808554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431306-FA94-4E87-94B2-FBF1B46D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555-0CB4-4A51-A9E3-FBC9B4AAA439}" type="slidenum">
              <a:rPr lang="th-TH" smtClean="0"/>
              <a:pPr/>
              <a:t>23</a:t>
            </a:fld>
            <a:endParaRPr lang="th-TH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6AE3B9-F19C-4BEE-849F-8CA3340D001C}"/>
              </a:ext>
            </a:extLst>
          </p:cNvPr>
          <p:cNvSpPr/>
          <p:nvPr/>
        </p:nvSpPr>
        <p:spPr>
          <a:xfrm>
            <a:off x="399171" y="188640"/>
            <a:ext cx="8345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07231" algn="l"/>
              </a:tabLst>
            </a:pPr>
            <a:r>
              <a:rPr lang="th-TH" sz="2000" b="1" dirty="0">
                <a:solidFill>
                  <a:srgbClr val="FF0000"/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(ร่าง) </a:t>
            </a:r>
            <a:r>
              <a:rPr lang="th-TH" sz="2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ประเด็นความเสี่ยง ปัจจัยเสี่ยง และการจัดการความเสี่ยงเชิงกลยุทธ์ </a:t>
            </a:r>
            <a:br>
              <a:rPr lang="th-TH" sz="2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ระดับมหาวิทยาลัย ประจำปีงบประมาณ พ.ศ. 256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4</a:t>
            </a:r>
            <a:endParaRPr lang="en-US" sz="2000" b="1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B72836-6E0A-4D5E-B315-014A8CB67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24535"/>
              </p:ext>
            </p:extLst>
          </p:nvPr>
        </p:nvGraphicFramePr>
        <p:xfrm>
          <a:off x="247885" y="896526"/>
          <a:ext cx="8284555" cy="564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83305764"/>
                    </a:ext>
                  </a:extLst>
                </a:gridCol>
                <a:gridCol w="2955963">
                  <a:extLst>
                    <a:ext uri="{9D8B030D-6E8A-4147-A177-3AD203B41FA5}">
                      <a16:colId xmlns:a16="http://schemas.microsoft.com/office/drawing/2014/main" val="63337521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174570735"/>
                    </a:ext>
                  </a:extLst>
                </a:gridCol>
              </a:tblGrid>
              <a:tr h="538942">
                <a:tc>
                  <a:txBody>
                    <a:bodyPr/>
                    <a:lstStyle/>
                    <a:p>
                      <a:pPr algn="ctr"/>
                      <a:r>
                        <a:rPr lang="th-TH" sz="15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ความเสี่ยง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ปัจจัยเสี่ยง</a:t>
                      </a:r>
                      <a:endParaRPr lang="en-US" sz="15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กลยุทธ์แนวทาง</a:t>
                      </a:r>
                      <a:endParaRPr lang="en-US" sz="15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5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การจัดการความเสี่ยง</a:t>
                      </a:r>
                      <a:endParaRPr lang="en-US" sz="1500" b="1" kern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514717"/>
                  </a:ext>
                </a:extLst>
              </a:tr>
              <a:tr h="2514184"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การเผยแพร่ข้อมูลสื่อสังคมออนไลน์</a:t>
                      </a:r>
                      <a:r>
                        <a:rPr lang="en-US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(Social media</a:t>
                      </a:r>
                      <a: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 </a:t>
                      </a:r>
                      <a:b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ที่ส่งผลกระทบต่อภาพลักษณ์และชื่อเสียงของมหาวิทยาลัย</a:t>
                      </a:r>
                      <a:endParaRPr lang="en-US" sz="15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1445" indent="-1314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มีผู้ร้องเรียนจากสื่อออนไลน์ประเด็นการดำเนินงานของมหาวิทยาลัย</a:t>
                      </a:r>
                      <a:b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ในเชิงลบ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131445" indent="-1314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marL="131445" indent="-1314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อาจารย์ บุคลากร และนักศึกษายังไม่เข้าใจในการใช้สื่อที่เกี่ยวกับพระราชบัญญัติคอมพิวเตอร์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113665" indent="-11366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 ความรวดเร็วของการเผยแพร่ข้อมูล ประเด็นข่าวสาร ผ่านสื่อสังคมออนไลน์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(Social Media) 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ที่ไม่สามารถควบคุมได้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3820" indent="-8382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ใช้นโยบาย เพื่อให้ดำเนินการแบบสารสนเทศ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(ICT) 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เสริมสร้างความรู้ ความเข้าใจในเรื่องการเผยแพร่และการเสพสื่อสังคมออนไลน์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(Social Media) 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อย่างถูกต้องให้แก่อาจารย์ บุคลากรและนักศึกษา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83820" indent="-8382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2. 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อบรมให้ความรู้เกี่ยวกับกฎหมายทางคอมพิวเตอร์</a:t>
                      </a:r>
                      <a:b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ให้ทุกส่วนราชการ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179388" indent="-179388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3. 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มีฝ่ายติดตามหรือคัดกรองข้อมูลข่าวสารจากสื่อสังคมออนไลน์ </a:t>
                      </a:r>
                      <a:b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(Social Media) 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ที่อาจส่งผลกระทบต่อภาพลักษณ์และชื่อเสียงของมหาวิทยาลัยอย่างเป็นระบบและต่อเนื่อง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886975"/>
                  </a:ext>
                </a:extLst>
              </a:tr>
              <a:tr h="977126">
                <a:tc>
                  <a:txBody>
                    <a:bodyPr/>
                    <a:lstStyle/>
                    <a:p>
                      <a:pPr marL="114300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แนวโน้มการลดลงของ</a:t>
                      </a:r>
                      <a:b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สภาพคล่อง  เงินทุนหมุนเวียนมหาวิทยาลัย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1445" indent="-131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ภาพรวมรายได้ของมหาวิทยาลัยลดลงในขณะที่ค่าใช้จ่ายเพิ่มขึ้น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131445" indent="-131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สร้างมาตรการเพื่อควบคุมการใช้ทรัพยากรร่วมกัน</a:t>
                      </a:r>
                      <a:b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อย่างประหยัด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ให้ทุกส่วนราชการจัดทำแผนรายได้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633914"/>
                  </a:ext>
                </a:extLst>
              </a:tr>
              <a:tr h="977126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 การเสียโอกาสในการใช้งานเทคโนโลยีดิจิทัลอย่างเต็มประสิทธิภาพที่ส่งผลกระทบต่อด้านการเรียนการสอนและด้านบริหารจัดการ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ข้อมูลหลากหลายไม่เป็นปัจจุบันกระจัด กระจาย ไม่มีการรวมศูนย์ข้อมูล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(Big Data)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มหาวิทยาลัยมีนโยบายเกี่ยวกับระบบสารสนเทศและ</a:t>
                      </a:r>
                      <a:b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แต่งตั้งผู้รับผิดชอบดูแลฐานข้อมูล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(Big Data)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จัดทำแผนพัฒนาระบบสารสนเทศเพื่อรองรับด้านการเรียน</a:t>
                      </a:r>
                      <a:b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การสอนและด้านบริหารจัดการ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94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227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431306-FA94-4E87-94B2-FBF1B46D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555-0CB4-4A51-A9E3-FBC9B4AAA439}" type="slidenum">
              <a:rPr lang="th-TH" smtClean="0"/>
              <a:pPr/>
              <a:t>24</a:t>
            </a:fld>
            <a:endParaRPr lang="th-TH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6AE3B9-F19C-4BEE-849F-8CA3340D001C}"/>
              </a:ext>
            </a:extLst>
          </p:cNvPr>
          <p:cNvSpPr/>
          <p:nvPr/>
        </p:nvSpPr>
        <p:spPr>
          <a:xfrm>
            <a:off x="399171" y="188640"/>
            <a:ext cx="8345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07231" algn="l"/>
              </a:tabLst>
            </a:pPr>
            <a:r>
              <a:rPr lang="th-TH" sz="2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(ร่าง) ประเด็นความเสี่ยง ปัจจัยเสี่ยง และการจัดการความเสี่ยงเชิงกลยุทธ์ </a:t>
            </a:r>
            <a:br>
              <a:rPr lang="th-TH" sz="2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ระดับมหาวิทยาลัย ประจำปีงบประมาณ พ.ศ. 256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4</a:t>
            </a:r>
            <a:endParaRPr lang="en-US" sz="2000" b="1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B72836-6E0A-4D5E-B315-014A8CB67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182455"/>
              </p:ext>
            </p:extLst>
          </p:nvPr>
        </p:nvGraphicFramePr>
        <p:xfrm>
          <a:off x="247885" y="914454"/>
          <a:ext cx="8496944" cy="543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83305764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63337521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3174570735"/>
                    </a:ext>
                  </a:extLst>
                </a:gridCol>
              </a:tblGrid>
              <a:tr h="538942">
                <a:tc>
                  <a:txBody>
                    <a:bodyPr/>
                    <a:lstStyle/>
                    <a:p>
                      <a:pPr algn="ctr"/>
                      <a:r>
                        <a:rPr lang="th-TH" sz="15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ความเสี่ยง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ปัจจัยเสี่ยง</a:t>
                      </a:r>
                      <a:endParaRPr lang="en-US" sz="15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กลยุทธ์แนวทาง</a:t>
                      </a:r>
                      <a:endParaRPr lang="en-US" sz="15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5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การจัดการความเสี่ยง</a:t>
                      </a:r>
                      <a:endParaRPr lang="en-US" sz="1500" b="1" kern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514717"/>
                  </a:ext>
                </a:extLst>
              </a:tr>
              <a:tr h="1273452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.ภาวะการมีงานทำของบัณฑิตยังอยู่ในสัดส่วนที่ต่ำกว่าเป้าหมาย</a:t>
                      </a: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ผู้ประกอบการ/โรงงานอุตสาหกรรม ลดขนาดกิจการ ยุบ เลิก 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และย้ายฐานการผลิตทำให้มีการจ้างงานลด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หลักสูตรที่บัณฑิตจบการศึกษาไม่ตรงตามความต้องการ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ของผู้ประกอบการ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585" indent="-1085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นำแนวทาง</a:t>
                      </a:r>
                      <a:r>
                        <a:rPr lang="th-TH" sz="15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การทำ</a:t>
                      </a: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ธุรกิจ </a:t>
                      </a: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Start Up </a:t>
                      </a: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มาเป็นโครงการกิจกรรมที่สามารถปฏิบัติได้จริงอย่างต่อเนื่องตลอดหลักสูตร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182563" indent="-182563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มหาวิทยาลัยเน้นการจัดการเรียนการสอนการพัฒนานักศึกษา  ทั้ง </a:t>
                      </a: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Hard Skill </a:t>
                      </a: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Soft Skill </a:t>
                      </a: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ทุกสาขาวิชา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886975"/>
                  </a:ext>
                </a:extLst>
              </a:tr>
              <a:tr h="977126"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5. </a:t>
                      </a:r>
                      <a: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งานวิจัยที่นําไปต่อยอดเพื่อพัฒนาหลักสูตรหรือรายวิชานั้น อยู่ในสัดส่วนที่น้อยมาก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ผลงานวิจัยที่มาจากมหาวิทยาลัยชั้นนำเป็นที่ยอมรับและสร้าง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ความเชื่อมั่นมากกว่า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การปรับปรุงหรือทบทวนหลักสูตรไม่นำผลงานวิจัยมาบูรณาการอย่างแท้จริง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633914"/>
                  </a:ext>
                </a:extLst>
              </a:tr>
              <a:tr h="977126">
                <a:tc>
                  <a:txBody>
                    <a:bodyPr/>
                    <a:lstStyle/>
                    <a:p>
                      <a:pPr marL="114300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6. </a:t>
                      </a:r>
                      <a:r>
                        <a:rPr lang="th-TH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ความเชื่อมั่นด้านชื่อเสียง  ภาพลักษณ์ </a:t>
                      </a:r>
                      <a:r>
                        <a:rPr lang="en-US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(Brand) </a:t>
                      </a:r>
                      <a:r>
                        <a:rPr lang="th-TH" sz="15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ของมหาวิทยาลัยยังไม่เป็นที่สนใจ</a:t>
                      </a:r>
                      <a:endParaRPr lang="en-US" sz="15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ข้อมูลสารสนเทศด้านคุณภาพ ชื่อเสียง ต่าง ๆ ยังไม่ประชาสัมพันธ์ครบทุกช่องทาง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จัดตั้งคณะกรรมการฝ่ายสร้างภาพลักษณ์ </a:t>
                      </a: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(Brand)</a:t>
                      </a: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ของมหาวิทยาลัย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5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จัดทำแผนกลยุทธ์การสร้าง </a:t>
                      </a: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Brand 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ขององค์กรให้ชัดเจน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 จัดตั้งศูนย์ความเป็นเลิศทางด้านการบริการวิชาการ</a:t>
                      </a:r>
                      <a:b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 ผลักดันให้สถาบันภาษา ศิลปะและวัฒนธรรมเป็นศูนย์กลางแหล่งเรียนรู้ด้านดนตรีและศิลปะของภาคอีสาน 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94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35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DEE9384-95D2-4A0D-8EE2-D5795C53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rgbClr val="0070C0"/>
                </a:solidFill>
              </a:rPr>
              <a:t>จึงเรียนมาเพื่อโปรดพิจารณา</a:t>
            </a:r>
          </a:p>
        </p:txBody>
      </p:sp>
    </p:spTree>
    <p:extLst>
      <p:ext uri="{BB962C8B-B14F-4D97-AF65-F5344CB8AC3E}">
        <p14:creationId xmlns:p14="http://schemas.microsoft.com/office/powerpoint/2010/main" val="93798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3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584" y="148478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249289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      เรื่องประธานแจ้งที่ประชุมทราบ</a:t>
            </a: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F40DC9FE-F8D1-420B-8530-8523C25FB5F5}"/>
              </a:ext>
            </a:extLst>
          </p:cNvPr>
          <p:cNvSpPr txBox="1"/>
          <p:nvPr/>
        </p:nvSpPr>
        <p:spPr>
          <a:xfrm>
            <a:off x="683568" y="3429000"/>
            <a:ext cx="73821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มาตรฐานการบริหารความเสี่ยงสำหรับหน่วยงานของรัฐ</a:t>
            </a:r>
            <a:r>
              <a:rPr lang="th-TH" spc="-5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br>
              <a:rPr lang="en-US" sz="24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en-US" sz="2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1.2 </a:t>
            </a:r>
            <a:r>
              <a:rPr lang="th-TH" sz="2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แนวทางการจัดทำแผนบริหารความเสี่ยงประจำปีงบประมาณ พ.ศ. 2564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4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0072" y="59971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080" y="148478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      เรื่องประธานแจ้งที่ประชุมทราบ</a:t>
            </a: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F40DC9FE-F8D1-420B-8530-8523C25FB5F5}"/>
              </a:ext>
            </a:extLst>
          </p:cNvPr>
          <p:cNvSpPr txBox="1"/>
          <p:nvPr/>
        </p:nvSpPr>
        <p:spPr>
          <a:xfrm>
            <a:off x="683568" y="2420888"/>
            <a:ext cx="7920880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Segoe UI Semilight" panose="020B0402040204020203" pitchFamily="34" charset="0"/>
                <a:cs typeface="TH SarabunPSK" panose="020B0500040200020003" pitchFamily="34" charset="-34"/>
              </a:rPr>
              <a:t>1.1</a:t>
            </a:r>
            <a:r>
              <a:rPr lang="th-TH" sz="2000" b="1" dirty="0">
                <a:effectLst/>
                <a:latin typeface="Segoe UI Semilight" panose="020B0402040204020203" pitchFamily="34" charset="0"/>
                <a:ea typeface="Cordia New" panose="020B0304020202020204" pitchFamily="34" charset="-34"/>
                <a:cs typeface="TH SarabunPSK" panose="020B0500040200020003" pitchFamily="34" charset="-34"/>
              </a:rPr>
              <a:t>   มาตรฐานการบริหารจัดการความเสี่ยงสำหรับหน่วยงานของรัฐ</a:t>
            </a:r>
          </a:p>
          <a:p>
            <a:pPr>
              <a:lnSpc>
                <a:spcPct val="115000"/>
              </a:lnSpc>
            </a:pPr>
            <a:r>
              <a:rPr lang="th-TH" sz="2000" b="1" spc="-50" dirty="0">
                <a:latin typeface="Segoe UI Semilight" panose="020B0402040204020203" pitchFamily="34" charset="0"/>
                <a:ea typeface="Cordia New" panose="020B0304020202020204" pitchFamily="34" charset="-34"/>
                <a:cs typeface="TH SarabunPSK" panose="020B0500040200020003" pitchFamily="34" charset="-34"/>
              </a:rPr>
              <a:t>        </a:t>
            </a:r>
            <a:r>
              <a:rPr lang="th-TH" sz="1800" dirty="0">
                <a:effectLst/>
                <a:latin typeface="TH Sarabun New" panose="020B0500040200020003" pitchFamily="34" charset="-34"/>
                <a:ea typeface="Cordia New" panose="020B0304020202020204" pitchFamily="34" charset="-34"/>
                <a:cs typeface="TH Sarabun New" panose="020B0500040200020003" pitchFamily="34" charset="-34"/>
              </a:rPr>
              <a:t>ด้วยกระทรวงการคลังได้มีหนังสือแจ้งเวียนเกี่ยวกับหลักเกณฑ์กระทรวงการคลังว่าด้วยมาตรฐานและหลักเกณฑ์การบริหารจัดการความเสี่ยงสำหรับหน่วยงานของรัฐ พ.ศ. 2562  เนื่องด้วยพระราชบัญญัติวินัยการเงินการคลังของรัฐ พ.ศ.2561 มาตรา 79 บัญญัติให้หน่วยงานของรัฐจัดให้มีการตรวจสอบภายใน การควบคุมภายในและการบริหารจัดการความเสี่ยง โดยให้ถือปฏิบัติตามมาตรฐานและหลักเกณฑ์ที่กระทรวงการคลังกำหนด ในการนี้จึงแจ้งคณะกรรมการบริหารความเสี่ยงมหาวิทยาลัยราช</a:t>
            </a:r>
            <a:r>
              <a:rPr lang="th-TH" sz="1800" dirty="0" err="1">
                <a:effectLst/>
                <a:latin typeface="TH Sarabun New" panose="020B0500040200020003" pitchFamily="34" charset="-34"/>
                <a:ea typeface="Cordia New" panose="020B0304020202020204" pitchFamily="34" charset="-34"/>
                <a:cs typeface="TH Sarabun New" panose="020B0500040200020003" pitchFamily="34" charset="-34"/>
              </a:rPr>
              <a:t>ภัฎ</a:t>
            </a:r>
            <a:r>
              <a:rPr lang="th-TH" sz="1800" dirty="0">
                <a:effectLst/>
                <a:latin typeface="TH Sarabun New" panose="020B0500040200020003" pitchFamily="34" charset="-34"/>
                <a:ea typeface="Cordia New" panose="020B0304020202020204" pitchFamily="34" charset="-34"/>
                <a:cs typeface="TH Sarabun New" panose="020B0500040200020003" pitchFamily="34" charset="-34"/>
              </a:rPr>
              <a:t>สกลนครทราบ </a:t>
            </a:r>
            <a:endParaRPr lang="en-US" sz="1800" dirty="0">
              <a:effectLst/>
              <a:latin typeface="TH Sarabun New" panose="020B0500040200020003" pitchFamily="34" charset="-34"/>
              <a:ea typeface="Cordia New" panose="020B0304020202020204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115000"/>
              </a:lnSpc>
            </a:pPr>
            <a:r>
              <a:rPr lang="th-TH" sz="1800" dirty="0">
                <a:effectLst/>
                <a:latin typeface="TH Sarabun New" panose="020B0500040200020003" pitchFamily="34" charset="-34"/>
                <a:ea typeface="Cordia New" panose="020B0304020202020204" pitchFamily="34" charset="-34"/>
                <a:cs typeface="TH Sarabun New" panose="020B0500040200020003" pitchFamily="34" charset="-34"/>
              </a:rPr>
              <a:t>        จึงเรียนมาเพื่อโปรดทราบ   </a:t>
            </a:r>
            <a:r>
              <a:rPr lang="th-TH" sz="1800" b="1" dirty="0">
                <a:solidFill>
                  <a:srgbClr val="FF0000"/>
                </a:solidFill>
                <a:effectLst/>
                <a:latin typeface="TH Sarabun New" panose="020B0500040200020003" pitchFamily="34" charset="-34"/>
                <a:ea typeface="Cordia New" panose="020B0304020202020204" pitchFamily="34" charset="-34"/>
                <a:cs typeface="TH Sarabun New" panose="020B0500040200020003" pitchFamily="34" charset="-34"/>
              </a:rPr>
              <a:t>(ตามเอกสารประกอบระเบียบวาระที่ 1.1 หน้า 3 – 10 )             </a:t>
            </a:r>
            <a:endParaRPr lang="en-US" sz="1800" dirty="0">
              <a:solidFill>
                <a:srgbClr val="FF0000"/>
              </a:solidFill>
              <a:effectLst/>
              <a:latin typeface="TH Sarabun New" panose="020B0500040200020003" pitchFamily="34" charset="-34"/>
              <a:ea typeface="Cordia New" panose="020B0304020202020204" pitchFamily="34" charset="-34"/>
              <a:cs typeface="TH Sarabun New" panose="020B0500040200020003" pitchFamily="34" charset="-34"/>
            </a:endParaRPr>
          </a:p>
          <a:p>
            <a:r>
              <a:rPr lang="th-TH" sz="2000" b="1" spc="-50" dirty="0">
                <a:effectLst/>
                <a:latin typeface="Segoe UI Semilight" panose="020B0402040204020203" pitchFamily="34" charset="0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endParaRPr lang="en-US" sz="20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627496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5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0072" y="59971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080" y="148478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      เรื่องประธานแจ้งที่ประชุมทราบ</a:t>
            </a: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F40DC9FE-F8D1-420B-8530-8523C25FB5F5}"/>
              </a:ext>
            </a:extLst>
          </p:cNvPr>
          <p:cNvSpPr txBox="1"/>
          <p:nvPr/>
        </p:nvSpPr>
        <p:spPr>
          <a:xfrm>
            <a:off x="683568" y="2420888"/>
            <a:ext cx="7920880" cy="198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1.2  แนวทางการจัดทำแผนบริหารความเสี่ยงประจำปีงบประมาณ พ.ศ. 2564 </a:t>
            </a:r>
          </a:p>
          <a:p>
            <a:pPr>
              <a:lnSpc>
                <a:spcPct val="115000"/>
              </a:lnSpc>
            </a:pPr>
            <a:r>
              <a:rPr lang="th-TH" sz="2000" b="1" spc="-50" dirty="0">
                <a:effectLst/>
                <a:latin typeface="Segoe UI Semilight" panose="020B0402040204020203" pitchFamily="34" charset="0"/>
                <a:ea typeface="Cordia New" panose="020B0304020202020204" pitchFamily="34" charset="-34"/>
                <a:cs typeface="TH SarabunPSK" panose="020B0500040200020003" pitchFamily="34" charset="-34"/>
              </a:rPr>
              <a:t>      </a:t>
            </a:r>
            <a:r>
              <a:rPr lang="th-TH" sz="1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เพื่อให้คณะกรรมการบริหารความเสี่ยง มหาวิทยาลัยราช</a:t>
            </a:r>
            <a:r>
              <a:rPr lang="th-TH" sz="1800" dirty="0" err="1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ภัฎ</a:t>
            </a:r>
            <a:r>
              <a:rPr lang="th-TH" sz="1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กลนครและผู้ดำเนินการรับผิดชอบมีความรู้ความเข้าใจเกี่ยวกับการดำเนินการโดยให้สอดคล้องกับแนวทางการบริหาความเสี่ยงองค์กร </a:t>
            </a:r>
            <a:r>
              <a:rPr lang="en-US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COSO Enterprise Risk Management 2017 (COSO ERM 2017)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อย่างถูกต้องเพื่อดำเนินการจัดทำแผนบริหารความเสี่ยงประจำปีงบประมาณ พ.ศ. 2564</a:t>
            </a:r>
            <a:r>
              <a:rPr lang="th-TH" sz="18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ฝ่ายเลขานุการฯ จึงนำเสนอที่ประชุมเพื่อทราบ</a:t>
            </a: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  จึงเรียนมาเพื่อโปรดทราบ   </a:t>
            </a:r>
            <a:r>
              <a:rPr lang="th-TH" sz="1800" b="1" dirty="0">
                <a:solidFill>
                  <a:srgbClr val="FF0000"/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(ตามเอกสารประกอบระเบียบวาระที่ 1.2 หน้า 11 - 33)</a:t>
            </a:r>
            <a:r>
              <a:rPr lang="th-TH" sz="2000" b="1" spc="-50" dirty="0">
                <a:solidFill>
                  <a:srgbClr val="FF0000"/>
                </a:solidFill>
                <a:effectLst/>
                <a:latin typeface="Segoe UI Semilight" panose="020B0402040204020203" pitchFamily="34" charset="0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endParaRPr lang="en-US" sz="2000" b="1" dirty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82346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6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584" y="1150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22048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เรื่องรับรองรายงานการประชุม</a:t>
            </a:r>
            <a:endParaRPr lang="en-US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1B24E7-E744-4178-AC12-67B4C63BCA82}"/>
              </a:ext>
            </a:extLst>
          </p:cNvPr>
          <p:cNvSpPr txBox="1"/>
          <p:nvPr/>
        </p:nvSpPr>
        <p:spPr>
          <a:xfrm>
            <a:off x="532424" y="3099017"/>
            <a:ext cx="8479123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รายงานการประชุมคณะกรรมการบริหารความเสี่ยง มหาวิทยาลัยราชภัฏสกลนคร </a:t>
            </a:r>
            <a:b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                 ครั้งที่ 1/2563 เมื่อวันที่ 15 พฤษภาคม 2563</a:t>
            </a:r>
            <a:b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ตามที่ได้มีการประชุมคณะกรรมการบริหารความเสี่ยง มหาวิทยาลัยราชภัฏสกลนคร ครั้งที่ 1/2563 เมื่อวันที่ 15 พฤษภาคม 2563 ฝ่ายเลขานุการฯ ได้จัดทำรายงานการประชุมดังกล่าว เรียบร้อยแล้ว จำนวน 20 หน้า</a:t>
            </a:r>
            <a:endParaRPr lang="en-US" sz="18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</a:pPr>
            <a:r>
              <a:rPr lang="th-TH" sz="1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                จึงนำเสนอคณะกรรมการบริหารความเสี่ยง มหาวิทยาลัยราชภัฏสกลนคร เพื่อพิจารณารับรองรายงานการประชุมคณะกรรมการบริหารความเสี่ยง มหาวิทยาลัยราชภัฏสกลนคร ครั้งที่ 1/2563 </a:t>
            </a:r>
            <a:r>
              <a:rPr lang="th-TH" sz="1800" b="1" dirty="0">
                <a:solidFill>
                  <a:srgbClr val="FF0000"/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(ตามเอกสารประกอบระเบียบวาระที่ 2 หน้า 35 - 54)</a:t>
            </a:r>
            <a:r>
              <a:rPr lang="th-TH" sz="2000" b="1" spc="-50" dirty="0">
                <a:solidFill>
                  <a:srgbClr val="FF0000"/>
                </a:solidFill>
                <a:effectLst/>
                <a:latin typeface="Segoe UI Semilight" panose="020B0402040204020203" pitchFamily="34" charset="0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endParaRPr lang="en-US" sz="18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715673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7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008" y="14127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8" y="255814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สืบเนื่อง</a:t>
            </a:r>
            <a:endParaRPr lang="en-US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467550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8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584" y="1150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22048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เสนอเพื่อทราบ</a:t>
            </a:r>
            <a:endParaRPr lang="en-US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77727FF1-BA63-4034-9039-6FF5158E71D4}"/>
              </a:ext>
            </a:extLst>
          </p:cNvPr>
          <p:cNvSpPr/>
          <p:nvPr/>
        </p:nvSpPr>
        <p:spPr>
          <a:xfrm>
            <a:off x="527216" y="3429000"/>
            <a:ext cx="8496944" cy="1656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B81B84C8-A01F-4F99-B426-9BB1175DAB50}"/>
              </a:ext>
            </a:extLst>
          </p:cNvPr>
          <p:cNvSpPr txBox="1"/>
          <p:nvPr/>
        </p:nvSpPr>
        <p:spPr>
          <a:xfrm>
            <a:off x="631950" y="3487783"/>
            <a:ext cx="84969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ปฏิทินแผนบริหารความเสี่ยงมหาวิทยาลัยราชภัฏสกลนคร ประจำปีงบประมาณ พ.ศ. 256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en-US" sz="2400" b="1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r>
              <a:rPr lang="en-US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4.2 </a:t>
            </a:r>
            <a:r>
              <a:rPr lang="th-TH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ข้อมูลประเด็นความเสี่ยงย้อนหลัง </a:t>
            </a:r>
            <a:r>
              <a:rPr lang="en-US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 </a:t>
            </a:r>
            <a:r>
              <a:rPr lang="th-TH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ปี (ประจำปีงบประมาณ พ.ศ. </a:t>
            </a:r>
            <a:r>
              <a:rPr lang="en-US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2561 – 2563)</a:t>
            </a:r>
            <a:endParaRPr lang="th-TH" sz="2400" b="1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r>
              <a:rPr lang="en-US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4.3 </a:t>
            </a:r>
            <a:r>
              <a:rPr lang="th-TH" sz="24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แบบฟอร์มรายงานกระบวนการบริหารความเสี่ยง  มหาวิทยาลัยราชภัฏสกลนคร </a:t>
            </a:r>
            <a:br>
              <a:rPr lang="th-TH" sz="24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     (แบบ </a:t>
            </a:r>
            <a:r>
              <a:rPr lang="en-US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SNRU – ERM 1 - 4)</a:t>
            </a:r>
            <a:br>
              <a:rPr lang="en-US" sz="2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</a:b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1839102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xfrm>
            <a:off x="8460432" y="6520259"/>
            <a:ext cx="576064" cy="365125"/>
          </a:xfrm>
        </p:spPr>
        <p:txBody>
          <a:bodyPr/>
          <a:lstStyle/>
          <a:p>
            <a:fld id="{14F5E461-757D-49A3-8D8C-0A0D6463B304}" type="slidenum">
              <a:rPr lang="th-TH" sz="1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pPr/>
              <a:t>9</a:t>
            </a:fld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584" y="1150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22048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เสนอเพื่อทราบ</a:t>
            </a:r>
            <a:endParaRPr lang="en-US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B81B84C8-A01F-4F99-B426-9BB1175DAB50}"/>
              </a:ext>
            </a:extLst>
          </p:cNvPr>
          <p:cNvSpPr txBox="1"/>
          <p:nvPr/>
        </p:nvSpPr>
        <p:spPr>
          <a:xfrm>
            <a:off x="534968" y="3197595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4.1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ปฏิทินแผนบริหารความเสี่ยงมหาวิทยาลัยราชภัฏสกลนคร ประจำปีงบประมาณ พ.ศ. 256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ด้วยฝ่ายเลขานุการฯ ได้ดำเนินการจัดทำ</a:t>
            </a:r>
            <a:r>
              <a:rPr lang="th-TH" sz="1800" spc="-3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ปฏิทินแผนบริหารความเสี่ยงมหาวิทยาลัยราชภัฏสกลนคร ประจำปีงบประมาณ พ.ศ. 2564</a:t>
            </a: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เพื่อเป็นแนวทางการดำเนินงานการจัดทำแผนบริหารความเสี่ยงให้กับทุกส่วนราชการ โดยมีรายละเอียดดังนี้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8233709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emplate ร่างปฏิทิน 6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ร่างปฏิทิน</Template>
  <TotalTime>7816</TotalTime>
  <Words>3356</Words>
  <Application>Microsoft Office PowerPoint</Application>
  <PresentationFormat>นำเสนอทางหน้าจอ (4:3)</PresentationFormat>
  <Paragraphs>404</Paragraphs>
  <Slides>25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3" baseType="lpstr">
      <vt:lpstr>Arial</vt:lpstr>
      <vt:lpstr>Calibri</vt:lpstr>
      <vt:lpstr>Cordia New</vt:lpstr>
      <vt:lpstr>Segoe UI Semilight</vt:lpstr>
      <vt:lpstr>TH Sarabun New</vt:lpstr>
      <vt:lpstr>TH SarabunPSK</vt:lpstr>
      <vt:lpstr>Times New Roman</vt:lpstr>
      <vt:lpstr>template ร่างปฏิทิน 62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จึงเรียนมาเพื่อโปรดพิจารณา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NIM</dc:creator>
  <cp:lastModifiedBy>Chanokyada</cp:lastModifiedBy>
  <cp:revision>1045</cp:revision>
  <cp:lastPrinted>2020-05-13T10:46:00Z</cp:lastPrinted>
  <dcterms:created xsi:type="dcterms:W3CDTF">2016-06-22T03:02:14Z</dcterms:created>
  <dcterms:modified xsi:type="dcterms:W3CDTF">2020-08-10T05:34:06Z</dcterms:modified>
</cp:coreProperties>
</file>